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4"/>
  </p:notesMasterIdLst>
  <p:sldIdLst>
    <p:sldId id="256" r:id="rId2"/>
    <p:sldId id="269" r:id="rId3"/>
    <p:sldId id="257" r:id="rId4"/>
    <p:sldId id="258" r:id="rId5"/>
    <p:sldId id="273" r:id="rId6"/>
    <p:sldId id="271" r:id="rId7"/>
    <p:sldId id="270" r:id="rId8"/>
    <p:sldId id="259" r:id="rId9"/>
    <p:sldId id="274" r:id="rId10"/>
    <p:sldId id="275" r:id="rId11"/>
    <p:sldId id="260" r:id="rId12"/>
    <p:sldId id="261" r:id="rId13"/>
    <p:sldId id="276" r:id="rId14"/>
    <p:sldId id="262" r:id="rId15"/>
    <p:sldId id="277" r:id="rId16"/>
    <p:sldId id="278" r:id="rId17"/>
    <p:sldId id="263" r:id="rId18"/>
    <p:sldId id="280" r:id="rId19"/>
    <p:sldId id="281" r:id="rId20"/>
    <p:sldId id="264" r:id="rId21"/>
    <p:sldId id="279" r:id="rId22"/>
    <p:sldId id="265" r:id="rId23"/>
    <p:sldId id="282" r:id="rId24"/>
    <p:sldId id="266" r:id="rId25"/>
    <p:sldId id="267" r:id="rId26"/>
    <p:sldId id="268" r:id="rId27"/>
    <p:sldId id="272" r:id="rId28"/>
    <p:sldId id="285" r:id="rId29"/>
    <p:sldId id="283" r:id="rId30"/>
    <p:sldId id="284" r:id="rId31"/>
    <p:sldId id="287" r:id="rId32"/>
    <p:sldId id="286" r:id="rId3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3B374-743C-40E6-9BA1-00151C3D2806}" type="datetimeFigureOut">
              <a:rPr lang="pt-BR" smtClean="0"/>
              <a:pPr/>
              <a:t>14/01/2013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F6AF1-3E55-4D62-A877-CD73FCB70F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F6AF1-3E55-4D62-A877-CD73FCB70F86}" type="slidenum">
              <a:rPr lang="pt-BR" smtClean="0"/>
              <a:pPr/>
              <a:t>8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01F7-E076-434F-8486-3B5470A0F08B}" type="datetimeFigureOut">
              <a:rPr lang="pt-BR" smtClean="0"/>
              <a:pPr/>
              <a:t>14/01/2013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EC9E-40DD-4ECC-A2BA-A8870E08D6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01F7-E076-434F-8486-3B5470A0F08B}" type="datetimeFigureOut">
              <a:rPr lang="pt-BR" smtClean="0"/>
              <a:pPr/>
              <a:t>14/01/2013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EC9E-40DD-4ECC-A2BA-A8870E08D6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01F7-E076-434F-8486-3B5470A0F08B}" type="datetimeFigureOut">
              <a:rPr lang="pt-BR" smtClean="0"/>
              <a:pPr/>
              <a:t>14/01/2013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EC9E-40DD-4ECC-A2BA-A8870E08D6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01F7-E076-434F-8486-3B5470A0F08B}" type="datetimeFigureOut">
              <a:rPr lang="pt-BR" smtClean="0"/>
              <a:pPr/>
              <a:t>14/01/2013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EC9E-40DD-4ECC-A2BA-A8870E08D6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01F7-E076-434F-8486-3B5470A0F08B}" type="datetimeFigureOut">
              <a:rPr lang="pt-BR" smtClean="0"/>
              <a:pPr/>
              <a:t>14/01/2013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EC9E-40DD-4ECC-A2BA-A8870E08D6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01F7-E076-434F-8486-3B5470A0F08B}" type="datetimeFigureOut">
              <a:rPr lang="pt-BR" smtClean="0"/>
              <a:pPr/>
              <a:t>14/01/2013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EC9E-40DD-4ECC-A2BA-A8870E08D6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01F7-E076-434F-8486-3B5470A0F08B}" type="datetimeFigureOut">
              <a:rPr lang="pt-BR" smtClean="0"/>
              <a:pPr/>
              <a:t>14/01/2013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EC9E-40DD-4ECC-A2BA-A8870E08D6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01F7-E076-434F-8486-3B5470A0F08B}" type="datetimeFigureOut">
              <a:rPr lang="pt-BR" smtClean="0"/>
              <a:pPr/>
              <a:t>14/01/2013</a:t>
            </a:fld>
            <a:endParaRPr 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01EC9E-40DD-4ECC-A2BA-A8870E08D66E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01F7-E076-434F-8486-3B5470A0F08B}" type="datetimeFigureOut">
              <a:rPr lang="pt-BR" smtClean="0"/>
              <a:pPr/>
              <a:t>14/01/2013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EC9E-40DD-4ECC-A2BA-A8870E08D6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01F7-E076-434F-8486-3B5470A0F08B}" type="datetimeFigureOut">
              <a:rPr lang="pt-BR" smtClean="0"/>
              <a:pPr/>
              <a:t>14/01/2013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1101EC9E-40DD-4ECC-A2BA-A8870E08D6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7901F7-E076-434F-8486-3B5470A0F08B}" type="datetimeFigureOut">
              <a:rPr lang="pt-BR" smtClean="0"/>
              <a:pPr/>
              <a:t>14/01/2013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1EC9E-40DD-4ECC-A2BA-A8870E08D6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a livre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orma liv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7901F7-E076-434F-8486-3B5470A0F08B}" type="datetimeFigureOut">
              <a:rPr lang="pt-BR" smtClean="0"/>
              <a:pPr/>
              <a:t>14/01/2013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101EC9E-40DD-4ECC-A2BA-A8870E08D6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300192" y="2852936"/>
            <a:ext cx="2160240" cy="3312368"/>
          </a:xfrm>
        </p:spPr>
        <p:txBody>
          <a:bodyPr>
            <a:normAutofit/>
          </a:bodyPr>
          <a:lstStyle/>
          <a:p>
            <a:pPr algn="ctr"/>
            <a:r>
              <a:rPr lang="pt-BR" sz="4400" dirty="0" smtClean="0"/>
              <a:t>Leitura da obra de arte</a:t>
            </a:r>
            <a:endParaRPr lang="pt-BR" sz="4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5536" y="332656"/>
            <a:ext cx="8064896" cy="1512168"/>
          </a:xfrm>
        </p:spPr>
        <p:txBody>
          <a:bodyPr>
            <a:normAutofit/>
          </a:bodyPr>
          <a:lstStyle/>
          <a:p>
            <a:pPr algn="l"/>
            <a:r>
              <a:rPr lang="pt-BR" sz="1800" dirty="0" smtClean="0"/>
              <a:t>Instituto Federal de Educação, Ciência e Tecnologia do Rio Grande do Norte</a:t>
            </a:r>
          </a:p>
          <a:p>
            <a:pPr algn="l"/>
            <a:r>
              <a:rPr lang="pt-BR" sz="1800" dirty="0" smtClean="0"/>
              <a:t>Campus </a:t>
            </a:r>
            <a:r>
              <a:rPr lang="pt-BR" sz="1800" dirty="0" err="1" smtClean="0"/>
              <a:t>Apodi</a:t>
            </a:r>
            <a:endParaRPr lang="pt-BR" sz="1800" dirty="0" smtClean="0"/>
          </a:p>
          <a:p>
            <a:pPr algn="l"/>
            <a:r>
              <a:rPr lang="pt-BR" sz="1800" dirty="0" smtClean="0"/>
              <a:t>Disciplina: Arte</a:t>
            </a:r>
          </a:p>
          <a:p>
            <a:pPr algn="l"/>
            <a:r>
              <a:rPr lang="pt-BR" sz="1800" dirty="0" smtClean="0"/>
              <a:t>Professor: </a:t>
            </a:r>
            <a:r>
              <a:rPr lang="pt-BR" sz="1800" dirty="0" smtClean="0"/>
              <a:t>Nilton Xavier</a:t>
            </a:r>
            <a:endParaRPr lang="pt-BR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348880"/>
            <a:ext cx="523875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8020617" cy="614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2267744" y="6237312"/>
            <a:ext cx="460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 smtClean="0"/>
              <a:t>Goya</a:t>
            </a:r>
            <a:r>
              <a:rPr lang="pt-BR" sz="1200" dirty="0" smtClean="0"/>
              <a:t>, "O fuzilamento de três de maio", óleo sobre tela, 1817.</a:t>
            </a:r>
            <a:r>
              <a:rPr lang="pt-BR" dirty="0" smtClean="0"/>
              <a:t> 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5770984" cy="1143000"/>
          </a:xfrm>
        </p:spPr>
        <p:txBody>
          <a:bodyPr/>
          <a:lstStyle/>
          <a:p>
            <a:r>
              <a:rPr lang="pt-BR" dirty="0" smtClean="0">
                <a:solidFill>
                  <a:schemeClr val="accent2"/>
                </a:solidFill>
              </a:rPr>
              <a:t>Ponto de vista técnico</a:t>
            </a: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2060848"/>
            <a:ext cx="3672408" cy="338437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t-BR" dirty="0" smtClean="0"/>
              <a:t>É fruto da combinação de elementos materiais e imateriais utilizados pelo artista para a realização da obra. Compreende desde os materiais adotados para a materialização da obra até  a competência do artista em utilizá-los. </a:t>
            </a:r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9364" y="1340768"/>
            <a:ext cx="5264636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683568" y="6027003"/>
            <a:ext cx="2582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Michelangelo  </a:t>
            </a:r>
            <a:r>
              <a:rPr lang="pt-BR" sz="1200" dirty="0" err="1" smtClean="0"/>
              <a:t>Buonarroti</a:t>
            </a:r>
            <a:r>
              <a:rPr lang="pt-BR" sz="1200" dirty="0" smtClean="0"/>
              <a:t>, </a:t>
            </a:r>
          </a:p>
          <a:p>
            <a:r>
              <a:rPr lang="pt-BR" sz="1200" dirty="0" err="1" smtClean="0"/>
              <a:t>Pietá</a:t>
            </a:r>
            <a:r>
              <a:rPr lang="pt-BR" sz="1200" dirty="0" smtClean="0"/>
              <a:t>,1499, escultura em mármore,</a:t>
            </a:r>
          </a:p>
          <a:p>
            <a:r>
              <a:rPr lang="pt-BR" sz="1200" dirty="0" smtClean="0"/>
              <a:t>174 cm x 195 cm. Basílica de São</a:t>
            </a:r>
          </a:p>
          <a:p>
            <a:r>
              <a:rPr lang="pt-BR" sz="1200" dirty="0" smtClean="0"/>
              <a:t>Pedro, Vaticano.</a:t>
            </a:r>
            <a:endParaRPr lang="pt-B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128792" cy="1143000"/>
          </a:xfrm>
        </p:spPr>
        <p:txBody>
          <a:bodyPr/>
          <a:lstStyle/>
          <a:p>
            <a:r>
              <a:rPr lang="pt-BR" dirty="0" smtClean="0">
                <a:solidFill>
                  <a:schemeClr val="accent2"/>
                </a:solidFill>
              </a:rPr>
              <a:t>Ponto de vista convencional</a:t>
            </a: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23928" y="1340768"/>
            <a:ext cx="4968552" cy="144016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dirty="0" smtClean="0"/>
              <a:t>Abrange os elementos simbólicos e culturais implícitos no objeto artístico.</a:t>
            </a:r>
            <a:endParaRPr lang="pt-B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3702717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3707904" y="6396335"/>
            <a:ext cx="4302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i="1" dirty="0" smtClean="0"/>
              <a:t>Aleijadinho</a:t>
            </a:r>
            <a:r>
              <a:rPr lang="pt-BR" sz="1200" dirty="0" smtClean="0"/>
              <a:t>. Nosso </a:t>
            </a:r>
            <a:r>
              <a:rPr lang="pt-BR" sz="1200" i="1" dirty="0" smtClean="0"/>
              <a:t>Senhor dos Passos</a:t>
            </a:r>
            <a:r>
              <a:rPr lang="pt-BR" sz="1200" dirty="0" smtClean="0"/>
              <a:t> , Santuário do Bom Jesus de Matosinhos/MG.</a:t>
            </a:r>
            <a:endParaRPr lang="pt-BR" sz="12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636912"/>
            <a:ext cx="5436096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3707904" y="5733256"/>
            <a:ext cx="3786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Procissão do Senhor dos Passos, São Cristóvão/SE.</a:t>
            </a:r>
            <a:endParaRPr lang="pt-BR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62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7" y="0"/>
            <a:ext cx="4475989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876755"/>
            <a:ext cx="4499992" cy="2981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4559540" y="3501008"/>
            <a:ext cx="45844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Ritual do </a:t>
            </a:r>
            <a:r>
              <a:rPr lang="pt-BR" sz="1200" dirty="0" err="1" smtClean="0"/>
              <a:t>Kuarup</a:t>
            </a:r>
            <a:r>
              <a:rPr lang="pt-BR" sz="1200" dirty="0" smtClean="0"/>
              <a:t>,comunidade </a:t>
            </a:r>
            <a:r>
              <a:rPr lang="pt-BR" sz="1200" dirty="0" err="1" smtClean="0"/>
              <a:t>Kalapalo</a:t>
            </a:r>
            <a:r>
              <a:rPr lang="pt-BR" sz="1200" dirty="0" smtClean="0"/>
              <a:t>, Alto Xingu, Mato Grosso</a:t>
            </a:r>
            <a:endParaRPr lang="pt-BR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2"/>
                </a:solidFill>
              </a:rPr>
              <a:t>Ponto de vista estilístico</a:t>
            </a: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600201"/>
            <a:ext cx="8424936" cy="449309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dirty="0" smtClean="0"/>
              <a:t>A obra de arte está inserida num tempo e lugar definidos historicamente, da mesma forma, é integrante da cultura de um povo. O ponto de vista estilístico supõe uma ligação entre esses aspectos, é o </a:t>
            </a:r>
            <a:r>
              <a:rPr lang="pt-BR" dirty="0" smtClean="0">
                <a:solidFill>
                  <a:srgbClr val="FFC000"/>
                </a:solidFill>
              </a:rPr>
              <a:t>conteúdo coletivo</a:t>
            </a:r>
            <a:r>
              <a:rPr lang="pt-BR" dirty="0" smtClean="0"/>
              <a:t>, </a:t>
            </a:r>
            <a:r>
              <a:rPr lang="pt-BR" i="1" dirty="0" smtClean="0"/>
              <a:t>estilo</a:t>
            </a:r>
            <a:r>
              <a:rPr lang="pt-BR" dirty="0" smtClean="0"/>
              <a:t> do momento cultural que influencia a criação de resoluções plásticas diversas. A pluralidade de culturas justifica a pluralidade de estilos artísticos. </a:t>
            </a:r>
          </a:p>
          <a:p>
            <a:pPr algn="just"/>
            <a:r>
              <a:rPr lang="pt-BR" dirty="0" smtClean="0"/>
              <a:t>Outra noção de estilo é resultante do </a:t>
            </a:r>
            <a:r>
              <a:rPr lang="pt-BR" dirty="0" smtClean="0">
                <a:solidFill>
                  <a:srgbClr val="FFC000"/>
                </a:solidFill>
              </a:rPr>
              <a:t>conteúdo individual</a:t>
            </a:r>
            <a:r>
              <a:rPr lang="pt-BR" dirty="0" smtClean="0"/>
              <a:t> do artista criador, forjado pelas influências de seu mundo cultural, armazenado em sua mente e transmitido à obra de arte.</a:t>
            </a:r>
            <a:endParaRPr lang="pt-B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79512" y="5517232"/>
            <a:ext cx="295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 smtClean="0">
                <a:latin typeface="Arial" charset="0"/>
                <a:cs typeface="Arial" charset="0"/>
              </a:rPr>
              <a:t>Maestro di </a:t>
            </a:r>
            <a:r>
              <a:rPr lang="pt-BR" sz="1200" dirty="0" err="1" smtClean="0">
                <a:latin typeface="Arial" charset="0"/>
                <a:cs typeface="Arial" charset="0"/>
              </a:rPr>
              <a:t>San</a:t>
            </a:r>
            <a:r>
              <a:rPr lang="pt-BR" sz="1200" dirty="0" smtClean="0">
                <a:latin typeface="Arial" charset="0"/>
                <a:cs typeface="Arial" charset="0"/>
              </a:rPr>
              <a:t> Martino </a:t>
            </a:r>
            <a:r>
              <a:rPr lang="pt-BR" sz="1200" dirty="0" err="1" smtClean="0">
                <a:latin typeface="Arial" charset="0"/>
                <a:cs typeface="Arial" charset="0"/>
              </a:rPr>
              <a:t>alla</a:t>
            </a:r>
            <a:r>
              <a:rPr lang="pt-BR" sz="1200" dirty="0" smtClean="0">
                <a:latin typeface="Arial" charset="0"/>
                <a:cs typeface="Arial" charset="0"/>
              </a:rPr>
              <a:t> Palma </a:t>
            </a:r>
            <a:br>
              <a:rPr lang="pt-BR" sz="1200" dirty="0" smtClean="0">
                <a:latin typeface="Arial" charset="0"/>
                <a:cs typeface="Arial" charset="0"/>
              </a:rPr>
            </a:br>
            <a:r>
              <a:rPr lang="pt-BR" sz="1200" dirty="0" smtClean="0">
                <a:latin typeface="Arial" charset="0"/>
                <a:cs typeface="Arial" charset="0"/>
              </a:rPr>
              <a:t>Virgem com o Menino Jesus </a:t>
            </a:r>
            <a:br>
              <a:rPr lang="pt-BR" sz="1200" dirty="0" smtClean="0">
                <a:latin typeface="Arial" charset="0"/>
                <a:cs typeface="Arial" charset="0"/>
              </a:rPr>
            </a:br>
            <a:r>
              <a:rPr lang="pt-BR" sz="1200" dirty="0" smtClean="0">
                <a:latin typeface="Arial" charset="0"/>
                <a:cs typeface="Arial" charset="0"/>
              </a:rPr>
              <a:t>1310-1320,Têmpera sobre madeira </a:t>
            </a:r>
            <a:br>
              <a:rPr lang="pt-BR" sz="1200" dirty="0" smtClean="0">
                <a:latin typeface="Arial" charset="0"/>
                <a:cs typeface="Arial" charset="0"/>
              </a:rPr>
            </a:br>
            <a:r>
              <a:rPr lang="pt-BR" sz="1200" dirty="0" smtClean="0">
                <a:latin typeface="Arial" charset="0"/>
                <a:cs typeface="Arial" charset="0"/>
              </a:rPr>
              <a:t>66 x 39 cm, MASP </a:t>
            </a: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3275856" cy="514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32656"/>
            <a:ext cx="5868144" cy="580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3923928" y="6237312"/>
            <a:ext cx="45365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Raphael </a:t>
            </a:r>
            <a:r>
              <a:rPr lang="en-US" sz="1200" dirty="0" err="1" smtClean="0"/>
              <a:t>Sânzio</a:t>
            </a:r>
            <a:r>
              <a:rPr lang="en-US" sz="1200" dirty="0" smtClean="0"/>
              <a:t>, Madonna Alba 1511 – 1513, </a:t>
            </a:r>
            <a:r>
              <a:rPr lang="en-US" sz="1200" dirty="0" err="1" smtClean="0"/>
              <a:t>óleo</a:t>
            </a:r>
            <a:r>
              <a:rPr lang="en-US" sz="1200" dirty="0" smtClean="0"/>
              <a:t> </a:t>
            </a:r>
            <a:r>
              <a:rPr lang="en-US" sz="1200" dirty="0" err="1" smtClean="0"/>
              <a:t>sobre</a:t>
            </a:r>
            <a:r>
              <a:rPr lang="en-US" sz="1200" dirty="0" smtClean="0"/>
              <a:t> </a:t>
            </a:r>
            <a:r>
              <a:rPr lang="en-US" sz="1200" dirty="0" err="1" smtClean="0"/>
              <a:t>painel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National Gallery of Art, Washington, EUA.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32247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3203848" y="0"/>
            <a:ext cx="2376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Zé Caboclo, </a:t>
            </a:r>
            <a:r>
              <a:rPr lang="pt-BR" sz="1200" i="1" dirty="0" smtClean="0"/>
              <a:t>Nossa Senhora</a:t>
            </a:r>
            <a:r>
              <a:rPr lang="pt-BR" sz="1200" dirty="0" smtClean="0"/>
              <a:t>, cerâmica </a:t>
            </a:r>
            <a:r>
              <a:rPr lang="pt-BR" sz="1200" dirty="0" err="1" smtClean="0"/>
              <a:t>policromada</a:t>
            </a:r>
            <a:r>
              <a:rPr lang="pt-BR" sz="1200" dirty="0" smtClean="0"/>
              <a:t>.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6558" y="-1"/>
            <a:ext cx="3817442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3203848" y="5473005"/>
            <a:ext cx="2160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“Anônimo”.  Nossa Senhora, século XVIII (sacristia Da Igreja de São Francisco, Salvador/BA)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2"/>
                </a:solidFill>
              </a:rPr>
              <a:t>O ponto de vista atualizado</a:t>
            </a: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99715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t-BR" dirty="0" smtClean="0"/>
              <a:t>A obra de arte não se limita apenas àquilo que ela mostra ou simboliza, tampouco ao seu enquadramento estilístico. Muitas vezes, a obra se “completa” com aquilo que nela vemos.</a:t>
            </a:r>
          </a:p>
          <a:p>
            <a:pPr algn="just"/>
            <a:r>
              <a:rPr lang="pt-BR" dirty="0" smtClean="0"/>
              <a:t>A fruição artística pressupõe além da obra, a existência de um observador e o aparato mental desse observador deve ser levado em conta.</a:t>
            </a:r>
          </a:p>
          <a:p>
            <a:pPr algn="just"/>
            <a:r>
              <a:rPr lang="pt-BR" dirty="0" smtClean="0"/>
              <a:t>Deslocada no tempo e no espaço a obra de arte pode acabar sendo vista de uma maneira diversa daquela originalmente pensada no contexto no qual surgiu. Passado o tempo ou mudado o lugar, um novo expectador, pertencente a outro universo cultural, pode fazer ajuizamento diferente da obra e até tirar dela um desfrute insuspeitado.</a:t>
            </a:r>
            <a:endParaRPr lang="pt-B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4644008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4788024" y="188640"/>
            <a:ext cx="3275856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Crianças visitam o Museu </a:t>
            </a:r>
            <a:r>
              <a:rPr lang="pt-BR" sz="1200" dirty="0" err="1" smtClean="0"/>
              <a:t>Aspes-Urcamp</a:t>
            </a:r>
            <a:r>
              <a:rPr lang="pt-BR" sz="1200" dirty="0" smtClean="0"/>
              <a:t>/RS.</a:t>
            </a:r>
            <a:endParaRPr lang="pt-BR" sz="1200" dirty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83006"/>
            <a:ext cx="4644008" cy="337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4644008" y="6396335"/>
            <a:ext cx="424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Idoso de região carente da capital mineira participa de programa cultural no Museu Histórico Abílio Barreto.</a:t>
            </a: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268760"/>
            <a:ext cx="374865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179512" y="6396335"/>
            <a:ext cx="352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err="1" smtClean="0"/>
              <a:t>Yasumasa</a:t>
            </a:r>
            <a:r>
              <a:rPr lang="pt-BR" sz="1200" dirty="0" smtClean="0"/>
              <a:t> </a:t>
            </a:r>
            <a:r>
              <a:rPr lang="pt-BR" sz="1200" dirty="0" err="1" smtClean="0"/>
              <a:t>Morimura</a:t>
            </a:r>
            <a:r>
              <a:rPr lang="pt-BR" sz="1200" dirty="0" smtClean="0"/>
              <a:t>, "</a:t>
            </a:r>
            <a:r>
              <a:rPr lang="pt-BR" sz="1200" dirty="0" err="1" smtClean="0"/>
              <a:t>Portrait</a:t>
            </a:r>
            <a:r>
              <a:rPr lang="pt-BR" sz="1200" dirty="0" smtClean="0"/>
              <a:t>“ 1988-1990 ,</a:t>
            </a:r>
          </a:p>
          <a:p>
            <a:r>
              <a:rPr lang="pt-BR" sz="1200" dirty="0" smtClean="0"/>
              <a:t> 266 x 366 cm. Fotografia.</a:t>
            </a:r>
            <a:endParaRPr lang="pt-BR" sz="1200" dirty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48672" cy="414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170615"/>
            <a:ext cx="5292080" cy="368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/>
          <p:cNvSpPr/>
          <p:nvPr/>
        </p:nvSpPr>
        <p:spPr>
          <a:xfrm>
            <a:off x="6156176" y="188640"/>
            <a:ext cx="2831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err="1" smtClean="0"/>
              <a:t>Édouard</a:t>
            </a:r>
            <a:r>
              <a:rPr lang="pt-BR" sz="1200" dirty="0" smtClean="0"/>
              <a:t> Manet, Olympia,</a:t>
            </a:r>
          </a:p>
          <a:p>
            <a:r>
              <a:rPr lang="pt-BR" sz="1200" dirty="0" smtClean="0"/>
              <a:t>Óleo sobre tela, 130,5 x 190 cm, 1863.</a:t>
            </a:r>
            <a:endParaRPr lang="pt-BR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4797152"/>
            <a:ext cx="8280920" cy="151216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t-BR" dirty="0" smtClean="0"/>
              <a:t>Existem diversas abordagens para apreciação da arte. Para aprender bem a mensagem em uma obra de arte, o espectador deve esforçar-se por aprimorar sua capacidade de percepção.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836712"/>
            <a:ext cx="4608512" cy="3502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836712"/>
            <a:ext cx="271711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2"/>
                </a:solidFill>
              </a:rPr>
              <a:t>O ponto de vista institucional</a:t>
            </a: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/>
              <a:t>“Há pessoas que entram em um museu com o mesmo ar de reverência e contrição com o qual se ajoelham numa igreja. Em qualquer </a:t>
            </a:r>
            <a:r>
              <a:rPr lang="pt-BR" i="1" dirty="0" smtClean="0"/>
              <a:t>vernissage </a:t>
            </a:r>
            <a:r>
              <a:rPr lang="pt-BR" dirty="0" smtClean="0"/>
              <a:t>sempre existe alguém que, de tão intimidado, parece estar pisando em ovos. Mesmo em ambientes musicais, que já conquistaram generosas doses de descontração, </a:t>
            </a:r>
            <a:r>
              <a:rPr lang="pt-BR" smtClean="0"/>
              <a:t>vêem-se</a:t>
            </a:r>
            <a:r>
              <a:rPr lang="pt-BR" dirty="0" smtClean="0"/>
              <a:t>, ao menos em teatros mais solenes, algumas figuras acanhadas a ponto de pedir desculpas quando esbarram numa coluna” (COSTELLA, 1997).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073539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0" y="3356992"/>
            <a:ext cx="2339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Escultura de Ron </a:t>
            </a:r>
            <a:r>
              <a:rPr lang="pt-BR" sz="1200" dirty="0" err="1" smtClean="0"/>
              <a:t>Mueck</a:t>
            </a:r>
            <a:r>
              <a:rPr lang="pt-BR" sz="1200" dirty="0" smtClean="0"/>
              <a:t> em exposição na </a:t>
            </a:r>
            <a:r>
              <a:rPr lang="pt-BR" sz="1200" dirty="0" err="1" smtClean="0"/>
              <a:t>National</a:t>
            </a:r>
            <a:r>
              <a:rPr lang="pt-BR" sz="1200" dirty="0" smtClean="0"/>
              <a:t> </a:t>
            </a:r>
            <a:r>
              <a:rPr lang="pt-BR" sz="1200" dirty="0" err="1" smtClean="0"/>
              <a:t>Gallery</a:t>
            </a:r>
            <a:r>
              <a:rPr lang="pt-BR" sz="1200" dirty="0" smtClean="0"/>
              <a:t> </a:t>
            </a:r>
            <a:r>
              <a:rPr lang="pt-BR" sz="1200" dirty="0" err="1" smtClean="0"/>
              <a:t>of</a:t>
            </a:r>
            <a:r>
              <a:rPr lang="pt-BR" sz="1200" dirty="0" smtClean="0"/>
              <a:t> Victoria, Melbourne, Austrália.</a:t>
            </a:r>
            <a:endParaRPr lang="pt-BR" sz="1200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7559" y="3345004"/>
            <a:ext cx="4776441" cy="351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5895995" y="2996952"/>
            <a:ext cx="3248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Auguste Rodin, O Beijo, Museu Rodin, Paris.</a:t>
            </a:r>
            <a:endParaRPr lang="pt-BR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548680"/>
            <a:ext cx="8219256" cy="604867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A arte muitas vezes assusta e a presença do artista, com freqüência, intimida.</a:t>
            </a:r>
          </a:p>
          <a:p>
            <a:pPr algn="just"/>
            <a:r>
              <a:rPr lang="pt-BR" dirty="0" smtClean="0"/>
              <a:t>Historicamente, a democratização do  acesso às obras de arte e  o reconhecimento social à figura do artista são fenômenos recentes.</a:t>
            </a:r>
          </a:p>
          <a:p>
            <a:pPr algn="just"/>
            <a:r>
              <a:rPr lang="pt-BR" dirty="0" smtClean="0"/>
              <a:t>Museus, universidades e veículos de comunicação, selecionam, escolhem, rejeitam, louvam, criticam e até, por vezes, sonegam as obras de arte a serem levadas ao público exercendo uma forma de poder. Essas instituições influenciam o publico, hierarquizam as obras de arte e lhes atribuem um valor que denominamos institucional. A análise da obra de arte sob o ponto de vista institucional pode ser entendida como uma forma “protocolar”, não espontânea, de atualização da obra.</a:t>
            </a:r>
            <a:endParaRPr lang="pt-B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5292080" cy="396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5220072" y="0"/>
            <a:ext cx="3923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 err="1" smtClean="0"/>
              <a:t>Telomar</a:t>
            </a:r>
            <a:r>
              <a:rPr lang="pt-BR" sz="1200" dirty="0" smtClean="0"/>
              <a:t> Florêncio - Artista Plástico de Blumenau, apresenta suas obras de arte ao ar livre no Anel Viário Norte na Ponta Aguda onde mora. </a:t>
            </a:r>
            <a:r>
              <a:rPr lang="pt-BR" sz="1200" i="1" dirty="0" smtClean="0"/>
              <a:t>No cartaz está escrito: "Visite meu site e saiba porque eu nunca serei um bom pintor".</a:t>
            </a:r>
            <a:endParaRPr lang="pt-BR" sz="1200" dirty="0"/>
          </a:p>
        </p:txBody>
      </p:sp>
      <p:sp>
        <p:nvSpPr>
          <p:cNvPr id="7" name="Retângulo 6"/>
          <p:cNvSpPr/>
          <p:nvPr/>
        </p:nvSpPr>
        <p:spPr>
          <a:xfrm>
            <a:off x="179512" y="6396335"/>
            <a:ext cx="2448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Grafiteiro trabalhando numa rua do Rio de Janeiro.</a:t>
            </a:r>
            <a:endParaRPr lang="pt-BR" sz="1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314142"/>
            <a:ext cx="6300192" cy="354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2"/>
                </a:solidFill>
              </a:rPr>
              <a:t>O ponto de vista comercial</a:t>
            </a: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 fontScale="92500"/>
          </a:bodyPr>
          <a:lstStyle/>
          <a:p>
            <a:pPr algn="just"/>
            <a:r>
              <a:rPr lang="pt-BR" dirty="0" smtClean="0"/>
              <a:t>O valor comercial de uma obra resulta da soma de vários fatores: matéria-prima empregada; mão de obra necessária, características finais do produto, raridade da peça e eventualmente a notoriedade do artista.</a:t>
            </a:r>
          </a:p>
          <a:p>
            <a:pPr algn="just"/>
            <a:r>
              <a:rPr lang="pt-BR" dirty="0" smtClean="0"/>
              <a:t>Desde a mais remota antiguidade até os dias de hoje sempre foi atribuído um valor comercial à obra de arte. Esse preço geralmente tem muito que ver com o enfoque institucional da arte.</a:t>
            </a:r>
          </a:p>
          <a:p>
            <a:pPr algn="just"/>
            <a:endParaRPr lang="pt-B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332656"/>
            <a:ext cx="8291264" cy="2620888"/>
          </a:xfrm>
        </p:spPr>
        <p:txBody>
          <a:bodyPr/>
          <a:lstStyle/>
          <a:p>
            <a:r>
              <a:rPr lang="pt-BR" dirty="0" smtClean="0"/>
              <a:t>O enfoque comercial é apenas um entre os vários enfoques sob os quais uma obra de arte pode ser observada. Um só. Nem mais importante nem menos importante que os outros.</a:t>
            </a:r>
            <a:endParaRPr lang="pt-BR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96952"/>
            <a:ext cx="4838936" cy="324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996952"/>
            <a:ext cx="5148064" cy="321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2"/>
                </a:solidFill>
              </a:rPr>
              <a:t>O ponto de vista </a:t>
            </a:r>
            <a:r>
              <a:rPr lang="pt-BR" dirty="0" err="1" smtClean="0">
                <a:solidFill>
                  <a:schemeClr val="accent2"/>
                </a:solidFill>
              </a:rPr>
              <a:t>neofactual</a:t>
            </a: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25963"/>
          </a:xfrm>
        </p:spPr>
        <p:txBody>
          <a:bodyPr/>
          <a:lstStyle/>
          <a:p>
            <a:pPr algn="just"/>
            <a:r>
              <a:rPr lang="pt-BR" dirty="0" smtClean="0"/>
              <a:t>Quando perceptíveis mudanças materiais são desvendadas pelo objeto artístico denomina-se conteúdo </a:t>
            </a:r>
            <a:r>
              <a:rPr lang="pt-BR" i="1" dirty="0" err="1" smtClean="0"/>
              <a:t>neofactual</a:t>
            </a:r>
            <a:r>
              <a:rPr lang="pt-BR" dirty="0" smtClean="0"/>
              <a:t> ou “conteúdo acrescido”. A obra passa a exibir algo originalmente não previsto pelo artista. Algo diferente do enfoque atualizado no qual a elaboração é toda mental, a obra mesmo sem sofrer alterações físicas é vista de modo diferente pelo observador.</a:t>
            </a:r>
            <a:endParaRPr lang="pt-B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4654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0" y="544522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 smtClean="0"/>
              <a:t>A Última Ceia, Leonardo da Vinci, Mista com predominância da têmpera e óleo sobre duas camadas de preparação de gesso aplicadas sobre reboco (estuque) 460 × 880 cm Refeitório de Santa Maria </a:t>
            </a:r>
            <a:r>
              <a:rPr lang="pt-BR" sz="1200" dirty="0" err="1" smtClean="0"/>
              <a:t>delle</a:t>
            </a:r>
            <a:r>
              <a:rPr lang="pt-BR" sz="1200" dirty="0" smtClean="0"/>
              <a:t> </a:t>
            </a:r>
            <a:r>
              <a:rPr lang="pt-BR" sz="1200" dirty="0" err="1" smtClean="0"/>
              <a:t>Grazie</a:t>
            </a:r>
            <a:r>
              <a:rPr lang="pt-BR" sz="1200" dirty="0" smtClean="0"/>
              <a:t> , Milão, Itália, 1495-1497 .</a:t>
            </a:r>
            <a:endParaRPr lang="pt-B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3999" cy="655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0" y="645333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Guerra e Paz são dois painéis de c. 14 x 10 m cada um pintados a óleo sobre madeira compensada naval por Cândido Portinari, entre1952 e 1956. Doados pelo governo brasileiro para a sede da ONU em Nova York, e recentemente restaurados no Brasil.</a:t>
            </a:r>
            <a:endParaRPr lang="pt-B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83452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4572000" y="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 smtClean="0"/>
              <a:t>Processo de restauração dos quadros que compõem a obra "Guerra e Paz", de Portinari (01/02/2011)</a:t>
            </a:r>
            <a:endParaRPr lang="pt-BR" sz="1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0888"/>
            <a:ext cx="4499992" cy="231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06755"/>
            <a:ext cx="4499992" cy="2351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3" y="620688"/>
            <a:ext cx="4644008" cy="2863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501008"/>
            <a:ext cx="4644008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128" cy="1143000"/>
          </a:xfrm>
        </p:spPr>
        <p:txBody>
          <a:bodyPr/>
          <a:lstStyle/>
          <a:p>
            <a:r>
              <a:rPr lang="pt-BR" dirty="0" smtClean="0">
                <a:solidFill>
                  <a:schemeClr val="accent2"/>
                </a:solidFill>
              </a:rPr>
              <a:t>O conteúdo da obra de arte </a:t>
            </a: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700808"/>
            <a:ext cx="4392488" cy="424847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t-BR" dirty="0" smtClean="0"/>
              <a:t>A obra de arte, como entidade física é única, entretanto, na mente do observador pode se multiplicar e ser abordada em diferentes pontos de vista. Isso significa que ao restringirmos nosso olhar para apenas alguns deles deixaremos de percebê-la integralmente.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772816"/>
            <a:ext cx="391207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0" y="4653136"/>
            <a:ext cx="9144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 smtClean="0"/>
              <a:t>Técnicos passaram dois anos apenas estudando pintura. Uma das maiores obras-primas do Renascimento italiano está retornando ao público depois de longos dez anos de estudo e restauração, que testaram tanto a paciência humana quanto a tecnologia de ponta.  O quadro "Madona do Pintassilgo", de Rafael, é um sobrevivente. O óleo sobre tela de 107cm por 77cm, que mostra a Madona com duas crianças acariciando um pintassilgo, sobreviveu a tudo, desde o desabamento da casa que o abrigava, em 1547, até a devastação causada pelo passar do tempo e os erros de intervenções passadas. O resultado da restauração é espantoso. As camadas de sujeira marrom acumuladas ao longo dos séculos desapareceram. As faces da Madona agora aparecem rosadas. Suas vestes são vermelhas e azuis profundas, e quase se consegue ouvir o cascatear de um riacho na paisagem toscana que forma o pano de fundo do quadro</a:t>
            </a:r>
          </a:p>
          <a:p>
            <a:pPr algn="just"/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6495518" y="6309320"/>
            <a:ext cx="26484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smtClean="0"/>
              <a:t>Fonte:http://g1.globo.com/Noticias/PopArte </a:t>
            </a:r>
            <a:endParaRPr lang="pt-BR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atracalivre.folha.uol.com.br/wp-content/uploads/2009/09/antes-do-restau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4253553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0" y="566124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/>
              <a:t>Nicolas </a:t>
            </a:r>
            <a:r>
              <a:rPr lang="pt-BR" sz="1400" b="1" dirty="0" err="1" smtClean="0"/>
              <a:t>Poussin</a:t>
            </a:r>
            <a:r>
              <a:rPr lang="pt-BR" sz="1400" dirty="0" smtClean="0"/>
              <a:t/>
            </a:r>
            <a:br>
              <a:rPr lang="pt-BR" sz="1400" dirty="0" smtClean="0"/>
            </a:br>
            <a:r>
              <a:rPr lang="pt-BR" sz="1400" dirty="0" err="1" smtClean="0"/>
              <a:t>Himeneu</a:t>
            </a:r>
            <a:r>
              <a:rPr lang="pt-BR" sz="1400" dirty="0" smtClean="0"/>
              <a:t> Travestido Assistindo a uma Dança em Honra a </a:t>
            </a:r>
            <a:r>
              <a:rPr lang="pt-BR" sz="1400" dirty="0" err="1" smtClean="0"/>
              <a:t>Príapo</a:t>
            </a:r>
            <a:r>
              <a:rPr lang="pt-BR" sz="1400" dirty="0" smtClean="0"/>
              <a:t>  óleo sobre tela, 1634-38, 167 x 376 cm, MASP</a:t>
            </a:r>
            <a:endParaRPr lang="pt-B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asp.art.br/masp2010/upload_pic/original/PoussinRestaura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4327781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0" y="5805264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 smtClean="0"/>
              <a:t>Obra restaurada no estúdio de restauração do MASP entre janeiro e agosto de 2009 pela restauradora do Museu do Louvre Regina da Costa Pinto Dias Moreira, pelos restauradores de suporte também do Museu do Louvre Jean-Pascal </a:t>
            </a:r>
            <a:r>
              <a:rPr lang="pt-BR" sz="1400" dirty="0" err="1" smtClean="0"/>
              <a:t>Viala</a:t>
            </a:r>
            <a:r>
              <a:rPr lang="pt-BR" sz="1400" dirty="0" smtClean="0"/>
              <a:t> e Emmanuel </a:t>
            </a:r>
            <a:r>
              <a:rPr lang="pt-BR" sz="1400" dirty="0" err="1" smtClean="0"/>
              <a:t>Joyerot</a:t>
            </a:r>
            <a:r>
              <a:rPr lang="pt-BR" sz="1400" dirty="0" smtClean="0"/>
              <a:t>. </a:t>
            </a:r>
            <a:endParaRPr lang="pt-BR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4690864" cy="994122"/>
          </a:xfrm>
        </p:spPr>
        <p:txBody>
          <a:bodyPr/>
          <a:lstStyle/>
          <a:p>
            <a:r>
              <a:rPr lang="pt-BR" dirty="0" smtClean="0">
                <a:solidFill>
                  <a:schemeClr val="accent2"/>
                </a:solidFill>
              </a:rPr>
              <a:t>Conteúdo factual</a:t>
            </a: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5013176"/>
            <a:ext cx="8712968" cy="165618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pt-BR" dirty="0" smtClean="0"/>
              <a:t>Corresponde àquilo que a obra representa ou exibe objetivamente. A apreensão do conteúdo factual  se concretiza pela simples descrição dos elementos que compõem a obra. Em música, o conteúdo factual se compõem dos sons que ela nos faz ouvir. Num bailado, o conteúdo factual é aquilo que se encontra em cena: os corpos dos bailarinos com seus movimentos e a música ouvida.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6084168" y="1268760"/>
            <a:ext cx="2915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Frevo em Noite Enluarada, Heitor dos Prazeres,  50.0 x 70.0 cm</a:t>
            </a:r>
            <a:endParaRPr lang="pt-BR" sz="12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1268761"/>
            <a:ext cx="5328592" cy="3717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667" y="188640"/>
            <a:ext cx="8422821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2699792" y="6381328"/>
            <a:ext cx="40863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/>
              <a:t>Feira , Hector </a:t>
            </a:r>
            <a:r>
              <a:rPr lang="pt-BR" sz="1200" dirty="0" err="1" smtClean="0"/>
              <a:t>Bernabó</a:t>
            </a:r>
            <a:r>
              <a:rPr lang="pt-BR" sz="1200" dirty="0" smtClean="0"/>
              <a:t> </a:t>
            </a:r>
            <a:r>
              <a:rPr lang="pt-BR" sz="1200" dirty="0" err="1" smtClean="0"/>
              <a:t>Carybé</a:t>
            </a:r>
            <a:r>
              <a:rPr lang="pt-BR" sz="1200" dirty="0" smtClean="0"/>
              <a:t>  serigrafia, 50.0 x 70.0 cm</a:t>
            </a:r>
            <a:endParaRPr lang="pt-BR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260648"/>
            <a:ext cx="8496944" cy="1036712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/>
              <a:t>Nas obras não figurativas, a descrição das formas e cores constituem o conteúdo factual.</a:t>
            </a:r>
            <a:endParaRPr lang="pt-BR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18" y="1412776"/>
            <a:ext cx="4813229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539552" y="6309320"/>
            <a:ext cx="4320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 err="1" smtClean="0"/>
              <a:t>Tomie</a:t>
            </a:r>
            <a:r>
              <a:rPr lang="pt-BR" sz="1200" b="1" dirty="0" smtClean="0"/>
              <a:t> </a:t>
            </a:r>
            <a:r>
              <a:rPr lang="pt-BR" sz="1200" b="1" dirty="0" err="1" smtClean="0"/>
              <a:t>Ohtake</a:t>
            </a:r>
            <a:r>
              <a:rPr lang="pt-BR" sz="1200" b="1" dirty="0" smtClean="0"/>
              <a:t>, Acrílica, da mostra Pinturas Recentes</a:t>
            </a:r>
            <a:endParaRPr lang="pt-BR" sz="1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412776"/>
            <a:ext cx="383232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5076056" y="5373216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Piet Mondrian</a:t>
            </a:r>
          </a:p>
          <a:p>
            <a:r>
              <a:rPr lang="en-US" sz="1200" i="1" dirty="0" smtClean="0"/>
              <a:t>Broadway Boogie </a:t>
            </a:r>
            <a:r>
              <a:rPr lang="en-US" sz="1200" i="1" dirty="0" err="1" smtClean="0"/>
              <a:t>Woogie</a:t>
            </a:r>
            <a:r>
              <a:rPr lang="en-US" sz="1200" dirty="0" smtClean="0"/>
              <a:t> </a:t>
            </a:r>
            <a:br>
              <a:rPr lang="en-US" sz="1200" dirty="0" smtClean="0"/>
            </a:br>
            <a:r>
              <a:rPr lang="en-US" sz="1200" dirty="0" smtClean="0"/>
              <a:t>1942-43;óleo </a:t>
            </a:r>
            <a:r>
              <a:rPr lang="en-US" sz="1200" dirty="0" err="1" smtClean="0"/>
              <a:t>sobre</a:t>
            </a:r>
            <a:r>
              <a:rPr lang="en-US" sz="1200" dirty="0" smtClean="0"/>
              <a:t> </a:t>
            </a:r>
            <a:r>
              <a:rPr lang="en-US" sz="1200" dirty="0" err="1" smtClean="0"/>
              <a:t>tela</a:t>
            </a:r>
            <a:r>
              <a:rPr lang="en-US" sz="1200" dirty="0" smtClean="0"/>
              <a:t>, 127 x 127 cm; The Museum of Modern Art, New York </a:t>
            </a:r>
            <a:endParaRPr lang="pt-B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260648"/>
            <a:ext cx="8363272" cy="1900808"/>
          </a:xfrm>
        </p:spPr>
        <p:txBody>
          <a:bodyPr>
            <a:normAutofit/>
          </a:bodyPr>
          <a:lstStyle/>
          <a:p>
            <a:pPr algn="just"/>
            <a:r>
              <a:rPr lang="pt-BR" sz="2400" dirty="0" smtClean="0"/>
              <a:t>Quando nenhuma circunstância de </a:t>
            </a:r>
            <a:r>
              <a:rPr lang="pt-BR" sz="2400" i="1" dirty="0" smtClean="0"/>
              <a:t>dentro da obra </a:t>
            </a:r>
            <a:r>
              <a:rPr lang="pt-BR" sz="2400" dirty="0" smtClean="0"/>
              <a:t>explica o objeto, o observador deve recorrer a informações </a:t>
            </a:r>
            <a:r>
              <a:rPr lang="pt-BR" sz="2400" i="1" dirty="0" smtClean="0"/>
              <a:t>externas à obra</a:t>
            </a:r>
            <a:r>
              <a:rPr lang="pt-BR" sz="2400" dirty="0" smtClean="0"/>
              <a:t>, buscando-as em fontes tanto orais quanto escritas.</a:t>
            </a:r>
            <a:endParaRPr lang="pt-BR" sz="2400" i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2135007"/>
            <a:ext cx="3024336" cy="403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132856"/>
            <a:ext cx="302595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3131840" y="6237312"/>
            <a:ext cx="2989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Aldravas antigas em bronze e latão</a:t>
            </a:r>
            <a:endParaRPr lang="pt-BR" sz="1400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132856"/>
            <a:ext cx="209687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381642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chemeClr val="accent2"/>
                </a:solidFill>
              </a:rPr>
              <a:t>Ponto de vista expressional</a:t>
            </a: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2132856"/>
            <a:ext cx="4186808" cy="374441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/>
              <a:t>Parte constituinte da obra de arte que mexe com o sentimento do observador. O artista consegue induzir no expectador o sentimento escolhido e desencadeado.</a:t>
            </a:r>
            <a:endParaRPr lang="pt-BR" dirty="0"/>
          </a:p>
        </p:txBody>
      </p:sp>
      <p:pic>
        <p:nvPicPr>
          <p:cNvPr id="24578" name="Picture 2" descr="http://www.naturale.med.br/artes/7_masp/grandesmuseusdomundo/images/reno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-1"/>
            <a:ext cx="4211960" cy="6825141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2411760" y="6488668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Renoir 1881 Rosa e Azul, MASP. </a:t>
            </a:r>
            <a:r>
              <a:rPr lang="pt-BR" dirty="0" smtClean="0"/>
              <a:t> </a:t>
            </a:r>
            <a:endParaRPr lang="pt-B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0818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516216" y="5842337"/>
            <a:ext cx="2627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/>
              <a:t>CANDIDO PORTINARI, Retirantes (Retirantes), 1944</a:t>
            </a:r>
            <a:br>
              <a:rPr lang="pt-BR" sz="1200" dirty="0" smtClean="0"/>
            </a:br>
            <a:r>
              <a:rPr lang="pt-BR" sz="1200" dirty="0" smtClean="0"/>
              <a:t>Óleo s/ tela 190 x 180 cm. Col. Museu de Arte de São Paulo Assis Chateaubriand São Paulo, Brasil</a:t>
            </a:r>
            <a:endParaRPr lang="pt-B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écnica">
  <a:themeElements>
    <a:clrScheme name="Técnica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écnica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écnic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488</TotalTime>
  <Words>1445</Words>
  <Application>Microsoft Office PowerPoint</Application>
  <PresentationFormat>Apresentação na tela (4:3)</PresentationFormat>
  <Paragraphs>77</Paragraphs>
  <Slides>32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3" baseType="lpstr">
      <vt:lpstr>Técnica</vt:lpstr>
      <vt:lpstr>Leitura da obra de arte</vt:lpstr>
      <vt:lpstr>Slide 2</vt:lpstr>
      <vt:lpstr>O conteúdo da obra de arte </vt:lpstr>
      <vt:lpstr>Conteúdo factual</vt:lpstr>
      <vt:lpstr>Slide 5</vt:lpstr>
      <vt:lpstr>Slide 6</vt:lpstr>
      <vt:lpstr>Slide 7</vt:lpstr>
      <vt:lpstr>Ponto de vista expressional</vt:lpstr>
      <vt:lpstr>Slide 9</vt:lpstr>
      <vt:lpstr>Slide 10</vt:lpstr>
      <vt:lpstr>Ponto de vista técnico</vt:lpstr>
      <vt:lpstr>Ponto de vista convencional</vt:lpstr>
      <vt:lpstr>Slide 13</vt:lpstr>
      <vt:lpstr>Ponto de vista estilístico</vt:lpstr>
      <vt:lpstr>Slide 15</vt:lpstr>
      <vt:lpstr>Slide 16</vt:lpstr>
      <vt:lpstr>O ponto de vista atualizado</vt:lpstr>
      <vt:lpstr>Slide 18</vt:lpstr>
      <vt:lpstr>Slide 19</vt:lpstr>
      <vt:lpstr>O ponto de vista institucional</vt:lpstr>
      <vt:lpstr>Slide 21</vt:lpstr>
      <vt:lpstr>Slide 22</vt:lpstr>
      <vt:lpstr>Slide 23</vt:lpstr>
      <vt:lpstr>O ponto de vista comercial</vt:lpstr>
      <vt:lpstr>Slide 25</vt:lpstr>
      <vt:lpstr>O ponto de vista neofactual</vt:lpstr>
      <vt:lpstr>Slide 27</vt:lpstr>
      <vt:lpstr>Slide 28</vt:lpstr>
      <vt:lpstr>Slide 29</vt:lpstr>
      <vt:lpstr>Slide 30</vt:lpstr>
      <vt:lpstr>Slide 31</vt:lpstr>
      <vt:lpstr>Slide 32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Leitura da obra de arte</dc:title>
  <dc:creator>Nilton</dc:creator>
  <cp:lastModifiedBy>Nilton</cp:lastModifiedBy>
  <cp:revision>84</cp:revision>
  <dcterms:created xsi:type="dcterms:W3CDTF">2012-02-08T20:15:33Z</dcterms:created>
  <dcterms:modified xsi:type="dcterms:W3CDTF">2013-01-14T23:59:17Z</dcterms:modified>
</cp:coreProperties>
</file>