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8" r:id="rId22"/>
    <p:sldId id="279" r:id="rId23"/>
    <p:sldId id="276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3854DC-1131-494F-BE0A-CB02ECB0F118}" type="datetimeFigureOut">
              <a:rPr lang="pt-BR" smtClean="0"/>
              <a:pPr/>
              <a:t>17/07/2013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3D625B-8747-412D-A329-BF4A2A9968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.bp.blogspot.com/_r8SPrDst4QM/SoomArJLy7I/AAAAAAAAAHQ/VqTEJPTgBAk/s1600-h/sterlac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e/ee/Nike_of_Samothrake_Louvre_Ma2369_n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h5.ggpht.com/_BiLMkj49ZbU/SlJChg2IHYI/AAAAAAAAADI/hmx6Xaf-fLk/s400/hausmann_art_critic-1919-192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hyperlink" Target="http://pt.wikipedia.org/wiki/Cabaret_Voltaire" TargetMode="External"/><Relationship Id="rId2" Type="http://schemas.openxmlformats.org/officeDocument/2006/relationships/hyperlink" Target="http://www.ricci-art.net/img003/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pt.wikipedia.org/wiki/Ficheiro:Hugo_Ball_Cabaret_Voltaire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077200" cy="1673352"/>
          </a:xfrm>
        </p:spPr>
        <p:txBody>
          <a:bodyPr/>
          <a:lstStyle/>
          <a:p>
            <a:r>
              <a:rPr lang="pt-BR" dirty="0" smtClean="0"/>
              <a:t>Do Modernismo à Arte Contemporânea – I </a:t>
            </a:r>
            <a:r>
              <a:rPr lang="pt-BR" dirty="0" err="1" smtClean="0"/>
              <a:t>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8077200" cy="8515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Instituto Federal de Educação, Ciência e Tecnologia do Rio Grande do Norte</a:t>
            </a:r>
          </a:p>
          <a:p>
            <a:r>
              <a:rPr lang="pt-BR" dirty="0" smtClean="0"/>
              <a:t>Campus  </a:t>
            </a:r>
            <a:r>
              <a:rPr lang="pt-BR" dirty="0" err="1" smtClean="0"/>
              <a:t>Apodi</a:t>
            </a:r>
            <a:endParaRPr lang="pt-BR" dirty="0" smtClean="0"/>
          </a:p>
          <a:p>
            <a:r>
              <a:rPr lang="pt-BR" dirty="0" smtClean="0"/>
              <a:t>Disciplina: Arte    Professor: Nilton Xavier</a:t>
            </a:r>
            <a:endParaRPr lang="pt-BR" dirty="0"/>
          </a:p>
        </p:txBody>
      </p:sp>
      <p:pic>
        <p:nvPicPr>
          <p:cNvPr id="1030" name="Picture 6" descr="http://2.bp.blogspot.com/_r8SPrDst4QM/SoomArJLy7I/AAAAAAAAAHQ/VqTEJPTgBAk/s400/sterl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810000" cy="272415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860032" y="5589240"/>
            <a:ext cx="3298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Performance do artista australiano </a:t>
            </a:r>
            <a:r>
              <a:rPr lang="pt-BR" sz="1400" dirty="0" err="1" smtClean="0"/>
              <a:t>Stelarc</a:t>
            </a:r>
            <a:endParaRPr lang="pt-BR" sz="1400" dirty="0"/>
          </a:p>
        </p:txBody>
      </p:sp>
      <p:pic>
        <p:nvPicPr>
          <p:cNvPr id="1032" name="Picture 8" descr="http://1.bp.blogspot.com/_8Ea2KUpZUYg/SfRvXrDw82I/AAAAAAAAAEg/KTdLT2PXwaQ/s400/Fontaine_Ducha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3810000" cy="3486151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95536" y="6309320"/>
            <a:ext cx="2511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Marcel </a:t>
            </a:r>
            <a:r>
              <a:rPr lang="pt-BR" sz="1400" dirty="0" err="1" smtClean="0"/>
              <a:t>Duchamp</a:t>
            </a:r>
            <a:r>
              <a:rPr lang="pt-BR" sz="1400" dirty="0" smtClean="0"/>
              <a:t>, </a:t>
            </a:r>
            <a:r>
              <a:rPr lang="pt-BR" sz="1400" i="1" dirty="0" smtClean="0"/>
              <a:t>A fonte, 1917.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_roIxafo4W4w/SnDSQhSNS7I/AAAAAAAADVM/QFhSWrNzcCA/s400/ren%C3%A9_magritte-espelho-fal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4009" cy="3088267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187624" y="3068960"/>
            <a:ext cx="2491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René </a:t>
            </a:r>
            <a:r>
              <a:rPr lang="pt-BR" sz="1200" dirty="0" err="1" smtClean="0"/>
              <a:t>Magritte</a:t>
            </a:r>
            <a:r>
              <a:rPr lang="pt-BR" sz="1200" dirty="0" smtClean="0"/>
              <a:t>, "Espelho falso", 1928</a:t>
            </a:r>
            <a:endParaRPr lang="pt-BR" sz="1200" dirty="0"/>
          </a:p>
        </p:txBody>
      </p:sp>
      <p:pic>
        <p:nvPicPr>
          <p:cNvPr id="1034" name="Picture 10" descr="http://fashionzzz.com/wp-content/uploads/2009/12/salvador_dali_a_persistencia_da_mem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9454"/>
            <a:ext cx="4008849" cy="300854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995936" y="386104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 persistência da memória</a:t>
            </a:r>
          </a:p>
          <a:p>
            <a:r>
              <a:rPr lang="pt-BR" sz="1200" dirty="0" smtClean="0"/>
              <a:t> (1931)</a:t>
            </a:r>
          </a:p>
          <a:p>
            <a:r>
              <a:rPr lang="pt-BR" sz="1200" dirty="0" smtClean="0"/>
              <a:t>24 cm x 33 cm, </a:t>
            </a:r>
          </a:p>
          <a:p>
            <a:r>
              <a:rPr lang="pt-BR" sz="1200" dirty="0" smtClean="0"/>
              <a:t>Salvador Dalí.</a:t>
            </a:r>
            <a:endParaRPr lang="pt-BR" sz="1200" dirty="0"/>
          </a:p>
        </p:txBody>
      </p:sp>
      <p:pic>
        <p:nvPicPr>
          <p:cNvPr id="1036" name="Picture 12" descr="http://dali.urvas.lt/forviewing/pic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627" y="0"/>
            <a:ext cx="3579373" cy="6381328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4679504" y="6396335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Cristo de São João da Cruz , 1951É, óleo sobre tela, 205 x 116cm</a:t>
            </a:r>
          </a:p>
          <a:p>
            <a:r>
              <a:rPr lang="pt-BR" sz="1200" dirty="0" smtClean="0"/>
              <a:t>Salvador Dalí.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2.bp.blogspot.com/_xQy1678aVz4/TIo60iYjdJI/AAAAAAAAAqA/-nRoRXkDlcY/s400/Salvador+Dal%C3%A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6860" cy="407707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4077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Criança geopolítica assistindo o nascimento de um novo homem, 1943 - Salvador Dali</a:t>
            </a:r>
            <a:endParaRPr lang="pt-BR" sz="1200" dirty="0"/>
          </a:p>
        </p:txBody>
      </p:sp>
      <p:pic>
        <p:nvPicPr>
          <p:cNvPr id="23557" name="Picture 5" descr="http://4.bp.blogspot.com/_fAOlxPeiyVk/TMcYzEM5uiI/AAAAAAAAAhU/0WK2F8H2fHs/s1600/os+noivos+no+ceu+de+paris,+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648" y="1"/>
            <a:ext cx="4338352" cy="314096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436096" y="3140968"/>
            <a:ext cx="3039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Os noivos no céu de Paris, 1970, Marc </a:t>
            </a:r>
            <a:r>
              <a:rPr lang="pt-BR" sz="1200" dirty="0" err="1" smtClean="0"/>
              <a:t>Chagall</a:t>
            </a:r>
            <a:endParaRPr lang="pt-BR" sz="1200" dirty="0"/>
          </a:p>
        </p:txBody>
      </p:sp>
      <p:pic>
        <p:nvPicPr>
          <p:cNvPr id="23559" name="Picture 7" descr="http://4.bp.blogspot.com/_LhPEN4d1TBc/TCa9CP9nTcI/AAAAAAAADxU/vWHIXHvJvio/s400/JoanMiro_PersonagemAtirandoUmaPedraNumPassaro_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99161"/>
            <a:ext cx="4355976" cy="3258839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123728" y="6027003"/>
            <a:ext cx="264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Personagem atirando uma pedra num </a:t>
            </a:r>
          </a:p>
          <a:p>
            <a:r>
              <a:rPr lang="pt-BR" sz="1200" dirty="0" smtClean="0"/>
              <a:t>Pássaro, (1926), </a:t>
            </a:r>
          </a:p>
          <a:p>
            <a:r>
              <a:rPr lang="pt-BR" sz="1200" dirty="0" smtClean="0"/>
              <a:t>guache sobre papelão (56,5 x 72,2 cm), </a:t>
            </a:r>
          </a:p>
          <a:p>
            <a:r>
              <a:rPr lang="pt-BR" sz="1200" dirty="0" smtClean="0"/>
              <a:t>Joan Miró. MAC – USP.</a:t>
            </a:r>
            <a:endParaRPr lang="pt-B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Modernismo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4248472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Transformações no cenário urbano, econômico e </a:t>
            </a:r>
          </a:p>
          <a:p>
            <a:pPr algn="just">
              <a:buNone/>
            </a:pPr>
            <a:r>
              <a:rPr lang="pt-BR" dirty="0" smtClean="0"/>
              <a:t>     sociocultural .</a:t>
            </a:r>
          </a:p>
          <a:p>
            <a:pPr algn="just"/>
            <a:r>
              <a:rPr lang="pt-BR" dirty="0" smtClean="0"/>
              <a:t>Influências diretas das vanguardas européias (Expressionismo, Cubismo e Futurismo).</a:t>
            </a:r>
          </a:p>
          <a:p>
            <a:pPr algn="just"/>
            <a:r>
              <a:rPr lang="pt-BR" dirty="0" smtClean="0"/>
              <a:t>1913 – Exposição </a:t>
            </a:r>
            <a:r>
              <a:rPr lang="pt-BR" dirty="0" err="1" smtClean="0"/>
              <a:t>Lasar</a:t>
            </a:r>
            <a:r>
              <a:rPr lang="pt-BR" dirty="0" smtClean="0"/>
              <a:t> Segall.</a:t>
            </a:r>
          </a:p>
          <a:p>
            <a:pPr algn="just"/>
            <a:r>
              <a:rPr lang="pt-BR" dirty="0" smtClean="0"/>
              <a:t>1917 – Exposição Anita Malfatti.</a:t>
            </a:r>
          </a:p>
          <a:p>
            <a:pPr algn="just"/>
            <a:r>
              <a:rPr lang="pt-BR" dirty="0" smtClean="0"/>
              <a:t>13, 15 e 17 de fevereiro de 1922 – Semana de Arte Moderna.</a:t>
            </a:r>
            <a:endParaRPr lang="pt-BR" dirty="0"/>
          </a:p>
        </p:txBody>
      </p:sp>
      <p:pic>
        <p:nvPicPr>
          <p:cNvPr id="24578" name="Picture 2" descr="http://www.corposem.org/videoparto/images/Mae_preta_de_Seg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461" y="1412776"/>
            <a:ext cx="3868539" cy="489654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Mãe preta</a:t>
            </a: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Lasar Segall, </a:t>
            </a:r>
            <a:r>
              <a:rPr kumimoji="0" lang="pt-BR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1930</a:t>
            </a:r>
            <a:br>
              <a:rPr kumimoji="0" lang="pt-BR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(Coleção da Sra. Beki Klabin)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Mãe preta</a:t>
            </a: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Lasar Segall, </a:t>
            </a:r>
            <a:r>
              <a:rPr kumimoji="0" lang="pt-BR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1930</a:t>
            </a:r>
            <a:br>
              <a:rPr kumimoji="0" lang="pt-BR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(Coleção da Sra. Beki Klabin)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6309320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Mãe Preta, 1930, </a:t>
            </a:r>
            <a:r>
              <a:rPr lang="pt-BR" sz="1200" dirty="0" err="1" smtClean="0"/>
              <a:t>Lasar</a:t>
            </a:r>
            <a:r>
              <a:rPr lang="pt-BR" sz="1200" dirty="0" smtClean="0"/>
              <a:t> Segall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terra.com.br/i/2010/04/05/1489645-3328-c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1837" cy="299695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 smtClean="0"/>
              <a:t>Bananal</a:t>
            </a:r>
            <a:r>
              <a:rPr lang="pt-BR" sz="1200" dirty="0" smtClean="0"/>
              <a:t> - </a:t>
            </a:r>
            <a:r>
              <a:rPr lang="pt-BR" sz="1200" i="1" dirty="0" err="1" smtClean="0"/>
              <a:t>Lasar</a:t>
            </a:r>
            <a:r>
              <a:rPr lang="pt-BR" sz="1200" i="1" dirty="0" smtClean="0"/>
              <a:t> Segall (1927)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óleo sobre tela , 87 x 127 cm Pinacoteca do Estado de São Paulo, SP, Brasil.</a:t>
            </a:r>
            <a:endParaRPr lang="pt-BR" sz="1200" dirty="0"/>
          </a:p>
        </p:txBody>
      </p:sp>
      <p:pic>
        <p:nvPicPr>
          <p:cNvPr id="25604" name="Picture 4" descr="http://www.historiadaarte.com.br/imagens/segallruadeerradi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373" y="2996952"/>
            <a:ext cx="4741627" cy="386104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652120" y="16288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Lasar</a:t>
            </a:r>
            <a:r>
              <a:rPr lang="pt-BR" sz="2400" dirty="0" smtClean="0"/>
              <a:t> Segall, pioneirismo e denúncia social.</a:t>
            </a:r>
            <a:endParaRPr lang="pt-BR" sz="2400" dirty="0"/>
          </a:p>
        </p:txBody>
      </p:sp>
      <p:pic>
        <p:nvPicPr>
          <p:cNvPr id="25608" name="Picture 8" descr="http://www.estadao.com.br/estadaodehoje/20080128/img/2.2.imagem_seg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238500" cy="28575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0" y="6581001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Pogrom, 1937 , </a:t>
            </a:r>
            <a:r>
              <a:rPr lang="pt-BR" sz="1200" dirty="0" err="1" smtClean="0"/>
              <a:t>Lasar</a:t>
            </a:r>
            <a:r>
              <a:rPr lang="pt-BR" sz="1200" dirty="0" smtClean="0"/>
              <a:t> Segall  (detalhe).</a:t>
            </a:r>
            <a:endParaRPr lang="pt-BR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Paranóia ou Mistificação? </a:t>
            </a:r>
            <a:br>
              <a:rPr lang="pt-BR" dirty="0" smtClean="0"/>
            </a:br>
            <a:r>
              <a:rPr lang="pt-BR" sz="4000" dirty="0" smtClean="0"/>
              <a:t>A propósito da Exposição Malfatti...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5364088" cy="51571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2600" dirty="0" smtClean="0"/>
              <a:t>“... Essa artista possui um talento vigoroso, fora do comum. Poucas vezes, através de uma obra torcida em má direção, se notam tantas e tão preciosas qualidades latentes. Percebe-se, de qualquer daqueles quadrinhos, como a sua autora é independente, como é original, como é inventiva, em que alto grau possui umas tantas qualidades inatas, das mais fecundas na construção duma sólida individualidade artística.</a:t>
            </a:r>
          </a:p>
          <a:p>
            <a:pPr algn="just"/>
            <a:r>
              <a:rPr lang="pt-BR" sz="2600" dirty="0" smtClean="0"/>
              <a:t>     Entretanto, seduzida pelas teorias do que ela chama arte moderna, penetrou nos domínios de um impressionismo </a:t>
            </a:r>
            <a:r>
              <a:rPr lang="pt-BR" sz="2600" dirty="0" err="1" smtClean="0"/>
              <a:t>discutibilíssimo</a:t>
            </a:r>
            <a:r>
              <a:rPr lang="pt-BR" sz="2600" dirty="0" smtClean="0"/>
              <a:t>, e pôs todo o seu talento a serviço duma nova espécie de caricatura.   </a:t>
            </a:r>
          </a:p>
          <a:p>
            <a:pPr algn="just"/>
            <a:r>
              <a:rPr lang="pt-BR" sz="2600" dirty="0" smtClean="0"/>
              <a:t>           Sejamos sinceros: futurismo, cubismo, impressionismo e tutti </a:t>
            </a:r>
            <a:r>
              <a:rPr lang="pt-BR" sz="2600" dirty="0" err="1" smtClean="0"/>
              <a:t>quanti</a:t>
            </a:r>
            <a:r>
              <a:rPr lang="pt-BR" sz="2600" dirty="0" smtClean="0"/>
              <a:t> não passam de outros ramos da arte caricatural. É a extensão da caricatura a regiões onde não havia até agora penetrado. Caricatura da cor, caricatura da forma – mas caricatura que não visa, como a verdadeira, ressaltar uma idéia, mas sim desnortear, aparvalhar, atordoar a ingenuidade do espectador.”</a:t>
            </a:r>
          </a:p>
          <a:p>
            <a:pPr algn="just"/>
            <a:endParaRPr lang="pt-BR" dirty="0" smtClean="0"/>
          </a:p>
          <a:p>
            <a:pPr algn="r">
              <a:buNone/>
            </a:pPr>
            <a:r>
              <a:rPr lang="pt-BR" sz="2600" dirty="0" smtClean="0"/>
              <a:t>Monteiro Lobato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26626" name="Picture 2" descr="http://2.bp.blogspot.com/_fHTyDUypV_8/SrFAbCsqirI/AAAAAAAAB0g/zvWICdMaAm0/s400/a-estudante-anita-malf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449" y="1412776"/>
            <a:ext cx="3594551" cy="475252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011144" y="6237312"/>
            <a:ext cx="313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“</a:t>
            </a:r>
            <a:r>
              <a:rPr lang="pt-BR" sz="1200" i="1" dirty="0" smtClean="0"/>
              <a:t>A estudante russa</a:t>
            </a:r>
            <a:r>
              <a:rPr lang="pt-BR" sz="1200" dirty="0" smtClean="0"/>
              <a:t>” (c. 1915), óleo sobre tela, </a:t>
            </a:r>
          </a:p>
          <a:p>
            <a:r>
              <a:rPr lang="pt-BR" sz="1200" dirty="0" smtClean="0"/>
              <a:t> 76 × 61 cm. Anita Malfatti.</a:t>
            </a:r>
            <a:endParaRPr lang="pt-BR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h3.ggpht.com/NANA2206/SMRjiNn6zaI/AAAAAAAABNw/pdG3h3kAcko/o%20homem%20amarelo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59832" cy="375568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3717032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 homem amarelo, 1915 -16,  óleo sobre tela, </a:t>
            </a:r>
          </a:p>
          <a:p>
            <a:r>
              <a:rPr lang="pt-BR" sz="1200" dirty="0" smtClean="0"/>
              <a:t>61 cm x 51 cm, Anita Malfatti.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293096"/>
            <a:ext cx="5580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Semana de Arte Moderna de 1922</a:t>
            </a:r>
            <a:endParaRPr lang="pt-BR" sz="1600" dirty="0" smtClean="0"/>
          </a:p>
          <a:p>
            <a:pPr algn="just"/>
            <a:r>
              <a:rPr lang="pt-BR" sz="1400" dirty="0" smtClean="0"/>
              <a:t>Episódio que oficializou simbolicamente uma ruptura definitiva com os padrões artísticos acadêmicos no Brasil. Entre os dias 15 a 17 de fevereiro de 1922, foram realizados no Teatro Municipal de São Paulo, exposições, concertos musicais, recitais de poesia e conferências em defesa de uma imediata renovação estética oposta ao conservadorismo vigente. Participaram do evento  dentre outros, </a:t>
            </a:r>
            <a:r>
              <a:rPr lang="sv-SE" sz="1400" dirty="0" smtClean="0"/>
              <a:t>Mário e Oswald de Andrade, </a:t>
            </a:r>
            <a:r>
              <a:rPr lang="pt-BR" sz="1400" dirty="0" smtClean="0"/>
              <a:t>Victor Brecheret, Anita Malfatti, Di Cavalcanti, Vicente do Rego Monteiro e Oswaldo </a:t>
            </a:r>
            <a:r>
              <a:rPr lang="pt-BR" sz="1400" dirty="0" err="1" smtClean="0"/>
              <a:t>Goeldi</a:t>
            </a:r>
            <a:r>
              <a:rPr lang="pt-BR" sz="1400" dirty="0" smtClean="0"/>
              <a:t>.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2800" dirty="0"/>
          </a:p>
        </p:txBody>
      </p:sp>
      <p:pic>
        <p:nvPicPr>
          <p:cNvPr id="27652" name="Picture 4" descr="http://t2.gstatic.com/images?q=tbn:ZDNCRtg_HYDiyM:http://www.bairrodoipiranga.com/arte%20moderna1922a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289916" cy="3068960"/>
          </a:xfrm>
          <a:prstGeom prst="rect">
            <a:avLst/>
          </a:prstGeom>
          <a:noFill/>
        </p:spPr>
      </p:pic>
      <p:pic>
        <p:nvPicPr>
          <p:cNvPr id="27654" name="Picture 6" descr="http://t3.gstatic.com/images?q=tbn:vRWfIn9Rrw_zaM:http://www.revistaparalelo30.com/cartaz_dicavalcanti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0"/>
            <a:ext cx="3427547" cy="558924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372200" y="5589240"/>
            <a:ext cx="2241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Desenho de Di Cavalcanti., 1922.</a:t>
            </a:r>
            <a:endParaRPr lang="pt-BR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galeriacaixabrasil.com.br/fotos-finais/img_caixa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31710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3284984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Obra "São João", de Di Cavalcanti (1969) óleo sobre tela;123x104x3cm), Caixa Cultural São Paulo.</a:t>
            </a:r>
            <a:endParaRPr lang="pt-BR" sz="1200" dirty="0"/>
          </a:p>
        </p:txBody>
      </p:sp>
      <p:pic>
        <p:nvPicPr>
          <p:cNvPr id="28680" name="Picture 8" descr="http://1.bp.blogspot.com/_gnpkWx5F4Y8/Sv2id9OCukI/AAAAAAAAAlM/xz5lvCj7auU/s400/o+atirador+de+ar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3124201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055768" y="314096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Vicente do Rego Monteiro</a:t>
            </a:r>
            <a:br>
              <a:rPr lang="pt-BR" sz="1200" dirty="0" smtClean="0"/>
            </a:br>
            <a:r>
              <a:rPr lang="pt-BR" sz="1200" dirty="0" smtClean="0"/>
              <a:t>(O Atirador de Arco)</a:t>
            </a:r>
            <a:endParaRPr lang="pt-BR" sz="1200" dirty="0"/>
          </a:p>
        </p:txBody>
      </p:sp>
      <p:pic>
        <p:nvPicPr>
          <p:cNvPr id="28682" name="Picture 10" descr="http://www.escritoriodearte.com/leilao/2010/abril/JPEG/4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4283968" cy="243856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5004048" y="5657671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dirty="0" smtClean="0"/>
              <a:t>CAVALOS</a:t>
            </a:r>
            <a:br>
              <a:rPr lang="pt-BR" sz="1200" dirty="0" smtClean="0"/>
            </a:br>
            <a:r>
              <a:rPr lang="pt-BR" sz="1200" dirty="0" smtClean="0"/>
              <a:t>escultura em bronze37 x 16 </a:t>
            </a:r>
            <a:r>
              <a:rPr lang="pt-BR" sz="1200" dirty="0" err="1" smtClean="0"/>
              <a:t>cmass</a:t>
            </a:r>
            <a:r>
              <a:rPr lang="pt-BR" sz="1200" dirty="0" smtClean="0"/>
              <a:t>. na peça c. 1950 ,</a:t>
            </a:r>
          </a:p>
          <a:p>
            <a:r>
              <a:rPr lang="pt-BR" sz="1200" dirty="0" smtClean="0"/>
              <a:t>Vítor Brecheret 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2555776" y="6027003"/>
            <a:ext cx="161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Di Cavalcanti </a:t>
            </a:r>
            <a:r>
              <a:rPr lang="pt-BR" sz="1200" i="1" dirty="0" smtClean="0"/>
              <a:t>Mulata em rua vermelha</a:t>
            </a:r>
            <a:r>
              <a:rPr lang="pt-BR" sz="1200" dirty="0" smtClean="0"/>
              <a:t>, 1960; óleo sobre tela, 98 x 79 cm. </a:t>
            </a:r>
            <a:endParaRPr lang="pt-BR" sz="1200" dirty="0"/>
          </a:p>
        </p:txBody>
      </p:sp>
      <p:pic>
        <p:nvPicPr>
          <p:cNvPr id="2050" name="Picture 2" descr="http://t1.gstatic.com/images?q=tbn:ANd9GcTB6KdjQVcbYn-lcrsZXH2JFEcaZpQ0Gi05yBUdHPzIP9v1TAAm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536788"/>
            <a:ext cx="2555777" cy="332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141277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Tarsila do Amaral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</a:t>
            </a:r>
            <a:r>
              <a:rPr lang="pt-BR" sz="2700" dirty="0" smtClean="0"/>
              <a:t>A arte moderna brasileira “devora”  a estética européia  e recria os temas nacionais</a:t>
            </a:r>
            <a:endParaRPr lang="pt-BR" sz="2700" dirty="0"/>
          </a:p>
        </p:txBody>
      </p:sp>
      <p:pic>
        <p:nvPicPr>
          <p:cNvPr id="29698" name="Picture 2" descr="http://observarte.zip.net/images/abapo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192" y="0"/>
            <a:ext cx="2851808" cy="338437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131840" y="1484784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Abaporu</a:t>
            </a:r>
            <a:r>
              <a:rPr lang="pt-BR" sz="1200" dirty="0" smtClean="0"/>
              <a:t> (1928) óleo sobre tela, 85 cm x 73 cm,</a:t>
            </a:r>
          </a:p>
          <a:p>
            <a:r>
              <a:rPr lang="pt-BR" sz="1200" dirty="0" smtClean="0"/>
              <a:t>Tarsila do Amaral.</a:t>
            </a:r>
            <a:endParaRPr lang="pt-BR" sz="1200" dirty="0"/>
          </a:p>
        </p:txBody>
      </p:sp>
      <p:pic>
        <p:nvPicPr>
          <p:cNvPr id="29700" name="Picture 4" descr="http://santamariadafeira.pcp.pt/images/site/comuns/temas/operarios-tarsila-do-ama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9221"/>
            <a:ext cx="4788024" cy="344877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2996952"/>
            <a:ext cx="329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Operários (1933), óleo sobre tela, 1,50 m x 205 m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http://4.bp.blogspot.com/_NXjKBS6UPYk/S_XYLclXoZI/AAAAAAAAAI4/OQtOOA_-dkY/s1600/Tarsila-do-Amaral_Paisagem-com-to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932040" y="3356992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Paisagem com touro ou O touro</a:t>
            </a:r>
            <a:r>
              <a:rPr lang="pt-BR" dirty="0" smtClean="0"/>
              <a:t>, </a:t>
            </a:r>
            <a:r>
              <a:rPr lang="pt-BR" sz="1200" dirty="0" smtClean="0"/>
              <a:t>1925 , óleo/tela 52 X 65cm.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Cícero Dias</a:t>
            </a:r>
            <a:endParaRPr lang="pt-BR" dirty="0"/>
          </a:p>
        </p:txBody>
      </p:sp>
      <p:pic>
        <p:nvPicPr>
          <p:cNvPr id="9218" name="Picture 2" descr="http://urarianoms.blog.uol.com.br/images/Cicero-Dias-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716928" cy="3816424"/>
          </a:xfrm>
          <a:prstGeom prst="rect">
            <a:avLst/>
          </a:prstGeom>
          <a:noFill/>
        </p:spPr>
      </p:pic>
      <p:pic>
        <p:nvPicPr>
          <p:cNvPr id="9220" name="Picture 4" descr="http://www.artehall.com.br/wp-content/uploads/2012/12/1.3-Olinda-Cicero-D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1412776"/>
            <a:ext cx="4464496" cy="446449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148064" y="6165304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Olinda, óleo sobre tela, 101 x 80 cm. 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92488" cy="125272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Portinari – Após a Semana de Arte Moderna, a  continuidade da  influência expressionista.</a:t>
            </a:r>
            <a:endParaRPr lang="pt-BR" sz="2400" dirty="0"/>
          </a:p>
        </p:txBody>
      </p:sp>
      <p:pic>
        <p:nvPicPr>
          <p:cNvPr id="30722" name="Picture 2" descr="http://pimentacomlimao.files.wordpress.com/2009/12/portinari_retirantes1.jpg?w=380&amp;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4647987" cy="489654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39552" y="6309320"/>
            <a:ext cx="3707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Retirantes</a:t>
            </a:r>
            <a:r>
              <a:rPr lang="pt-BR" sz="1200" dirty="0" smtClean="0"/>
              <a:t>, 1944 - Óleo s/ tela 190x180cm, </a:t>
            </a:r>
            <a:r>
              <a:rPr lang="pt-BR" sz="1200" b="1" dirty="0" smtClean="0"/>
              <a:t>MASP</a:t>
            </a:r>
            <a:r>
              <a:rPr lang="pt-BR" sz="1200" dirty="0" smtClean="0"/>
              <a:t> / SP</a:t>
            </a:r>
            <a:endParaRPr lang="pt-BR" sz="1200" dirty="0"/>
          </a:p>
        </p:txBody>
      </p:sp>
      <p:pic>
        <p:nvPicPr>
          <p:cNvPr id="30724" name="Picture 4" descr="http://3.bp.blogspot.com/_AwnnupUp0Gk/TJrAX_Rv3SI/AAAAAAAAADM/ZMDmT81CLY8/s1600/cafePortin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0"/>
            <a:ext cx="4499991" cy="302433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119664" y="2996952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"</a:t>
            </a:r>
            <a:r>
              <a:rPr lang="pt-BR" sz="1200" b="1" dirty="0" smtClean="0"/>
              <a:t>Café</a:t>
            </a:r>
            <a:r>
              <a:rPr lang="pt-BR" sz="1200" dirty="0" smtClean="0"/>
              <a:t>", 1935, óleo sobre tela, 130 x 195,4 cm</a:t>
            </a:r>
            <a:endParaRPr lang="pt-BR" sz="1200" dirty="0"/>
          </a:p>
        </p:txBody>
      </p:sp>
      <p:pic>
        <p:nvPicPr>
          <p:cNvPr id="30728" name="Picture 8" descr="http://2.bp.blogspot.com/_wVc8sIYrc4U/TD-Sf31p-CI/AAAAAAAAAdg/GofihGE0vA8/s1600/Portin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4139952" cy="3083443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4788024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Enterro, 0,23m 0,33m, 1959, óleo sobre madeira, MAC/PE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Futurismo, </a:t>
            </a:r>
            <a:r>
              <a:rPr lang="pt-BR" dirty="0" err="1" smtClean="0"/>
              <a:t>Dadá</a:t>
            </a:r>
            <a:r>
              <a:rPr lang="pt-BR" dirty="0" smtClean="0"/>
              <a:t> e Surrealismo outras tendências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5482952" cy="5229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4500" b="1" dirty="0" smtClean="0">
                <a:latin typeface="Arial" pitchFamily="34" charset="0"/>
                <a:cs typeface="Arial" pitchFamily="34" charset="0"/>
              </a:rPr>
              <a:t>Futurismo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1909 )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Manifesto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Filippo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Marinetti (1876 – 1944). 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 pintura e escultura, exaltavam a velocidade, admirada como característica do processo da mecanização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indústrial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do desenvolvimento tecnológico e da complexidade social dos grandes centros urbanos. Para os futuristas, pioneiros da arte cinética, os demais artistas possuíam uma visão estática da realidade, ignorando a velocidade das máquinas e a superação do movimento natural. Evitavam a representação de imobilidade, recusavam toda representação realista, usavam cores,  linhas retas e curvas para sugerir de modo convincente a sensação de dinamismo.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btinternet.com/~connectionsinspace/bocc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1412776"/>
            <a:ext cx="3166889" cy="410445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158887" y="551723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Formas únicas de continuidade no espaço</a:t>
            </a:r>
          </a:p>
          <a:p>
            <a:r>
              <a:rPr lang="pt-BR" sz="1200" dirty="0" smtClean="0"/>
              <a:t>(1913), bronze de Umberto </a:t>
            </a:r>
            <a:r>
              <a:rPr lang="pt-BR" sz="1200" dirty="0" err="1" smtClean="0"/>
              <a:t>Boccioni</a:t>
            </a:r>
            <a:r>
              <a:rPr lang="pt-BR" sz="1200" dirty="0" smtClean="0"/>
              <a:t>.</a:t>
            </a:r>
          </a:p>
          <a:p>
            <a:r>
              <a:rPr lang="pt-BR" sz="1200" dirty="0" smtClean="0"/>
              <a:t>1,26 m X 89 cm X 40 cm.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690864" cy="125272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“Pós-Modernidade”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4608512" cy="4608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Desenvolvimento expressivo das tecnologias aplicadas ao cotidiano nas mais diversas áreas do conhecimento (Informática, medicina, biologia, astronomia, etc.);</a:t>
            </a:r>
          </a:p>
          <a:p>
            <a:pPr algn="just"/>
            <a:r>
              <a:rPr lang="pt-BR" dirty="0" smtClean="0"/>
              <a:t>Globalização;</a:t>
            </a:r>
          </a:p>
          <a:p>
            <a:pPr algn="just"/>
            <a:r>
              <a:rPr lang="pt-BR" dirty="0" smtClean="0"/>
              <a:t>Fim dos grandes movimentos artísticos, coexistência de tendências múltiplas, divergentes, abandono dos suportes tradicionais e da posição contemplativa do público espectador, experimentação de novos suportes.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1746" name="Picture 2" descr="http://www.fabiofon.com/img/captas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851920" cy="28575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652120" y="638132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Captas,</a:t>
            </a:r>
            <a:r>
              <a:rPr lang="pt-BR" sz="1200" dirty="0" smtClean="0"/>
              <a:t> Intervenção móvel–urbana , de Fabio </a:t>
            </a:r>
            <a:r>
              <a:rPr lang="pt-BR" sz="1200" dirty="0" err="1" smtClean="0"/>
              <a:t>Fon</a:t>
            </a:r>
            <a:r>
              <a:rPr lang="pt-BR" sz="1200" dirty="0" smtClean="0"/>
              <a:t> e </a:t>
            </a:r>
            <a:r>
              <a:rPr lang="pt-BR" sz="1200" dirty="0" err="1" smtClean="0"/>
              <a:t>Soraya</a:t>
            </a:r>
            <a:r>
              <a:rPr lang="pt-BR" sz="1200" dirty="0" smtClean="0"/>
              <a:t> Braz, Natal, 2009.</a:t>
            </a:r>
            <a:endParaRPr lang="pt-BR" sz="1200" dirty="0"/>
          </a:p>
        </p:txBody>
      </p:sp>
      <p:pic>
        <p:nvPicPr>
          <p:cNvPr id="3174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059832" cy="353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_7oAbZ01ZwaY/THlZap-RRkI/AAAAAAAAAw8/5NxYsIhimcE/s1600/coca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27784" cy="3519354"/>
          </a:xfrm>
          <a:prstGeom prst="rect">
            <a:avLst/>
          </a:prstGeom>
          <a:noFill/>
        </p:spPr>
      </p:pic>
      <p:pic>
        <p:nvPicPr>
          <p:cNvPr id="34820" name="Picture 4" descr="Victor Vasare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064" y="0"/>
            <a:ext cx="3233936" cy="322585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03848" y="1484784"/>
            <a:ext cx="1634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Pop  </a:t>
            </a:r>
            <a:r>
              <a:rPr lang="pt-BR" sz="1200" dirty="0" err="1" smtClean="0"/>
              <a:t>Art</a:t>
            </a:r>
            <a:r>
              <a:rPr lang="pt-BR" sz="1200" dirty="0" smtClean="0"/>
              <a:t> – Andy </a:t>
            </a:r>
            <a:r>
              <a:rPr lang="pt-BR" sz="1200" dirty="0" err="1" smtClean="0"/>
              <a:t>Warhol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16216" y="3284984"/>
            <a:ext cx="1674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Op</a:t>
            </a:r>
            <a:r>
              <a:rPr lang="pt-BR" sz="1200" dirty="0" smtClean="0"/>
              <a:t> </a:t>
            </a:r>
            <a:r>
              <a:rPr lang="pt-BR" sz="1200" dirty="0" err="1" smtClean="0"/>
              <a:t>Art</a:t>
            </a:r>
            <a:r>
              <a:rPr lang="pt-BR" sz="1200" dirty="0" smtClean="0"/>
              <a:t> – Victor </a:t>
            </a:r>
            <a:r>
              <a:rPr lang="pt-BR" sz="1200" dirty="0" err="1" smtClean="0"/>
              <a:t>Vasarely</a:t>
            </a:r>
            <a:endParaRPr lang="pt-BR" sz="1200" dirty="0"/>
          </a:p>
        </p:txBody>
      </p:sp>
      <p:pic>
        <p:nvPicPr>
          <p:cNvPr id="34822" name="Picture 6" descr="http://kaleidoskopein.files.wordpress.com/2010/04/pollock-number-one-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3708707"/>
            <a:ext cx="4644008" cy="314929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907704" y="6581001"/>
            <a:ext cx="2594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“Number One”, Jackson Pollock, 1948 </a:t>
            </a:r>
            <a:endParaRPr lang="pt-BR" sz="1200" dirty="0"/>
          </a:p>
        </p:txBody>
      </p:sp>
      <p:pic>
        <p:nvPicPr>
          <p:cNvPr id="34824" name="Picture 8" descr="http://3.bp.blogspot.com/_O2IV5jTJ83A/SxEM2EXXzYI/AAAAAAAAAT0/1c1gLkFRRsM/s1600/arte-conceitu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474635" cy="2988147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699792" y="3140968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Arte conceitual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59832" y="1844824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Pós- Guerra,</a:t>
            </a:r>
          </a:p>
          <a:p>
            <a:r>
              <a:rPr lang="pt-BR" sz="3600" dirty="0" smtClean="0"/>
              <a:t>Anos 60 - 70</a:t>
            </a:r>
            <a:endParaRPr lang="pt-BR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7616" y="3501008"/>
            <a:ext cx="3456384" cy="2589913"/>
          </a:xfrm>
        </p:spPr>
        <p:txBody>
          <a:bodyPr>
            <a:normAutofit fontScale="85000" lnSpcReduction="10000"/>
          </a:bodyPr>
          <a:lstStyle/>
          <a:p>
            <a:r>
              <a:rPr lang="pt-BR" sz="2000" b="1" dirty="0" smtClean="0"/>
              <a:t>Instalações</a:t>
            </a:r>
            <a:r>
              <a:rPr lang="pt-BR" sz="2000" dirty="0" smtClean="0"/>
              <a:t> - São ambientes transformados em cenários. </a:t>
            </a:r>
            <a:br>
              <a:rPr lang="pt-BR" sz="2000" dirty="0" smtClean="0"/>
            </a:br>
            <a:r>
              <a:rPr lang="pt-BR" sz="2000" dirty="0" smtClean="0"/>
              <a:t>É utilizada a pintura, juntamente com a escultura e outros materiais, para ativar o espaço arquitetônico. </a:t>
            </a:r>
            <a:br>
              <a:rPr lang="pt-BR" sz="2000" dirty="0" smtClean="0"/>
            </a:br>
            <a:r>
              <a:rPr lang="pt-BR" sz="2000" dirty="0" smtClean="0"/>
              <a:t>O espectador participa da obra, e não somente à aprecia.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5844" name="Picture 4" descr="http://www.woostercollective.com/eggshof1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992" y="0"/>
            <a:ext cx="3501008" cy="3501008"/>
          </a:xfrm>
          <a:prstGeom prst="rect">
            <a:avLst/>
          </a:prstGeom>
          <a:noFill/>
        </p:spPr>
      </p:pic>
      <p:pic>
        <p:nvPicPr>
          <p:cNvPr id="35846" name="Picture 6" descr="http://www.woostercollective.com/eggshof2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3501008" cy="350100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539552" y="141277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/>
              <a:t>Eggcident</a:t>
            </a:r>
            <a:r>
              <a:rPr lang="pt-BR" sz="1200" dirty="0" smtClean="0"/>
              <a:t> - Instalação do artista alemão </a:t>
            </a:r>
            <a:r>
              <a:rPr lang="pt-BR" sz="1200" dirty="0" err="1" smtClean="0"/>
              <a:t>Henk</a:t>
            </a:r>
            <a:r>
              <a:rPr lang="pt-BR" sz="1200" dirty="0" smtClean="0"/>
              <a:t> </a:t>
            </a:r>
            <a:r>
              <a:rPr lang="pt-BR" sz="1200" dirty="0" err="1" smtClean="0"/>
              <a:t>Hofstra</a:t>
            </a:r>
            <a:r>
              <a:rPr lang="pt-BR" sz="1200" dirty="0" smtClean="0"/>
              <a:t> </a:t>
            </a:r>
          </a:p>
          <a:p>
            <a:r>
              <a:rPr lang="pt-BR" sz="1200" dirty="0" smtClean="0"/>
              <a:t>em </a:t>
            </a:r>
            <a:r>
              <a:rPr lang="pt-BR" sz="1200" dirty="0" err="1" smtClean="0"/>
              <a:t>Leeuwarden</a:t>
            </a:r>
            <a:r>
              <a:rPr lang="pt-BR" sz="1200" dirty="0" smtClean="0"/>
              <a:t>, no norte da Holanda.</a:t>
            </a:r>
            <a:endParaRPr lang="pt-BR" sz="1200" dirty="0"/>
          </a:p>
        </p:txBody>
      </p:sp>
      <p:pic>
        <p:nvPicPr>
          <p:cNvPr id="5124" name="Picture 4" descr="http://2.bp.blogspot.com/_GbPe5ZLiC54/SwcEdMS8XSI/AAAAAAAAB0w/_JKX9swKwnQ/s400/Julian+Beever+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2661"/>
            <a:ext cx="3923928" cy="333534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923928" y="639633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Chalk</a:t>
            </a:r>
            <a:r>
              <a:rPr lang="pt-BR" sz="1200" dirty="0" smtClean="0"/>
              <a:t> </a:t>
            </a:r>
            <a:r>
              <a:rPr lang="pt-BR" sz="1200" dirty="0" err="1" smtClean="0"/>
              <a:t>art</a:t>
            </a:r>
            <a:r>
              <a:rPr lang="pt-BR" sz="1200" dirty="0" smtClean="0"/>
              <a:t> ou arte com giz, </a:t>
            </a:r>
          </a:p>
          <a:p>
            <a:r>
              <a:rPr lang="pt-BR" sz="1200" dirty="0" smtClean="0"/>
              <a:t>Julian </a:t>
            </a:r>
            <a:r>
              <a:rPr lang="pt-BR" sz="1200" dirty="0" err="1" smtClean="0"/>
              <a:t>Beever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1.r7.com/data/files/2C92/94A4/2578/D834/0125/7B56/EF9D/2543/avatar-m-2009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108" y="1"/>
            <a:ext cx="4085892" cy="3068960"/>
          </a:xfrm>
          <a:prstGeom prst="rect">
            <a:avLst/>
          </a:prstGeom>
          <a:noFill/>
        </p:spPr>
      </p:pic>
      <p:pic>
        <p:nvPicPr>
          <p:cNvPr id="32772" name="Picture 4" descr="http://www.casadacultura.org/arte/arte_digital/aline_pottier/new_age/casal_de_gelo_g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106936"/>
          </a:xfrm>
          <a:prstGeom prst="rect">
            <a:avLst/>
          </a:prstGeom>
          <a:noFill/>
        </p:spPr>
      </p:pic>
      <p:pic>
        <p:nvPicPr>
          <p:cNvPr id="32774" name="Picture 6" descr="http://www.amagiadosgifs02.hpg.ig.com.br/Fractais-0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128457" cy="309634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3140968"/>
            <a:ext cx="3059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Casal de gelo, pintura digital, Aline Pottier.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658100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Arte fractal.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64678" y="3068960"/>
            <a:ext cx="4079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Avatar</a:t>
            </a:r>
            <a:r>
              <a:rPr lang="pt-BR" sz="1200" dirty="0" smtClean="0"/>
              <a:t> , modelagem tridimensional,de James Cameron, 2009.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3968" y="350100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Arte por computador ou arte digital </a:t>
            </a:r>
          </a:p>
          <a:p>
            <a:pPr algn="just"/>
            <a:r>
              <a:rPr lang="pt-BR" b="1" dirty="0" smtClean="0"/>
              <a:t> </a:t>
            </a:r>
            <a:r>
              <a:rPr lang="pt-BR" dirty="0" smtClean="0"/>
              <a:t>Surge  a partir de 1960, quando o computador se incorpora rapidamente  ao cotidiano nas mais diversas áreas, incluindo a arte. Os artistas abandonam os antigos suportes e criam obras utilizando o meio digital. A apreciação da obra de arte passa ser feita nos ambientes digitais ou em mídias tradicionais.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urilocampos.com/blog/wp-content/uploads/2008/07/osgemeo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2028" cy="378904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71600" y="3861048"/>
            <a:ext cx="3529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Arte </a:t>
            </a:r>
            <a:r>
              <a:rPr lang="pt-BR" sz="1200" dirty="0" err="1" smtClean="0"/>
              <a:t>Grafiti</a:t>
            </a:r>
            <a:r>
              <a:rPr lang="pt-BR" sz="1200" dirty="0" smtClean="0"/>
              <a:t>, Os Gêmeos (Otávio e Gustavo </a:t>
            </a:r>
            <a:r>
              <a:rPr lang="pt-BR" sz="1200" dirty="0" err="1" smtClean="0"/>
              <a:t>Pandolfo</a:t>
            </a:r>
            <a:r>
              <a:rPr lang="pt-BR" sz="1200" dirty="0" smtClean="0"/>
              <a:t>).</a:t>
            </a:r>
            <a:endParaRPr lang="pt-BR" sz="1200" dirty="0"/>
          </a:p>
        </p:txBody>
      </p:sp>
      <p:pic>
        <p:nvPicPr>
          <p:cNvPr id="33798" name="Picture 6" descr="http://illusion.scene360.com/wp-content/themes/sahara-10/submissions/body_ar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0"/>
            <a:ext cx="3752850" cy="375285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948264" y="3861048"/>
            <a:ext cx="73898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Body</a:t>
            </a:r>
            <a:r>
              <a:rPr lang="pt-BR" sz="1200" dirty="0" smtClean="0"/>
              <a:t> </a:t>
            </a:r>
            <a:r>
              <a:rPr lang="pt-BR" sz="1200" dirty="0" err="1" smtClean="0"/>
              <a:t>Art</a:t>
            </a:r>
            <a:endParaRPr lang="pt-BR" sz="1200" dirty="0"/>
          </a:p>
        </p:txBody>
      </p:sp>
      <p:pic>
        <p:nvPicPr>
          <p:cNvPr id="33800" name="Picture 8" descr="http://3.bp.blogspot.com/_H99-F43lQYA/TA6RiN2K-vI/AAAAAAAABgA/e-p-9mszxNg/s1600/stela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4667250"/>
            <a:ext cx="4476750" cy="219075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691680" y="6581001"/>
            <a:ext cx="2948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Stelarc</a:t>
            </a:r>
            <a:r>
              <a:rPr lang="pt-BR" sz="1200" dirty="0" smtClean="0"/>
              <a:t> – Implante de orelha no braço, 2007.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1328" y="3789040"/>
            <a:ext cx="2962672" cy="1869833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Hiper-realismo </a:t>
            </a:r>
          </a:p>
          <a:p>
            <a:r>
              <a:rPr lang="pt-BR" dirty="0" smtClean="0"/>
              <a:t>Pinturas de Robert Bernardi, década de 1990 e Duas Mulheres, esculturas de Ron </a:t>
            </a:r>
            <a:r>
              <a:rPr lang="pt-BR" dirty="0" err="1" smtClean="0"/>
              <a:t>Mueck</a:t>
            </a:r>
            <a:r>
              <a:rPr lang="pt-BR" dirty="0" smtClean="0"/>
              <a:t>, 2005.</a:t>
            </a:r>
            <a:endParaRPr lang="pt-BR" dirty="0"/>
          </a:p>
        </p:txBody>
      </p:sp>
      <p:pic>
        <p:nvPicPr>
          <p:cNvPr id="36868" name="Picture 4" descr="http://lh4.ggpht.com/_ciaRUKCvqw0/TJEiQzH_MWI/AAAAAAAAC4o/0uLfLL7BIhc/Pintura-hiper-realist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6548" cy="3284984"/>
          </a:xfrm>
          <a:prstGeom prst="rect">
            <a:avLst/>
          </a:prstGeom>
          <a:noFill/>
        </p:spPr>
      </p:pic>
      <p:pic>
        <p:nvPicPr>
          <p:cNvPr id="36870" name="Picture 6" descr="http://3.bp.blogspot.com/_FtunNzZRfS4/ShQGryohqdI/AAAAAAAAAHs/Zxukduxa6hU/s320/two_women_ron_mueck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790834" cy="3068960"/>
          </a:xfrm>
          <a:prstGeom prst="rect">
            <a:avLst/>
          </a:prstGeom>
          <a:noFill/>
        </p:spPr>
      </p:pic>
      <p:pic>
        <p:nvPicPr>
          <p:cNvPr id="36872" name="Picture 8" descr="http://t2.gstatic.com/images?q=tbn:ANd9GcSSV3NE4-D38QNgvOkof02Dn6RqGCrGta1Wj43BPAbfGtNJkJYq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9" y="3789040"/>
            <a:ext cx="3176135" cy="2160240"/>
          </a:xfrm>
          <a:prstGeom prst="rect">
            <a:avLst/>
          </a:prstGeom>
          <a:noFill/>
        </p:spPr>
      </p:pic>
      <p:pic>
        <p:nvPicPr>
          <p:cNvPr id="36874" name="Picture 10" descr="http://25.media.tumblr.com/EyX28v4TRjd0r4cj2kL4kOAX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0"/>
            <a:ext cx="476250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OOUQmFhmshT6E8c2g_l5gTAcV_Mghi_MVElo89a9mzI1yBl9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3556" cy="321297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267744" y="1484784"/>
            <a:ext cx="1907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'Pelo amor de </a:t>
            </a:r>
            <a:r>
              <a:rPr lang="pt-BR" sz="1200" dirty="0" err="1" smtClean="0"/>
              <a:t>Dios</a:t>
            </a:r>
            <a:r>
              <a:rPr lang="pt-BR" sz="1200" dirty="0" smtClean="0"/>
              <a:t>‘, </a:t>
            </a:r>
          </a:p>
          <a:p>
            <a:r>
              <a:rPr lang="pt-BR" sz="1200" dirty="0" smtClean="0"/>
              <a:t>crânio humano com diamantes incrustados, </a:t>
            </a:r>
          </a:p>
          <a:p>
            <a:r>
              <a:rPr lang="pt-BR" sz="1200" dirty="0" smtClean="0"/>
              <a:t>2007,</a:t>
            </a:r>
            <a:r>
              <a:rPr lang="pt-BR" sz="1200" dirty="0" err="1" smtClean="0"/>
              <a:t>Damien</a:t>
            </a:r>
            <a:r>
              <a:rPr lang="pt-BR" sz="1200" dirty="0" smtClean="0"/>
              <a:t> </a:t>
            </a:r>
            <a:r>
              <a:rPr lang="pt-BR" sz="1200" dirty="0" err="1" smtClean="0"/>
              <a:t>Hirst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1028" name="Picture 4" descr="http://2.bp.blogspot.com/_h92F2a-n9aY/SlEMqfbRe6I/AAAAAAAAGPk/IdyfeBjJNZM/s1600/monalisa%2Bvik%2Bmun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805" y="4509120"/>
            <a:ext cx="3751195" cy="234888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059832" y="6211669"/>
            <a:ext cx="2275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Mona Lisa de Leonardo Da Vinci, </a:t>
            </a:r>
          </a:p>
          <a:p>
            <a:r>
              <a:rPr lang="pt-BR" sz="1200" dirty="0" smtClean="0"/>
              <a:t>geléia e pasta de amendoim,</a:t>
            </a:r>
          </a:p>
          <a:p>
            <a:r>
              <a:rPr lang="pt-BR" sz="1200" dirty="0" err="1" smtClean="0"/>
              <a:t>Vik</a:t>
            </a:r>
            <a:r>
              <a:rPr lang="pt-BR" sz="1200" dirty="0" smtClean="0"/>
              <a:t> Muniz.</a:t>
            </a:r>
            <a:endParaRPr lang="pt-BR" sz="1200" dirty="0"/>
          </a:p>
        </p:txBody>
      </p:sp>
      <p:pic>
        <p:nvPicPr>
          <p:cNvPr id="1030" name="Picture 6" descr="http://saibadesign.files.wordpress.com/2010/08/vik_muniz_1_12741285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040" y="0"/>
            <a:ext cx="4902960" cy="328498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572000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“Still“ da abertura da novela </a:t>
            </a:r>
            <a:r>
              <a:rPr lang="pt-BR" sz="1200" dirty="0" err="1" smtClean="0"/>
              <a:t>Passione</a:t>
            </a:r>
            <a:r>
              <a:rPr lang="pt-BR" sz="1200" dirty="0" smtClean="0"/>
              <a:t>, 2010. Repare na proporção da obra e das pessoas que estão no lado inferior esquerdo da imagem.</a:t>
            </a:r>
          </a:p>
          <a:p>
            <a:r>
              <a:rPr lang="pt-BR" sz="1200" dirty="0" err="1" smtClean="0"/>
              <a:t>Vik</a:t>
            </a:r>
            <a:r>
              <a:rPr lang="pt-BR" sz="1200" dirty="0" smtClean="0"/>
              <a:t> Muniz.</a:t>
            </a:r>
            <a:endParaRPr lang="pt-BR" sz="1200" dirty="0"/>
          </a:p>
        </p:txBody>
      </p:sp>
      <p:pic>
        <p:nvPicPr>
          <p:cNvPr id="1032" name="Picture 8" descr="http://3.bp.blogspot.com/_JO4bZxz2hvM/SoR8FAe8uKI/AAAAAAAAAE8/fEIKZcrlrtI/s400/Frans+%C3%A1rv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02610"/>
            <a:ext cx="2699792" cy="365539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843808" y="4437112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Escultura com madeira calcinada,</a:t>
            </a:r>
          </a:p>
          <a:p>
            <a:r>
              <a:rPr lang="pt-BR" sz="1200" dirty="0" err="1" smtClean="0"/>
              <a:t>Frans</a:t>
            </a:r>
            <a:r>
              <a:rPr lang="pt-BR" sz="1200" dirty="0" smtClean="0"/>
              <a:t> </a:t>
            </a:r>
            <a:r>
              <a:rPr lang="pt-BR" sz="1200" dirty="0" err="1" smtClean="0"/>
              <a:t>Kracjberg</a:t>
            </a:r>
            <a:endParaRPr lang="pt-BR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individual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4320480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Com base nos seus estudos e em suas observações diárias, dê um salto no tempo, registre exemplos da arte que você observa hoje em dia e justifique em linhas gerais quais mudanças ocorreram em relação à produção artística do início do século XX.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1026" name="Picture 2" descr="http://2.bp.blogspot.com/_LuIXDBpxYPw/TEr_VKFR6eI/AAAAAAAAAH8/4d72FcYzUmg/s1600/adolesc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844823"/>
            <a:ext cx="3888432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Manifesto Futurista - Escrito por </a:t>
            </a:r>
            <a:r>
              <a:rPr lang="pt-BR" sz="2000" dirty="0" err="1" smtClean="0"/>
              <a:t>Filippo</a:t>
            </a:r>
            <a:r>
              <a:rPr lang="pt-BR" sz="2000" dirty="0" smtClean="0"/>
              <a:t> </a:t>
            </a:r>
            <a:r>
              <a:rPr lang="pt-BR" sz="2000" dirty="0" err="1" smtClean="0"/>
              <a:t>Tommaso</a:t>
            </a:r>
            <a:r>
              <a:rPr lang="pt-BR" sz="2000" dirty="0" smtClean="0"/>
              <a:t> Marinetti e publicado no jornal francês "Le </a:t>
            </a:r>
            <a:r>
              <a:rPr lang="pt-BR" sz="2000" dirty="0" err="1" smtClean="0"/>
              <a:t>Figaro</a:t>
            </a:r>
            <a:r>
              <a:rPr lang="pt-BR" sz="2000" dirty="0" smtClean="0"/>
              <a:t>", em Fevereiro de 1909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45433"/>
            <a:ext cx="5832648" cy="511256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10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100" smtClean="0">
                <a:latin typeface="Arial" pitchFamily="34" charset="0"/>
                <a:cs typeface="Arial" pitchFamily="34" charset="0"/>
              </a:rPr>
              <a:t>“Afirmamos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que a magnificência do mundo se enriqueceu de uma beleza nova: a beleza da velocidade. Um carro de corrida adornado de grossos tubos semelhantes a serpentes de hálito explosivo... um automóvel rugidor, que parece correr sobre a metralha, é mais belo que a Vitória de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Samotrácia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 algn="just">
              <a:buNone/>
            </a:pP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     “Estamos no promontório extremo dos séculos!... Por que haveremos de olhar para trás, se queremos arrombar as misteriosas portas do Impossível? O Tempo e o Espaço morreram ontem. Vivemos já o absoluto, pois criamos a eterna velocidade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omnipresente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026" name="Picture 2" descr="File:Nike of Samothrake Louvre Ma2369 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960" y="1484784"/>
            <a:ext cx="3153040" cy="47693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228184" y="6304002"/>
            <a:ext cx="2697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Vitória de </a:t>
            </a:r>
            <a:r>
              <a:rPr lang="pt-BR" sz="1200" dirty="0" err="1" smtClean="0"/>
              <a:t>Samotrácia</a:t>
            </a:r>
            <a:r>
              <a:rPr lang="pt-BR" sz="1200" dirty="0" smtClean="0"/>
              <a:t> (c. 190 a. C.)</a:t>
            </a:r>
          </a:p>
          <a:p>
            <a:r>
              <a:rPr lang="pt-BR" sz="1200" dirty="0" smtClean="0"/>
              <a:t>Altura: 2, 75 m. Museu do Louvre, Paris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PA3qarfuMMI/SbkfgtO-UHI/AAAAAAAACFE/uT_3q71dy-o/s40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2448" cy="301425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83568" y="2996952"/>
            <a:ext cx="264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i="1" dirty="0" smtClean="0"/>
              <a:t>Cão na coleira</a:t>
            </a:r>
            <a:r>
              <a:rPr lang="pt-BR" sz="1200" dirty="0" smtClean="0"/>
              <a:t>, de </a:t>
            </a:r>
            <a:r>
              <a:rPr lang="pt-BR" sz="1200" dirty="0" err="1" smtClean="0"/>
              <a:t>Giácomo</a:t>
            </a:r>
            <a:r>
              <a:rPr lang="pt-BR" sz="1200" dirty="0" smtClean="0"/>
              <a:t> </a:t>
            </a:r>
            <a:r>
              <a:rPr lang="pt-BR" sz="1200" dirty="0" err="1" smtClean="0"/>
              <a:t>Balla</a:t>
            </a:r>
            <a:r>
              <a:rPr lang="pt-BR" sz="1200" dirty="0" smtClean="0"/>
              <a:t>, 1912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 descr="http://www.profesorenlinea.cl/imagenartes/futurismoCa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1616"/>
            <a:ext cx="4781038" cy="345638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788024" y="6453336"/>
            <a:ext cx="2997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O </a:t>
            </a:r>
            <a:r>
              <a:rPr lang="es-ES" sz="1200" b="1" dirty="0" err="1" smtClean="0"/>
              <a:t>Cavaleiro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Vermelho</a:t>
            </a:r>
            <a:r>
              <a:rPr lang="es-ES" sz="1200" b="1" dirty="0" smtClean="0"/>
              <a:t> , de Carlo </a:t>
            </a:r>
            <a:r>
              <a:rPr lang="es-ES" sz="1200" b="1" dirty="0" err="1" smtClean="0"/>
              <a:t>Carrá</a:t>
            </a:r>
            <a:r>
              <a:rPr lang="es-ES" sz="1200" b="1" dirty="0" smtClean="0"/>
              <a:t>, 1913</a:t>
            </a:r>
            <a:r>
              <a:rPr lang="es-ES" dirty="0" smtClean="0"/>
              <a:t/>
            </a:r>
            <a:br>
              <a:rPr lang="es-ES" dirty="0" smtClean="0"/>
            </a:br>
            <a:endParaRPr lang="pt-BR" dirty="0"/>
          </a:p>
        </p:txBody>
      </p:sp>
      <p:pic>
        <p:nvPicPr>
          <p:cNvPr id="2052" name="Picture 4" descr="http://arttattler.com/Images/Europe/Italy/Venice/Peggy%20Guggenheim/Futurism/SEVERINI_ballerina_blu_1912_300dpi_scontorn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0"/>
            <a:ext cx="4130824" cy="543891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436096" y="5445224"/>
            <a:ext cx="316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Bailarina</a:t>
            </a:r>
            <a:r>
              <a:rPr lang="en-US" sz="1200" dirty="0" smtClean="0"/>
              <a:t> </a:t>
            </a:r>
            <a:r>
              <a:rPr lang="en-US" sz="1200" dirty="0" err="1" smtClean="0"/>
              <a:t>Azul</a:t>
            </a:r>
            <a:r>
              <a:rPr lang="en-US" sz="1200" dirty="0" smtClean="0"/>
              <a:t>, 1912,óleo </a:t>
            </a:r>
            <a:r>
              <a:rPr lang="en-US" sz="1200" dirty="0" err="1" smtClean="0"/>
              <a:t>sobre</a:t>
            </a:r>
            <a:r>
              <a:rPr lang="en-US" sz="1200" dirty="0" smtClean="0"/>
              <a:t> </a:t>
            </a:r>
            <a:r>
              <a:rPr lang="en-US" sz="1200" dirty="0" err="1" smtClean="0"/>
              <a:t>tela</a:t>
            </a:r>
            <a:r>
              <a:rPr lang="en-US" sz="1200" dirty="0" smtClean="0"/>
              <a:t>, 61 x 46 cm,</a:t>
            </a:r>
          </a:p>
          <a:p>
            <a:r>
              <a:rPr lang="en-US" sz="1200" dirty="0" smtClean="0"/>
              <a:t>Gino </a:t>
            </a:r>
            <a:r>
              <a:rPr lang="en-US" sz="1200" dirty="0" err="1" smtClean="0"/>
              <a:t>Severini</a:t>
            </a:r>
            <a:r>
              <a:rPr lang="en-US" sz="1200" dirty="0" smtClean="0"/>
              <a:t>. </a:t>
            </a:r>
            <a:r>
              <a:rPr lang="en-US" sz="1200" dirty="0" err="1" smtClean="0"/>
              <a:t>Coleção</a:t>
            </a:r>
            <a:r>
              <a:rPr lang="en-US" sz="1200" dirty="0" smtClean="0"/>
              <a:t> Peggy </a:t>
            </a:r>
            <a:r>
              <a:rPr lang="en-US" sz="1200" dirty="0" err="1" smtClean="0"/>
              <a:t>Guggenhein</a:t>
            </a:r>
            <a:r>
              <a:rPr lang="en-US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 smtClean="0">
                <a:latin typeface="Curlz MT" pitchFamily="82" charset="0"/>
              </a:rPr>
              <a:t>DAda</a:t>
            </a:r>
            <a:r>
              <a:rPr lang="pt-BR" sz="4000" dirty="0" err="1" smtClean="0">
                <a:latin typeface="Curlz MT" pitchFamily="82" charset="0"/>
                <a:cs typeface="Arabic Typesetting" pitchFamily="66" charset="-78"/>
              </a:rPr>
              <a:t>ísmo</a:t>
            </a:r>
            <a:r>
              <a:rPr lang="pt-BR" sz="4000" dirty="0" smtClean="0"/>
              <a:t> </a:t>
            </a:r>
            <a:r>
              <a:rPr lang="pt-BR" sz="4000" dirty="0" smtClean="0">
                <a:latin typeface="Curlz MT" pitchFamily="82" charset="0"/>
              </a:rPr>
              <a:t>(1916 – 1921)</a:t>
            </a:r>
            <a:endParaRPr lang="pt-BR" sz="4000" dirty="0">
              <a:latin typeface="Curlz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4762872" cy="5301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Edwardian Script ITC" pitchFamily="66" charset="0"/>
              </a:rPr>
              <a:t>Dadaísmo</a:t>
            </a:r>
            <a:r>
              <a:rPr lang="pt-BR" dirty="0" smtClean="0"/>
              <a:t> </a:t>
            </a:r>
            <a:r>
              <a:rPr lang="pt-BR" sz="1800" dirty="0" smtClean="0"/>
              <a:t>ou </a:t>
            </a:r>
            <a:r>
              <a:rPr lang="pt-BR" sz="2400" b="1" dirty="0" err="1" smtClean="0">
                <a:latin typeface="Bradley Hand ITC" pitchFamily="66" charset="0"/>
              </a:rPr>
              <a:t>Dadá</a:t>
            </a:r>
            <a:r>
              <a:rPr lang="pt-BR" sz="1800" dirty="0" smtClean="0"/>
              <a:t> foi uma tendência artística criada em Zurique (Suíça) por um grupo de escritores e artistas exilados para protestar contra a irracionalidade das  guerras (coincide com o período da 1ª. Guerra Mundial) e  as suas tristes conseqüências. Assim, sua principal estratégia era mesmo denunciar e escandalizar. O significado da palavra </a:t>
            </a:r>
            <a:r>
              <a:rPr lang="pt-BR" sz="1800" dirty="0" smtClean="0">
                <a:latin typeface="Tw Cen MT Condensed" pitchFamily="34" charset="0"/>
              </a:rPr>
              <a:t>dada</a:t>
            </a:r>
            <a:r>
              <a:rPr lang="pt-BR" sz="1800" dirty="0" smtClean="0"/>
              <a:t> em francês (cavalo de brinquedo) teria sido escolhida ao acaso num dicionário.</a:t>
            </a:r>
          </a:p>
          <a:p>
            <a:pPr algn="just"/>
            <a:r>
              <a:rPr lang="pt-BR" sz="1800" dirty="0" smtClean="0"/>
              <a:t>Características:  o </a:t>
            </a:r>
            <a:r>
              <a:rPr lang="pt-BR" sz="1800" dirty="0" smtClean="0">
                <a:latin typeface="Broadway" pitchFamily="82" charset="0"/>
              </a:rPr>
              <a:t>Dadaísmo</a:t>
            </a:r>
            <a:r>
              <a:rPr lang="pt-BR" sz="1800" dirty="0" smtClean="0"/>
              <a:t> defende a negação dos valores culturais tradicionais, a irreverência o absurdo, a incoerência, a desordem, o caos. Politicamente , firma-se como um protesto contra uma civilização que não conseguiria evitar a guerra. Seus participantes representam o pessimismo, a ironia, o ceticismo absoluto, a improvisação, o  ilógico e o absurdo. Em relação à técnica, privilegiaram o uso da colagem, foram pioneiros da arte conceitual.</a:t>
            </a:r>
          </a:p>
          <a:p>
            <a:endParaRPr lang="pt-BR" dirty="0"/>
          </a:p>
        </p:txBody>
      </p:sp>
      <p:pic>
        <p:nvPicPr>
          <p:cNvPr id="18436" name="Picture 4" descr="http://www.marcelduchamp.net/images/L.H.O.O.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0"/>
            <a:ext cx="3779912" cy="632092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868144" y="630932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L. H. O. O. Q, 1919, Marcel </a:t>
            </a:r>
            <a:r>
              <a:rPr lang="pt-BR" sz="1200" dirty="0" err="1" smtClean="0"/>
              <a:t>Duchamp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600" dirty="0" smtClean="0"/>
              <a:t>Receita para fazer um poema dadaísta</a:t>
            </a:r>
            <a:br>
              <a:rPr lang="pt-BR" sz="3600" dirty="0" smtClean="0"/>
            </a:br>
            <a:r>
              <a:rPr lang="pt-BR" sz="2000" dirty="0" smtClean="0"/>
              <a:t>Tristan </a:t>
            </a:r>
            <a:r>
              <a:rPr lang="pt-BR" sz="2000" dirty="0" err="1" smtClean="0"/>
              <a:t>Tzara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1772816"/>
            <a:ext cx="4114800" cy="4625609"/>
          </a:xfrm>
        </p:spPr>
        <p:txBody>
          <a:bodyPr>
            <a:normAutofit fontScale="40000" lnSpcReduction="20000"/>
          </a:bodyPr>
          <a:lstStyle/>
          <a:p>
            <a:r>
              <a:rPr lang="pt-BR" dirty="0" smtClean="0"/>
              <a:t>Pegue um jornal.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Pegue a tesoura.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Escolha no jornal um artigo do tamanho que você deseja dar a seu poema.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Recorte o artigo.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Recorte em seguida com atenção algumas palavras que formam esse artigo e meta-as num saco.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Agite suavemente.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Tire em seguida cada pedaço um após o outro.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Copie conscienciosamente na ordem em que elas são tiradas do saco.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poema se parecerá com você.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 </a:t>
            </a:r>
            <a:r>
              <a:rPr lang="pt-BR" dirty="0" err="1" smtClean="0"/>
              <a:t>ei-lo</a:t>
            </a:r>
            <a:r>
              <a:rPr lang="pt-BR" dirty="0" smtClean="0"/>
              <a:t> um escritor infinitamente original e de uma sensibilidade graciosa, ainda que incompreendido do público.</a:t>
            </a:r>
          </a:p>
          <a:p>
            <a:endParaRPr lang="pt-BR" dirty="0"/>
          </a:p>
        </p:txBody>
      </p:sp>
      <p:pic>
        <p:nvPicPr>
          <p:cNvPr id="17412" name="Picture 4" descr="http://lh5.ggpht.com/_BiLMkj49ZbU/SlJChg2IHYI/AAAAAAAAADI/hmx6Xaf-fLk/s400/hausmann_art_critic-1919-19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851920" cy="497021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5536" y="6381328"/>
            <a:ext cx="2871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/>
              <a:t>O crítico de arte</a:t>
            </a:r>
            <a:r>
              <a:rPr lang="pt-BR" sz="1200" dirty="0" smtClean="0"/>
              <a:t>, 1920, de</a:t>
            </a:r>
            <a:r>
              <a:rPr lang="pt-BR" sz="1200" b="1" dirty="0" smtClean="0"/>
              <a:t> </a:t>
            </a:r>
            <a:r>
              <a:rPr lang="pt-BR" sz="1200" dirty="0" err="1" smtClean="0"/>
              <a:t>Raoul</a:t>
            </a:r>
            <a:r>
              <a:rPr lang="pt-BR" sz="1200" dirty="0" smtClean="0"/>
              <a:t> </a:t>
            </a:r>
            <a:r>
              <a:rPr lang="pt-BR" sz="1200" dirty="0" err="1" smtClean="0"/>
              <a:t>Hausmann</a:t>
            </a:r>
            <a:endParaRPr lang="pt-B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annah Höch, 00000283-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365254" cy="544522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971600" y="5445224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Fotomontagem , Hannah </a:t>
            </a:r>
            <a:r>
              <a:rPr lang="pt-BR" sz="1200" b="1" dirty="0" err="1" smtClean="0"/>
              <a:t>Höch</a:t>
            </a:r>
            <a:endParaRPr lang="pt-BR" sz="1200" dirty="0"/>
          </a:p>
        </p:txBody>
      </p:sp>
      <p:pic>
        <p:nvPicPr>
          <p:cNvPr id="19460" name="Picture 4" descr="http://www.portalsaofrancisco.com.br/alfa/dadaismo/imagens/dadaismo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090" y="0"/>
            <a:ext cx="4583910" cy="3356991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572000" y="3356992"/>
            <a:ext cx="206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Tábua com ovos - Hans </a:t>
            </a:r>
            <a:r>
              <a:rPr lang="pt-BR" sz="1200" b="1" dirty="0" err="1" smtClean="0"/>
              <a:t>Arp</a:t>
            </a:r>
            <a:r>
              <a:rPr lang="pt-BR" sz="1200" b="1" dirty="0" smtClean="0"/>
              <a:t> </a:t>
            </a:r>
            <a:br>
              <a:rPr lang="pt-BR" sz="1200" b="1" dirty="0" smtClean="0"/>
            </a:br>
            <a:r>
              <a:rPr lang="pt-BR" sz="1200" b="1" dirty="0" smtClean="0"/>
              <a:t>Coleção particular.</a:t>
            </a:r>
            <a:endParaRPr lang="pt-BR" sz="1200" dirty="0"/>
          </a:p>
        </p:txBody>
      </p:sp>
      <p:pic>
        <p:nvPicPr>
          <p:cNvPr id="19462" name="Picture 6" descr="http://upload.wikimedia.org/wikipedia/commons/thumb/c/ce/Hugo_Ball_Cabaret_Voltaire.jpg/220px-Hugo_Ball_Cabaret_Voltair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72851"/>
            <a:ext cx="2555776" cy="3485149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5" tooltip="Ampliar"/>
              </a:rPr>
              <a:t>  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Hugo Ball no 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7" tooltip="Cabaret Voltaire"/>
              </a:rPr>
              <a:t>Cabaret Voltaire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(1916 </a:t>
            </a:r>
          </a:p>
        </p:txBody>
      </p:sp>
      <p:pic>
        <p:nvPicPr>
          <p:cNvPr id="19464" name="Picture 8" descr="http://bits.wikimedia.org/skins-1.5/common/images/magnify-clip.png">
            <a:hlinkClick r:id="rId5" tooltip="Amplia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8" y="-84138"/>
            <a:ext cx="142875" cy="104776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5" tooltip="Ampliar"/>
              </a:rPr>
              <a:t>  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Hugo Ball no 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7" tooltip="Cabaret Voltaire"/>
              </a:rPr>
              <a:t>Cabaret Voltaire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(1916 </a:t>
            </a:r>
          </a:p>
        </p:txBody>
      </p:sp>
      <p:pic>
        <p:nvPicPr>
          <p:cNvPr id="19466" name="Picture 10" descr="http://bits.wikimedia.org/skins-1.5/common/images/magnify-clip.png">
            <a:hlinkClick r:id="rId5" tooltip="Amplia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8" y="-84138"/>
            <a:ext cx="142875" cy="104776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5" tooltip="Ampliar"/>
              </a:rPr>
              <a:t>  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Hugo Ball no 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  <a:hlinkClick r:id="rId7" tooltip="Cabaret Voltaire"/>
              </a:rPr>
              <a:t>Cabaret Voltaire</a:t>
            </a:r>
            <a:r>
              <a:rPr kumimoji="0" lang="pt-BR" sz="6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(1916 </a:t>
            </a:r>
          </a:p>
        </p:txBody>
      </p:sp>
      <p:pic>
        <p:nvPicPr>
          <p:cNvPr id="19468" name="Picture 12" descr="http://bits.wikimedia.org/skins-1.5/common/images/magnify-clip.png">
            <a:hlinkClick r:id="rId5" tooltip="Amplia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8" y="-84138"/>
            <a:ext cx="142875" cy="104776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3059832" y="6581001"/>
            <a:ext cx="3528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Performance de Hugo Ball, no Cabaré Voltaire (1916).</a:t>
            </a:r>
            <a:endParaRPr lang="pt-B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alomao.tijolo.zip.net/images/ducha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459008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779912" y="5257562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O </a:t>
            </a:r>
            <a:r>
              <a:rPr lang="pt-BR" sz="1400" b="1" dirty="0" err="1" smtClean="0"/>
              <a:t>ready-made</a:t>
            </a:r>
            <a:r>
              <a:rPr lang="pt-BR" sz="1400" b="1" dirty="0" smtClean="0"/>
              <a:t>, </a:t>
            </a:r>
            <a:r>
              <a:rPr lang="pt-BR" sz="1400" dirty="0" smtClean="0"/>
              <a:t>criação de Marcel </a:t>
            </a:r>
            <a:r>
              <a:rPr lang="pt-BR" sz="1400" dirty="0" err="1" smtClean="0"/>
              <a:t>Duchamp</a:t>
            </a:r>
            <a:r>
              <a:rPr lang="pt-BR" sz="1400" dirty="0" smtClean="0"/>
              <a:t>, propõe o deslocamento da percepção do objeto artístico e do processo de sua concretização para a importância da idéia ou conceito que o justifica e dá sentido. Ao escolher produtos industriais, realizados com finalidade prática e não artística (urinol de louça, pá, roda de bicicleta), os eleva à categoria de obra de arte.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44371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Roda de bicicleta, 1913</a:t>
            </a:r>
            <a:r>
              <a:rPr lang="pt-BR" sz="1200" dirty="0" smtClean="0"/>
              <a:t>, </a:t>
            </a:r>
            <a:r>
              <a:rPr lang="pt-BR" sz="1200" dirty="0" err="1" smtClean="0"/>
              <a:t>ready-made</a:t>
            </a:r>
            <a:r>
              <a:rPr lang="pt-BR" sz="1200" dirty="0" smtClean="0"/>
              <a:t>, madeira e metal</a:t>
            </a:r>
            <a:br>
              <a:rPr lang="pt-BR" sz="1200" dirty="0" smtClean="0"/>
            </a:br>
            <a:r>
              <a:rPr lang="pt-BR" sz="1200" dirty="0" smtClean="0"/>
              <a:t>altura 126 cm, Nova York, Sidney Janis </a:t>
            </a:r>
            <a:r>
              <a:rPr lang="pt-BR" sz="1200" dirty="0" err="1" smtClean="0"/>
              <a:t>Gallery</a:t>
            </a:r>
            <a:r>
              <a:rPr lang="pt-BR" sz="1200" dirty="0" smtClean="0"/>
              <a:t> . Marcel </a:t>
            </a:r>
            <a:r>
              <a:rPr lang="pt-BR" sz="1200" dirty="0" err="1" smtClean="0"/>
              <a:t>Duchamp</a:t>
            </a:r>
            <a:endParaRPr lang="pt-BR" sz="1200" dirty="0"/>
          </a:p>
        </p:txBody>
      </p:sp>
      <p:pic>
        <p:nvPicPr>
          <p:cNvPr id="20484" name="Picture 4" descr="http://1.bp.blogspot.com/_RmUC6_Q_S3E/SH74iUGnNJI/AAAAAAAAAMA/ZAbPad7Q4jQ/s400/Nova+Imagem+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509222" cy="50131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491880" y="1628800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O secador de garrafas</a:t>
            </a:r>
            <a:r>
              <a:rPr lang="pt-BR" sz="1200" dirty="0" smtClean="0"/>
              <a:t>, </a:t>
            </a:r>
            <a:r>
              <a:rPr lang="pt-BR" sz="1200" dirty="0" err="1" smtClean="0"/>
              <a:t>ready-made</a:t>
            </a:r>
            <a:r>
              <a:rPr lang="pt-BR" sz="1200" dirty="0" smtClean="0"/>
              <a:t>, 1914,</a:t>
            </a:r>
          </a:p>
          <a:p>
            <a:r>
              <a:rPr lang="pt-BR" sz="1200" dirty="0" smtClean="0"/>
              <a:t>Marcel </a:t>
            </a:r>
            <a:r>
              <a:rPr lang="pt-BR" sz="1200" dirty="0" err="1" smtClean="0"/>
              <a:t>Duchamp</a:t>
            </a:r>
            <a:r>
              <a:rPr lang="pt-BR" sz="1200" dirty="0" smtClean="0"/>
              <a:t>.</a:t>
            </a:r>
            <a:r>
              <a:rPr lang="pt-BR" sz="1200" i="1" dirty="0" smtClean="0"/>
              <a:t> </a:t>
            </a:r>
          </a:p>
          <a:p>
            <a:endParaRPr lang="pt-BR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Surrealismo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628800"/>
            <a:ext cx="399593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dirty="0" smtClean="0"/>
              <a:t>Surge em 1924 com a publicação do Manifesto Surrealista  pelo poeta  André Breton,  sob influência dos dadaístas, dos estudos psicanalíticos de Freud e das incertezas políticas vivenciadas no contexto europeu da época. Os surrealistas propunham abdicar do mundo real para penetrarem no universo subjetivo e onírico, pois a emoção mais profunda do ser tem todas as possibilidades de se expressar apenas com a aproximação do fantástico,  no ponto onde a razão humana perde o controle e a imaginação se propaga  livremente. Buscavam plasmar uma nova realidade fundamentada no plano do inconsciente.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1508" name="Picture 4" descr="http://magritte.com.br/wp-content/uploads/2010/08/ceci-nest-pas-une-pipe-rene-magritte-1024x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983" y="1412777"/>
            <a:ext cx="5006017" cy="352839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932040" y="4941168"/>
            <a:ext cx="345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Isto não é um cachimbo, 1928-1929, René </a:t>
            </a:r>
            <a:r>
              <a:rPr lang="pt-BR" sz="1200" dirty="0" err="1" smtClean="0"/>
              <a:t>Magritte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817</TotalTime>
  <Words>1753</Words>
  <Application>Microsoft Office PowerPoint</Application>
  <PresentationFormat>Apresentação na tela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Módulo</vt:lpstr>
      <vt:lpstr>Do Modernismo à Arte Contemporânea – I I</vt:lpstr>
      <vt:lpstr>Futurismo, Dadá e Surrealismo outras tendências</vt:lpstr>
      <vt:lpstr>Manifesto Futurista - Escrito por Filippo Tommaso Marinetti e publicado no jornal francês "Le Figaro", em Fevereiro de 1909</vt:lpstr>
      <vt:lpstr>Slide 4</vt:lpstr>
      <vt:lpstr>DAdaísmo (1916 – 1921)</vt:lpstr>
      <vt:lpstr>Receita para fazer um poema dadaísta Tristan Tzara</vt:lpstr>
      <vt:lpstr>Slide 7</vt:lpstr>
      <vt:lpstr>Slide 8</vt:lpstr>
      <vt:lpstr>Surrealismo</vt:lpstr>
      <vt:lpstr>Slide 10</vt:lpstr>
      <vt:lpstr>Slide 11</vt:lpstr>
      <vt:lpstr>Modernismo no Brasil</vt:lpstr>
      <vt:lpstr>Slide 13</vt:lpstr>
      <vt:lpstr>Paranóia ou Mistificação?  A propósito da Exposição Malfatti...</vt:lpstr>
      <vt:lpstr>Slide 15</vt:lpstr>
      <vt:lpstr>Slide 16</vt:lpstr>
      <vt:lpstr>Tarsila do Amaral   A arte moderna brasileira “devora”  a estética européia  e recria os temas nacionais</vt:lpstr>
      <vt:lpstr>Cícero Dias</vt:lpstr>
      <vt:lpstr>Portinari – Após a Semana de Arte Moderna, a  continuidade da  influência expressionista.</vt:lpstr>
      <vt:lpstr>“Pós-Modernidade”</vt:lpstr>
      <vt:lpstr>Slide 21</vt:lpstr>
      <vt:lpstr>Slide 22</vt:lpstr>
      <vt:lpstr>Slide 23</vt:lpstr>
      <vt:lpstr>Slide 24</vt:lpstr>
      <vt:lpstr>Slide 25</vt:lpstr>
      <vt:lpstr>Slide 26</vt:lpstr>
      <vt:lpstr>Atividade individual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Modernismo à Arte Contemporânea – I I</dc:title>
  <dc:creator>Nilton</dc:creator>
  <cp:lastModifiedBy>Nilton</cp:lastModifiedBy>
  <cp:revision>153</cp:revision>
  <dcterms:created xsi:type="dcterms:W3CDTF">2010-11-09T16:22:18Z</dcterms:created>
  <dcterms:modified xsi:type="dcterms:W3CDTF">2013-07-17T14:29:06Z</dcterms:modified>
</cp:coreProperties>
</file>