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9" r:id="rId3"/>
    <p:sldId id="266" r:id="rId4"/>
    <p:sldId id="258" r:id="rId5"/>
    <p:sldId id="257" r:id="rId6"/>
    <p:sldId id="259" r:id="rId7"/>
    <p:sldId id="260" r:id="rId8"/>
    <p:sldId id="261" r:id="rId9"/>
    <p:sldId id="262" r:id="rId10"/>
    <p:sldId id="263" r:id="rId11"/>
    <p:sldId id="267" r:id="rId12"/>
    <p:sldId id="268" r:id="rId13"/>
    <p:sldId id="269" r:id="rId14"/>
    <p:sldId id="270" r:id="rId15"/>
    <p:sldId id="271" r:id="rId16"/>
    <p:sldId id="272" r:id="rId17"/>
    <p:sldId id="264" r:id="rId18"/>
    <p:sldId id="273" r:id="rId19"/>
    <p:sldId id="274" r:id="rId20"/>
    <p:sldId id="275" r:id="rId21"/>
    <p:sldId id="276" r:id="rId22"/>
    <p:sldId id="277" r:id="rId23"/>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Ref idx="1002">
        <a:schemeClr val="bg2"/>
      </p:bgRef>
    </p:bg>
    <p:spTree>
      <p:nvGrpSpPr>
        <p:cNvPr id="1" name=""/>
        <p:cNvGrpSpPr/>
        <p:nvPr/>
      </p:nvGrpSpPr>
      <p:grpSpPr>
        <a:xfrm>
          <a:off x="0" y="0"/>
          <a:ext cx="0" cy="0"/>
          <a:chOff x="0" y="0"/>
          <a:chExt cx="0" cy="0"/>
        </a:xfrm>
      </p:grpSpPr>
      <p:sp>
        <p:nvSpPr>
          <p:cNvPr id="9" name="Retângulo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ítulo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pt-BR" smtClean="0"/>
              <a:t>Clique para editar o estilo do título mestre</a:t>
            </a:r>
            <a:endParaRPr kumimoji="0" lang="en-US"/>
          </a:p>
        </p:txBody>
      </p:sp>
      <p:sp>
        <p:nvSpPr>
          <p:cNvPr id="3" name="Subtítulo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pt-BR" smtClean="0"/>
              <a:t>Clique para editar o estilo do subtítulo mestre</a:t>
            </a:r>
            <a:endParaRPr kumimoji="0" lang="en-US"/>
          </a:p>
        </p:txBody>
      </p:sp>
      <p:sp>
        <p:nvSpPr>
          <p:cNvPr id="4" name="Espaço Reservado para Data 3"/>
          <p:cNvSpPr>
            <a:spLocks noGrp="1"/>
          </p:cNvSpPr>
          <p:nvPr>
            <p:ph type="dt" sz="half" idx="10"/>
          </p:nvPr>
        </p:nvSpPr>
        <p:spPr/>
        <p:txBody>
          <a:bodyPr/>
          <a:lstStyle/>
          <a:p>
            <a:fld id="{EB5F6ECF-C98A-4D3B-9FDF-3AB71BD04B2E}" type="datetimeFigureOut">
              <a:rPr lang="pt-BR" smtClean="0"/>
              <a:pPr/>
              <a:t>03/07/2013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4022894-00A8-41F1-B5F3-36708B17A49E}" type="slidenum">
              <a:rPr lang="pt-BR" smtClean="0"/>
              <a:pPr/>
              <a:t>‹nº›</a:t>
            </a:fld>
            <a:endParaRPr lang="pt-BR"/>
          </a:p>
        </p:txBody>
      </p:sp>
      <p:sp>
        <p:nvSpPr>
          <p:cNvPr id="10" name="Retângulo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kumimoji="0" lang="pt-BR" smtClean="0"/>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EB5F6ECF-C98A-4D3B-9FDF-3AB71BD04B2E}" type="datetimeFigureOut">
              <a:rPr lang="pt-BR" smtClean="0"/>
              <a:pPr/>
              <a:t>03/07/2013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4022894-00A8-41F1-B5F3-36708B17A49E}"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9" name="Retângulo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tângulo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ítulo Vertical 1"/>
          <p:cNvSpPr>
            <a:spLocks noGrp="1"/>
          </p:cNvSpPr>
          <p:nvPr>
            <p:ph type="title" orient="vert"/>
          </p:nvPr>
        </p:nvSpPr>
        <p:spPr>
          <a:xfrm>
            <a:off x="6781800" y="274640"/>
            <a:ext cx="1905000" cy="5851525"/>
          </a:xfrm>
        </p:spPr>
        <p:txBody>
          <a:bodyPr vert="eaVert"/>
          <a:lstStyle>
            <a:extLst/>
          </a:lstStyle>
          <a:p>
            <a:r>
              <a:rPr kumimoji="0" lang="pt-BR" smtClean="0"/>
              <a:t>Clique para editar o estilo do título mestre</a:t>
            </a:r>
            <a:endParaRPr kumimoji="0" lang="en-US"/>
          </a:p>
        </p:txBody>
      </p:sp>
      <p:sp>
        <p:nvSpPr>
          <p:cNvPr id="3" name="Espaço Reservado para Texto Vertical 2"/>
          <p:cNvSpPr>
            <a:spLocks noGrp="1"/>
          </p:cNvSpPr>
          <p:nvPr>
            <p:ph type="body" orient="vert" idx="1"/>
          </p:nvPr>
        </p:nvSpPr>
        <p:spPr>
          <a:xfrm>
            <a:off x="457200" y="304800"/>
            <a:ext cx="6019800" cy="5851525"/>
          </a:xfrm>
        </p:spPr>
        <p:txBody>
          <a:bodyPr vert="eaVert"/>
          <a:lstStyle>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EB5F6ECF-C98A-4D3B-9FDF-3AB71BD04B2E}" type="datetimeFigureOut">
              <a:rPr lang="pt-BR" smtClean="0"/>
              <a:pPr/>
              <a:t>03/07/2013</a:t>
            </a:fld>
            <a:endParaRPr lang="pt-BR"/>
          </a:p>
        </p:txBody>
      </p:sp>
      <p:sp>
        <p:nvSpPr>
          <p:cNvPr id="5" name="Espaço Reservado para Rodapé 4"/>
          <p:cNvSpPr>
            <a:spLocks noGrp="1"/>
          </p:cNvSpPr>
          <p:nvPr>
            <p:ph type="ftr" sz="quarter" idx="11"/>
          </p:nvPr>
        </p:nvSpPr>
        <p:spPr>
          <a:xfrm>
            <a:off x="2640597" y="6377459"/>
            <a:ext cx="3836404" cy="365125"/>
          </a:xfrm>
        </p:spPr>
        <p:txBody>
          <a:bodyPr/>
          <a:lstStyle/>
          <a:p>
            <a:endParaRPr lang="pt-BR"/>
          </a:p>
        </p:txBody>
      </p:sp>
      <p:sp>
        <p:nvSpPr>
          <p:cNvPr id="6" name="Espaço Reservado para Número de Slide 5"/>
          <p:cNvSpPr>
            <a:spLocks noGrp="1"/>
          </p:cNvSpPr>
          <p:nvPr>
            <p:ph type="sldNum" sz="quarter" idx="12"/>
          </p:nvPr>
        </p:nvSpPr>
        <p:spPr/>
        <p:txBody>
          <a:bodyPr/>
          <a:lstStyle/>
          <a:p>
            <a:fld id="{84022894-00A8-41F1-B5F3-36708B17A49E}"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55448"/>
            <a:ext cx="8229600" cy="1252728"/>
          </a:xfrm>
        </p:spPr>
        <p:txBody>
          <a:bodyPr/>
          <a:lstStyle>
            <a:extLst/>
          </a:lstStyle>
          <a:p>
            <a:r>
              <a:rPr kumimoji="0" lang="pt-BR" smtClean="0"/>
              <a:t>Clique para editar o estilo do título mestre</a:t>
            </a:r>
            <a:endParaRPr kumimoji="0" lang="en-US"/>
          </a:p>
        </p:txBody>
      </p:sp>
      <p:sp>
        <p:nvSpPr>
          <p:cNvPr id="3" name="Espaço Reservado para Conteúdo 2"/>
          <p:cNvSpPr>
            <a:spLocks noGrp="1"/>
          </p:cNvSpPr>
          <p:nvPr>
            <p:ph idx="1"/>
          </p:nvPr>
        </p:nvSpPr>
        <p:spPr/>
        <p:txBody>
          <a:bodyPr/>
          <a:lstStyle>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EB5F6ECF-C98A-4D3B-9FDF-3AB71BD04B2E}" type="datetimeFigureOut">
              <a:rPr lang="pt-BR" smtClean="0"/>
              <a:pPr/>
              <a:t>03/07/2013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4022894-00A8-41F1-B5F3-36708B17A49E}"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2">
        <a:schemeClr val="bg2"/>
      </p:bgRef>
    </p:bg>
    <p:spTree>
      <p:nvGrpSpPr>
        <p:cNvPr id="1" name=""/>
        <p:cNvGrpSpPr/>
        <p:nvPr/>
      </p:nvGrpSpPr>
      <p:grpSpPr>
        <a:xfrm>
          <a:off x="0" y="0"/>
          <a:ext cx="0" cy="0"/>
          <a:chOff x="0" y="0"/>
          <a:chExt cx="0" cy="0"/>
        </a:xfrm>
      </p:grpSpPr>
      <p:sp>
        <p:nvSpPr>
          <p:cNvPr id="9" name="Retângulo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tângulo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ítulo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pt-BR" smtClean="0"/>
              <a:t>Clique para editar o estilo do título mestre</a:t>
            </a:r>
            <a:endParaRPr kumimoji="0" lang="en-US"/>
          </a:p>
        </p:txBody>
      </p:sp>
      <p:sp>
        <p:nvSpPr>
          <p:cNvPr id="3" name="Espaço Reservado para Texto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pt-BR" smtClean="0"/>
              <a:t>Clique para editar os estilos do texto mestre</a:t>
            </a:r>
          </a:p>
        </p:txBody>
      </p:sp>
      <p:sp>
        <p:nvSpPr>
          <p:cNvPr id="4" name="Espaço Reservado para Data 3"/>
          <p:cNvSpPr>
            <a:spLocks noGrp="1"/>
          </p:cNvSpPr>
          <p:nvPr>
            <p:ph type="dt" sz="half" idx="10"/>
          </p:nvPr>
        </p:nvSpPr>
        <p:spPr/>
        <p:txBody>
          <a:bodyPr/>
          <a:lstStyle/>
          <a:p>
            <a:fld id="{EB5F6ECF-C98A-4D3B-9FDF-3AB71BD04B2E}" type="datetimeFigureOut">
              <a:rPr lang="pt-BR" smtClean="0"/>
              <a:pPr/>
              <a:t>03/07/2013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4022894-00A8-41F1-B5F3-36708B17A49E}" type="slidenum">
              <a:rPr lang="pt-BR" smtClean="0"/>
              <a:pPr/>
              <a:t>‹nº›</a:t>
            </a:fld>
            <a:endParaRPr lang="pt-B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kumimoji="0" lang="pt-BR" smtClean="0"/>
              <a:t>Clique para editar o estilo do título mestre</a:t>
            </a:r>
            <a:endParaRPr kumimoji="0" lang="en-US"/>
          </a:p>
        </p:txBody>
      </p:sp>
      <p:sp>
        <p:nvSpPr>
          <p:cNvPr id="3" name="Espaço Reservado para Conteúdo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Conteúdo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p>
            <a:fld id="{EB5F6ECF-C98A-4D3B-9FDF-3AB71BD04B2E}" type="datetimeFigureOut">
              <a:rPr lang="pt-BR" smtClean="0"/>
              <a:pPr/>
              <a:t>03/07/2013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4022894-00A8-41F1-B5F3-36708B17A49E}"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extLst/>
          </a:lstStyle>
          <a:p>
            <a:r>
              <a:rPr kumimoji="0" lang="pt-BR" smtClean="0"/>
              <a:t>Clique para editar o estilo do título mestre</a:t>
            </a:r>
            <a:endParaRPr kumimoji="0" lang="en-US"/>
          </a:p>
        </p:txBody>
      </p:sp>
      <p:sp>
        <p:nvSpPr>
          <p:cNvPr id="3" name="Espaço Reservado para Texto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pt-BR" smtClean="0"/>
              <a:t>Clique para editar os estilos do texto mestre</a:t>
            </a:r>
          </a:p>
        </p:txBody>
      </p:sp>
      <p:sp>
        <p:nvSpPr>
          <p:cNvPr id="4" name="Espaço Reservado para Conteúdo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Texto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pt-BR" smtClean="0"/>
              <a:t>Clique para editar os estilos do texto mestre</a:t>
            </a:r>
          </a:p>
        </p:txBody>
      </p:sp>
      <p:sp>
        <p:nvSpPr>
          <p:cNvPr id="6" name="Espaço Reservado para Conteúdo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7" name="Espaço Reservado para Data 6"/>
          <p:cNvSpPr>
            <a:spLocks noGrp="1"/>
          </p:cNvSpPr>
          <p:nvPr>
            <p:ph type="dt" sz="half" idx="10"/>
          </p:nvPr>
        </p:nvSpPr>
        <p:spPr/>
        <p:txBody>
          <a:bodyPr/>
          <a:lstStyle/>
          <a:p>
            <a:fld id="{EB5F6ECF-C98A-4D3B-9FDF-3AB71BD04B2E}" type="datetimeFigureOut">
              <a:rPr lang="pt-BR" smtClean="0"/>
              <a:pPr/>
              <a:t>03/07/2013</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84022894-00A8-41F1-B5F3-36708B17A49E}"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extLst/>
          </a:lstStyle>
          <a:p>
            <a:r>
              <a:rPr kumimoji="0" lang="pt-BR" smtClean="0"/>
              <a:t>Clique para editar o estilo do título mestre</a:t>
            </a:r>
            <a:endParaRPr kumimoji="0" lang="en-US"/>
          </a:p>
        </p:txBody>
      </p:sp>
      <p:sp>
        <p:nvSpPr>
          <p:cNvPr id="3" name="Espaço Reservado para Data 2"/>
          <p:cNvSpPr>
            <a:spLocks noGrp="1"/>
          </p:cNvSpPr>
          <p:nvPr>
            <p:ph type="dt" sz="half" idx="10"/>
          </p:nvPr>
        </p:nvSpPr>
        <p:spPr/>
        <p:txBody>
          <a:bodyPr/>
          <a:lstStyle/>
          <a:p>
            <a:fld id="{EB5F6ECF-C98A-4D3B-9FDF-3AB71BD04B2E}" type="datetimeFigureOut">
              <a:rPr lang="pt-BR" smtClean="0"/>
              <a:pPr/>
              <a:t>03/07/2013</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84022894-00A8-41F1-B5F3-36708B17A49E}"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EB5F6ECF-C98A-4D3B-9FDF-3AB71BD04B2E}" type="datetimeFigureOut">
              <a:rPr lang="pt-BR" smtClean="0"/>
              <a:pPr/>
              <a:t>03/07/2013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84022894-00A8-41F1-B5F3-36708B17A49E}"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pt-BR" smtClean="0"/>
              <a:t>Clique para editar o estilo do título mestre</a:t>
            </a:r>
            <a:endParaRPr kumimoji="0" lang="en-US"/>
          </a:p>
        </p:txBody>
      </p:sp>
      <p:sp>
        <p:nvSpPr>
          <p:cNvPr id="3" name="Espaço Reservado para Conteúdo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Texto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pt-BR" smtClean="0"/>
              <a:t>Clique para editar os estilos do texto mestre</a:t>
            </a:r>
          </a:p>
        </p:txBody>
      </p:sp>
      <p:sp>
        <p:nvSpPr>
          <p:cNvPr id="5" name="Espaço Reservado para Data 4"/>
          <p:cNvSpPr>
            <a:spLocks noGrp="1"/>
          </p:cNvSpPr>
          <p:nvPr>
            <p:ph type="dt" sz="half" idx="10"/>
          </p:nvPr>
        </p:nvSpPr>
        <p:spPr/>
        <p:txBody>
          <a:bodyPr/>
          <a:lstStyle/>
          <a:p>
            <a:fld id="{EB5F6ECF-C98A-4D3B-9FDF-3AB71BD04B2E}" type="datetimeFigureOut">
              <a:rPr lang="pt-BR" smtClean="0"/>
              <a:pPr/>
              <a:t>03/07/2013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4022894-00A8-41F1-B5F3-36708B17A49E}" type="slidenum">
              <a:rPr lang="pt-BR" smtClean="0"/>
              <a:pPr/>
              <a:t>‹nº›</a:t>
            </a:fld>
            <a:endParaRPr lang="pt-BR"/>
          </a:p>
        </p:txBody>
      </p:sp>
      <p:sp>
        <p:nvSpPr>
          <p:cNvPr id="12" name="Retângulo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tângulo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pt-BR" smtClean="0"/>
              <a:t>Clique para editar o estilo do título mestre</a:t>
            </a:r>
            <a:endParaRPr kumimoji="0" lang="en-US"/>
          </a:p>
        </p:txBody>
      </p:sp>
      <p:sp>
        <p:nvSpPr>
          <p:cNvPr id="3" name="Espaço Reservado para Imagem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pt-BR" smtClean="0"/>
              <a:t>Clique no ícone para adicionar uma imagem</a:t>
            </a:r>
            <a:endParaRPr kumimoji="0" lang="en-US" dirty="0"/>
          </a:p>
        </p:txBody>
      </p:sp>
      <p:sp>
        <p:nvSpPr>
          <p:cNvPr id="4" name="Espaço Reservado para Texto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pt-BR" smtClean="0"/>
              <a:t>Clique para editar os estilos do texto mestre</a:t>
            </a:r>
          </a:p>
        </p:txBody>
      </p:sp>
      <p:sp>
        <p:nvSpPr>
          <p:cNvPr id="5" name="Espaço Reservado para Data 4"/>
          <p:cNvSpPr>
            <a:spLocks noGrp="1"/>
          </p:cNvSpPr>
          <p:nvPr>
            <p:ph type="dt" sz="half" idx="10"/>
          </p:nvPr>
        </p:nvSpPr>
        <p:spPr>
          <a:xfrm>
            <a:off x="164592" y="1170432"/>
            <a:ext cx="2523744" cy="201168"/>
          </a:xfrm>
        </p:spPr>
        <p:txBody>
          <a:bodyPr/>
          <a:lstStyle/>
          <a:p>
            <a:fld id="{EB5F6ECF-C98A-4D3B-9FDF-3AB71BD04B2E}" type="datetimeFigureOut">
              <a:rPr lang="pt-BR" smtClean="0"/>
              <a:pPr/>
              <a:t>03/07/2013</a:t>
            </a:fld>
            <a:endParaRPr lang="pt-BR"/>
          </a:p>
        </p:txBody>
      </p:sp>
      <p:sp>
        <p:nvSpPr>
          <p:cNvPr id="11" name="Retângulo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tângulo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Espaço Reservado para Rodapé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pt-BR"/>
          </a:p>
        </p:txBody>
      </p:sp>
      <p:sp>
        <p:nvSpPr>
          <p:cNvPr id="7" name="Espaço Reservado para Número de Slide 6"/>
          <p:cNvSpPr>
            <a:spLocks noGrp="1"/>
          </p:cNvSpPr>
          <p:nvPr>
            <p:ph type="sldNum" sz="quarter" idx="12"/>
          </p:nvPr>
        </p:nvSpPr>
        <p:spPr>
          <a:xfrm>
            <a:off x="8339328" y="1170432"/>
            <a:ext cx="733864" cy="201168"/>
          </a:xfrm>
        </p:spPr>
        <p:txBody>
          <a:bodyPr/>
          <a:lstStyle/>
          <a:p>
            <a:fld id="{84022894-00A8-41F1-B5F3-36708B17A49E}" type="slidenum">
              <a:rPr lang="pt-BR" smtClean="0"/>
              <a:pPr/>
              <a:t>‹nº›</a:t>
            </a:fld>
            <a:endParaRPr lang="pt-BR"/>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tângulo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tângulo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Espaço Reservado para Título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pt-BR" smtClean="0"/>
              <a:t>Clique para editar o estilo do título mestre</a:t>
            </a:r>
            <a:endParaRPr kumimoji="0" lang="en-US"/>
          </a:p>
        </p:txBody>
      </p:sp>
      <p:sp>
        <p:nvSpPr>
          <p:cNvPr id="3" name="Espaço Reservado para Texto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pt-BR" smtClean="0"/>
              <a:t>Clique para editar os estilos do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4" name="Espaço Reservado para Data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EB5F6ECF-C98A-4D3B-9FDF-3AB71BD04B2E}" type="datetimeFigureOut">
              <a:rPr lang="pt-BR" smtClean="0"/>
              <a:pPr/>
              <a:t>03/07/2013</a:t>
            </a:fld>
            <a:endParaRPr lang="pt-BR"/>
          </a:p>
        </p:txBody>
      </p:sp>
      <p:sp>
        <p:nvSpPr>
          <p:cNvPr id="5" name="Espaço Reservado para Rodapé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pt-BR"/>
          </a:p>
        </p:txBody>
      </p:sp>
      <p:sp>
        <p:nvSpPr>
          <p:cNvPr id="6" name="Espaço Reservado para Número de Slide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84022894-00A8-41F1-B5F3-36708B17A49E}"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diretoriodearte.com/wp-content/uploads/2008/05/braque.jpg" TargetMode="Externa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upload.wikimedia.org/wikipedia/commons/5/55/Paul_Gauguin-_Cattle_Drinking.JPG"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23528" y="1196752"/>
            <a:ext cx="8077200" cy="1673352"/>
          </a:xfrm>
        </p:spPr>
        <p:txBody>
          <a:bodyPr/>
          <a:lstStyle/>
          <a:p>
            <a:r>
              <a:rPr lang="pt-BR" dirty="0" smtClean="0"/>
              <a:t>Do Modernismo à Arte Contemporânea - I</a:t>
            </a:r>
            <a:endParaRPr lang="pt-BR" dirty="0"/>
          </a:p>
        </p:txBody>
      </p:sp>
      <p:sp>
        <p:nvSpPr>
          <p:cNvPr id="3" name="Subtítulo 2"/>
          <p:cNvSpPr>
            <a:spLocks noGrp="1"/>
          </p:cNvSpPr>
          <p:nvPr>
            <p:ph type="subTitle" idx="1"/>
          </p:nvPr>
        </p:nvSpPr>
        <p:spPr>
          <a:xfrm>
            <a:off x="611560" y="332656"/>
            <a:ext cx="8077200" cy="851544"/>
          </a:xfrm>
        </p:spPr>
        <p:txBody>
          <a:bodyPr>
            <a:normAutofit lnSpcReduction="10000"/>
          </a:bodyPr>
          <a:lstStyle/>
          <a:p>
            <a:r>
              <a:rPr lang="pt-BR" dirty="0" smtClean="0"/>
              <a:t>Instituto Federal de Educação, Ciência e Tecnologia do Rio Grande do Norte</a:t>
            </a:r>
          </a:p>
          <a:p>
            <a:r>
              <a:rPr lang="pt-BR" dirty="0" smtClean="0"/>
              <a:t>Campus  </a:t>
            </a:r>
            <a:r>
              <a:rPr lang="pt-BR" dirty="0" err="1" smtClean="0"/>
              <a:t>Apodi</a:t>
            </a:r>
            <a:endParaRPr lang="pt-BR" dirty="0" smtClean="0"/>
          </a:p>
          <a:p>
            <a:r>
              <a:rPr lang="pt-BR" dirty="0" smtClean="0"/>
              <a:t>Disciplina: Arte    Professor: Nilton Xavier</a:t>
            </a:r>
            <a:endParaRPr lang="pt-BR" dirty="0"/>
          </a:p>
        </p:txBody>
      </p:sp>
      <p:pic>
        <p:nvPicPr>
          <p:cNvPr id="36866" name="Picture 2" descr="http://1.bp.blogspot.com/_st7w7bdNf-M/TCiEBaFTOtI/AAAAAAABXVg/ALQZQJLAdfI/s1600/1+picasso-self2.jpg"/>
          <p:cNvPicPr>
            <a:picLocks noChangeAspect="1" noChangeArrowheads="1"/>
          </p:cNvPicPr>
          <p:nvPr/>
        </p:nvPicPr>
        <p:blipFill>
          <a:blip r:embed="rId2" cstate="print"/>
          <a:srcRect/>
          <a:stretch>
            <a:fillRect/>
          </a:stretch>
        </p:blipFill>
        <p:spPr bwMode="auto">
          <a:xfrm>
            <a:off x="5508104" y="2060848"/>
            <a:ext cx="3391778" cy="4320480"/>
          </a:xfrm>
          <a:prstGeom prst="rect">
            <a:avLst/>
          </a:prstGeom>
          <a:noFill/>
        </p:spPr>
      </p:pic>
      <p:pic>
        <p:nvPicPr>
          <p:cNvPr id="36868" name="Picture 4" descr="http://s.glbimg.com/og/rg/f/original/2010/05/07/vicmuniz.jpg"/>
          <p:cNvPicPr>
            <a:picLocks noChangeAspect="1" noChangeArrowheads="1"/>
          </p:cNvPicPr>
          <p:nvPr/>
        </p:nvPicPr>
        <p:blipFill>
          <a:blip r:embed="rId3" cstate="print"/>
          <a:srcRect/>
          <a:stretch>
            <a:fillRect/>
          </a:stretch>
        </p:blipFill>
        <p:spPr bwMode="auto">
          <a:xfrm>
            <a:off x="251520" y="3068960"/>
            <a:ext cx="5040560" cy="2520280"/>
          </a:xfrm>
          <a:prstGeom prst="rect">
            <a:avLst/>
          </a:prstGeom>
          <a:noFill/>
        </p:spPr>
      </p:pic>
      <p:sp>
        <p:nvSpPr>
          <p:cNvPr id="6" name="CaixaDeTexto 5"/>
          <p:cNvSpPr txBox="1"/>
          <p:nvPr/>
        </p:nvSpPr>
        <p:spPr>
          <a:xfrm>
            <a:off x="179512" y="5661248"/>
            <a:ext cx="5277663" cy="646331"/>
          </a:xfrm>
          <a:prstGeom prst="rect">
            <a:avLst/>
          </a:prstGeom>
          <a:noFill/>
        </p:spPr>
        <p:txBody>
          <a:bodyPr wrap="none" rtlCol="0">
            <a:spAutoFit/>
          </a:bodyPr>
          <a:lstStyle/>
          <a:p>
            <a:r>
              <a:rPr lang="pt-BR" dirty="0" smtClean="0"/>
              <a:t>Obra de </a:t>
            </a:r>
            <a:r>
              <a:rPr lang="pt-BR" dirty="0" err="1" smtClean="0"/>
              <a:t>Vik</a:t>
            </a:r>
            <a:r>
              <a:rPr lang="pt-BR" dirty="0" smtClean="0"/>
              <a:t> Muniz para a abertura da novela </a:t>
            </a:r>
            <a:r>
              <a:rPr lang="pt-BR" i="1" dirty="0" err="1" smtClean="0"/>
              <a:t>Passione</a:t>
            </a:r>
            <a:endParaRPr lang="pt-BR" i="1" dirty="0" smtClean="0"/>
          </a:p>
          <a:p>
            <a:r>
              <a:rPr lang="pt-BR" dirty="0" smtClean="0"/>
              <a:t>Rede Globo de televisão, 2010.</a:t>
            </a:r>
            <a:endParaRPr lang="pt-BR" dirty="0"/>
          </a:p>
        </p:txBody>
      </p:sp>
      <p:sp>
        <p:nvSpPr>
          <p:cNvPr id="7" name="CaixaDeTexto 6"/>
          <p:cNvSpPr txBox="1"/>
          <p:nvPr/>
        </p:nvSpPr>
        <p:spPr>
          <a:xfrm>
            <a:off x="5508104" y="6309320"/>
            <a:ext cx="2868093" cy="369332"/>
          </a:xfrm>
          <a:prstGeom prst="rect">
            <a:avLst/>
          </a:prstGeom>
          <a:noFill/>
        </p:spPr>
        <p:txBody>
          <a:bodyPr wrap="none" rtlCol="0">
            <a:spAutoFit/>
          </a:bodyPr>
          <a:lstStyle/>
          <a:p>
            <a:r>
              <a:rPr lang="pt-BR" dirty="0" err="1" smtClean="0"/>
              <a:t>Auto-retrato</a:t>
            </a:r>
            <a:r>
              <a:rPr lang="pt-BR" dirty="0" smtClean="0"/>
              <a:t> - Pablo Picasso</a:t>
            </a:r>
            <a:endParaRPr lang="pt-B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9144000" cy="1252728"/>
          </a:xfrm>
        </p:spPr>
        <p:txBody>
          <a:bodyPr>
            <a:normAutofit/>
          </a:bodyPr>
          <a:lstStyle/>
          <a:p>
            <a:r>
              <a:rPr lang="pt-BR" sz="3200" dirty="0" smtClean="0"/>
              <a:t>Primeira metade do Século XX – Contexto histórico</a:t>
            </a:r>
            <a:endParaRPr lang="pt-BR" sz="3200" dirty="0"/>
          </a:p>
        </p:txBody>
      </p:sp>
      <p:sp>
        <p:nvSpPr>
          <p:cNvPr id="3" name="Espaço Reservado para Conteúdo 2"/>
          <p:cNvSpPr>
            <a:spLocks noGrp="1"/>
          </p:cNvSpPr>
          <p:nvPr>
            <p:ph idx="1"/>
          </p:nvPr>
        </p:nvSpPr>
        <p:spPr>
          <a:xfrm>
            <a:off x="0" y="1412776"/>
            <a:ext cx="9144000" cy="5112568"/>
          </a:xfrm>
        </p:spPr>
        <p:txBody>
          <a:bodyPr>
            <a:noAutofit/>
          </a:bodyPr>
          <a:lstStyle/>
          <a:p>
            <a:endParaRPr lang="pt-BR" sz="2400" dirty="0" smtClean="0"/>
          </a:p>
          <a:p>
            <a:r>
              <a:rPr lang="pt-BR" sz="2400" dirty="0" smtClean="0"/>
              <a:t>Desenvolvimento do processo de  industrialização, distinções expressivas entre classes sociais.</a:t>
            </a:r>
          </a:p>
          <a:p>
            <a:r>
              <a:rPr lang="pt-BR" sz="2400" dirty="0" smtClean="0"/>
              <a:t>Surgimento dos primeiros movimentos sindicais.</a:t>
            </a:r>
          </a:p>
          <a:p>
            <a:r>
              <a:rPr lang="pt-BR" sz="2400" dirty="0" smtClean="0"/>
              <a:t>Primeira Guerra Mundial (1914-1918).</a:t>
            </a:r>
          </a:p>
          <a:p>
            <a:r>
              <a:rPr lang="pt-BR" sz="2400" dirty="0" smtClean="0"/>
              <a:t>Revolução Russa (1917).</a:t>
            </a:r>
          </a:p>
          <a:p>
            <a:r>
              <a:rPr lang="pt-BR" sz="2400" dirty="0" smtClean="0"/>
              <a:t>Fascismo na Itália (1919 -1945) e Nazismo na Alemanha (1933-1945).</a:t>
            </a:r>
          </a:p>
          <a:p>
            <a:r>
              <a:rPr lang="pt-BR" sz="2400" dirty="0" smtClean="0"/>
              <a:t>Segunda Guerra Mundial (1939 -1945).</a:t>
            </a:r>
          </a:p>
          <a:p>
            <a:r>
              <a:rPr lang="pt-BR" sz="2400" dirty="0" smtClean="0"/>
              <a:t>Desenvolvimento da energia nuclear para fins bélicos (1942).</a:t>
            </a:r>
          </a:p>
          <a:p>
            <a:r>
              <a:rPr lang="pt-BR" sz="2400" dirty="0" smtClean="0"/>
              <a:t>A arte não ficará alheia ao delicado  panorama social e político da época e expressará a condição de perplexidade humana diante de tais acontecimentos.</a:t>
            </a:r>
          </a:p>
          <a:p>
            <a:endParaRPr lang="pt-BR"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Expressionismo </a:t>
            </a:r>
            <a:endParaRPr lang="pt-BR" dirty="0"/>
          </a:p>
        </p:txBody>
      </p:sp>
      <p:sp>
        <p:nvSpPr>
          <p:cNvPr id="3" name="Espaço Reservado para Conteúdo 2"/>
          <p:cNvSpPr>
            <a:spLocks noGrp="1"/>
          </p:cNvSpPr>
          <p:nvPr>
            <p:ph idx="1"/>
          </p:nvPr>
        </p:nvSpPr>
        <p:spPr/>
        <p:txBody>
          <a:bodyPr>
            <a:normAutofit fontScale="92500"/>
          </a:bodyPr>
          <a:lstStyle/>
          <a:p>
            <a:pPr algn="just"/>
            <a:r>
              <a:rPr lang="pt-BR" sz="2400" dirty="0" smtClean="0"/>
              <a:t>Surge na Alemanha (1904-1905) com um grupo chamado </a:t>
            </a:r>
            <a:r>
              <a:rPr lang="pt-BR" sz="2400" i="1" dirty="0" err="1" smtClean="0"/>
              <a:t>Die</a:t>
            </a:r>
            <a:r>
              <a:rPr lang="pt-BR" sz="2400" i="1" dirty="0" smtClean="0"/>
              <a:t> </a:t>
            </a:r>
            <a:r>
              <a:rPr lang="pt-BR" sz="2400" i="1" dirty="0" err="1" smtClean="0"/>
              <a:t>Brücke</a:t>
            </a:r>
            <a:r>
              <a:rPr lang="pt-BR" sz="2400" i="1" dirty="0" smtClean="0"/>
              <a:t> </a:t>
            </a:r>
            <a:r>
              <a:rPr lang="pt-BR" sz="2400" dirty="0" smtClean="0"/>
              <a:t>(A Ponte),</a:t>
            </a:r>
            <a:r>
              <a:rPr lang="pt-BR" sz="2400" i="1" dirty="0" smtClean="0"/>
              <a:t> </a:t>
            </a:r>
            <a:r>
              <a:rPr lang="pt-BR" sz="2400" dirty="0" smtClean="0"/>
              <a:t>como uma clara reação ao Impressionismo. Participavam desse grupo Ernest Kirchner (1880-1938), Erich </a:t>
            </a:r>
            <a:r>
              <a:rPr lang="pt-BR" sz="2400" dirty="0" err="1" smtClean="0"/>
              <a:t>Heckel</a:t>
            </a:r>
            <a:r>
              <a:rPr lang="pt-BR" sz="2400" dirty="0" smtClean="0"/>
              <a:t> (1883-1970) e Karl </a:t>
            </a:r>
            <a:r>
              <a:rPr lang="pt-BR" sz="2400" dirty="0" err="1" smtClean="0"/>
              <a:t>Schimidt-Rottluff</a:t>
            </a:r>
            <a:r>
              <a:rPr lang="pt-BR" sz="2400" dirty="0" smtClean="0"/>
              <a:t> (1884-1976). Ao contrário dos impressionistas interessados em registrar sensações de luz e cor, os expressionistas buscavam expressar as emoções humanas e interpretar as aflições que caracterizavam o homem do início do século XX. Mostravam uma visão pessimista e melancólica do mundo, deformavam intencionalmente a figura, desobedecendo regras tradicionais de composição, formas e cores. Por esse motivo é considerado por muitos como uma pintura “feia”. É reconhecido como o primeiro movimento da pintura moderna.</a:t>
            </a:r>
            <a:endParaRPr lang="pt-BR"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3.bp.blogspot.com/_hbaKawTe_B8/SkURH29QYxI/AAAAAAAAL3I/awVHrTHzl-Y/s400/kirchner-fuenf_frauen.jpg"/>
          <p:cNvPicPr>
            <a:picLocks noChangeAspect="1" noChangeArrowheads="1"/>
          </p:cNvPicPr>
          <p:nvPr/>
        </p:nvPicPr>
        <p:blipFill>
          <a:blip r:embed="rId2" cstate="print"/>
          <a:srcRect/>
          <a:stretch>
            <a:fillRect/>
          </a:stretch>
        </p:blipFill>
        <p:spPr bwMode="auto">
          <a:xfrm>
            <a:off x="539552" y="404664"/>
            <a:ext cx="3691474" cy="4896544"/>
          </a:xfrm>
          <a:prstGeom prst="rect">
            <a:avLst/>
          </a:prstGeom>
          <a:noFill/>
        </p:spPr>
      </p:pic>
      <p:pic>
        <p:nvPicPr>
          <p:cNvPr id="24582" name="Picture 6" descr="http://www.spaightwoodgalleries.com/Media/Heckel/Heckel_Frau_Red.jpg"/>
          <p:cNvPicPr>
            <a:picLocks noChangeAspect="1" noChangeArrowheads="1"/>
          </p:cNvPicPr>
          <p:nvPr/>
        </p:nvPicPr>
        <p:blipFill>
          <a:blip r:embed="rId3" cstate="print"/>
          <a:srcRect/>
          <a:stretch>
            <a:fillRect/>
          </a:stretch>
        </p:blipFill>
        <p:spPr bwMode="auto">
          <a:xfrm>
            <a:off x="4644008" y="404664"/>
            <a:ext cx="4114800" cy="6096001"/>
          </a:xfrm>
          <a:prstGeom prst="rect">
            <a:avLst/>
          </a:prstGeom>
          <a:noFill/>
        </p:spPr>
      </p:pic>
      <p:sp>
        <p:nvSpPr>
          <p:cNvPr id="9" name="Retângulo 8"/>
          <p:cNvSpPr/>
          <p:nvPr/>
        </p:nvSpPr>
        <p:spPr>
          <a:xfrm>
            <a:off x="4355976" y="6237312"/>
            <a:ext cx="4572000" cy="276999"/>
          </a:xfrm>
          <a:prstGeom prst="rect">
            <a:avLst/>
          </a:prstGeom>
        </p:spPr>
        <p:txBody>
          <a:bodyPr>
            <a:spAutoFit/>
          </a:bodyPr>
          <a:lstStyle/>
          <a:p>
            <a:r>
              <a:rPr lang="pt-BR" sz="1200" b="1" i="1" dirty="0" err="1" smtClean="0"/>
              <a:t>Reclining</a:t>
            </a:r>
            <a:r>
              <a:rPr lang="pt-BR" sz="1200" b="1" i="1" dirty="0" smtClean="0"/>
              <a:t> </a:t>
            </a:r>
            <a:r>
              <a:rPr lang="pt-BR" sz="1200" b="1" i="1" dirty="0" err="1" smtClean="0"/>
              <a:t>Woman</a:t>
            </a:r>
            <a:r>
              <a:rPr lang="pt-BR" sz="1200" b="1" dirty="0" smtClean="0"/>
              <a:t>,  xilogravura colorida, 1913 , Eric </a:t>
            </a:r>
            <a:r>
              <a:rPr lang="pt-BR" sz="1200" b="1" dirty="0" err="1" smtClean="0"/>
              <a:t>Heckel</a:t>
            </a:r>
            <a:r>
              <a:rPr lang="pt-BR" sz="1200" b="1" dirty="0" smtClean="0"/>
              <a:t>.</a:t>
            </a:r>
            <a:endParaRPr lang="pt-BR" sz="1200" dirty="0"/>
          </a:p>
        </p:txBody>
      </p:sp>
      <p:sp>
        <p:nvSpPr>
          <p:cNvPr id="10" name="CaixaDeTexto 9"/>
          <p:cNvSpPr txBox="1"/>
          <p:nvPr/>
        </p:nvSpPr>
        <p:spPr>
          <a:xfrm>
            <a:off x="899592" y="5301208"/>
            <a:ext cx="2729658" cy="461665"/>
          </a:xfrm>
          <a:prstGeom prst="rect">
            <a:avLst/>
          </a:prstGeom>
          <a:noFill/>
        </p:spPr>
        <p:txBody>
          <a:bodyPr wrap="none" rtlCol="0">
            <a:spAutoFit/>
          </a:bodyPr>
          <a:lstStyle/>
          <a:p>
            <a:r>
              <a:rPr lang="pt-BR" sz="1200" dirty="0" smtClean="0"/>
              <a:t>Cinco mulheres na rua (1913), óleo sobre</a:t>
            </a:r>
          </a:p>
          <a:p>
            <a:r>
              <a:rPr lang="pt-BR" sz="1200" dirty="0" smtClean="0"/>
              <a:t>Tela, 1,20 m x 90 cm, Ernest Kirchner.</a:t>
            </a:r>
            <a:endParaRPr lang="pt-BR" sz="1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lessignets.com/signetsdiane/calendrier/images/dec/1/Karl_Schmidt-Rottluff.jpg"/>
          <p:cNvPicPr>
            <a:picLocks noChangeAspect="1" noChangeArrowheads="1"/>
          </p:cNvPicPr>
          <p:nvPr/>
        </p:nvPicPr>
        <p:blipFill>
          <a:blip r:embed="rId2" cstate="print"/>
          <a:srcRect/>
          <a:stretch>
            <a:fillRect/>
          </a:stretch>
        </p:blipFill>
        <p:spPr bwMode="auto">
          <a:xfrm>
            <a:off x="323528" y="1412776"/>
            <a:ext cx="3512550" cy="3888432"/>
          </a:xfrm>
          <a:prstGeom prst="rect">
            <a:avLst/>
          </a:prstGeom>
          <a:noFill/>
        </p:spPr>
      </p:pic>
      <p:sp>
        <p:nvSpPr>
          <p:cNvPr id="5" name="CaixaDeTexto 4"/>
          <p:cNvSpPr txBox="1"/>
          <p:nvPr/>
        </p:nvSpPr>
        <p:spPr>
          <a:xfrm>
            <a:off x="683568" y="5301208"/>
            <a:ext cx="2513445" cy="276999"/>
          </a:xfrm>
          <a:prstGeom prst="rect">
            <a:avLst/>
          </a:prstGeom>
          <a:noFill/>
        </p:spPr>
        <p:txBody>
          <a:bodyPr wrap="none" rtlCol="0">
            <a:spAutoFit/>
          </a:bodyPr>
          <a:lstStyle/>
          <a:p>
            <a:r>
              <a:rPr lang="pt-BR" sz="1200" dirty="0" err="1" smtClean="0"/>
              <a:t>Auto-retrato</a:t>
            </a:r>
            <a:r>
              <a:rPr lang="pt-BR" sz="1200" dirty="0" smtClean="0"/>
              <a:t>, Karl  </a:t>
            </a:r>
            <a:r>
              <a:rPr lang="pt-BR" sz="1200" dirty="0" err="1" smtClean="0"/>
              <a:t>Schimidt</a:t>
            </a:r>
            <a:r>
              <a:rPr lang="pt-BR" sz="1200" dirty="0" smtClean="0"/>
              <a:t> -</a:t>
            </a:r>
            <a:r>
              <a:rPr lang="pt-BR" sz="1200" dirty="0" err="1" smtClean="0"/>
              <a:t>Rottluff</a:t>
            </a:r>
            <a:endParaRPr lang="pt-BR" sz="1200" dirty="0"/>
          </a:p>
        </p:txBody>
      </p:sp>
      <p:pic>
        <p:nvPicPr>
          <p:cNvPr id="26628" name="Picture 4" descr="http://romerioromulo.files.wordpress.com/2008/06/munch_o_grito.jpg"/>
          <p:cNvPicPr>
            <a:picLocks noChangeAspect="1" noChangeArrowheads="1"/>
          </p:cNvPicPr>
          <p:nvPr/>
        </p:nvPicPr>
        <p:blipFill>
          <a:blip r:embed="rId3" cstate="print"/>
          <a:srcRect/>
          <a:stretch>
            <a:fillRect/>
          </a:stretch>
        </p:blipFill>
        <p:spPr bwMode="auto">
          <a:xfrm>
            <a:off x="4211960" y="332656"/>
            <a:ext cx="4561851" cy="5904656"/>
          </a:xfrm>
          <a:prstGeom prst="rect">
            <a:avLst/>
          </a:prstGeom>
          <a:noFill/>
        </p:spPr>
      </p:pic>
      <p:sp>
        <p:nvSpPr>
          <p:cNvPr id="7" name="Retângulo 6"/>
          <p:cNvSpPr/>
          <p:nvPr/>
        </p:nvSpPr>
        <p:spPr>
          <a:xfrm>
            <a:off x="5508104" y="6309320"/>
            <a:ext cx="2099677" cy="307777"/>
          </a:xfrm>
          <a:prstGeom prst="rect">
            <a:avLst/>
          </a:prstGeom>
        </p:spPr>
        <p:txBody>
          <a:bodyPr wrap="none">
            <a:spAutoFit/>
          </a:bodyPr>
          <a:lstStyle/>
          <a:p>
            <a:r>
              <a:rPr lang="pt-BR" sz="1400" dirty="0" smtClean="0"/>
              <a:t>O Grito, de Edvard </a:t>
            </a:r>
            <a:r>
              <a:rPr lang="pt-BR" sz="1400" dirty="0" err="1" smtClean="0"/>
              <a:t>Munch</a:t>
            </a:r>
            <a:endParaRPr lang="pt-BR" sz="1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Fauvismo</a:t>
            </a:r>
            <a:endParaRPr lang="pt-BR" dirty="0"/>
          </a:p>
        </p:txBody>
      </p:sp>
      <p:sp>
        <p:nvSpPr>
          <p:cNvPr id="3" name="Espaço Reservado para Conteúdo 2"/>
          <p:cNvSpPr>
            <a:spLocks noGrp="1"/>
          </p:cNvSpPr>
          <p:nvPr>
            <p:ph idx="1"/>
          </p:nvPr>
        </p:nvSpPr>
        <p:spPr>
          <a:xfrm>
            <a:off x="251520" y="1772816"/>
            <a:ext cx="4402832" cy="4625609"/>
          </a:xfrm>
        </p:spPr>
        <p:txBody>
          <a:bodyPr>
            <a:normAutofit fontScale="92500" lnSpcReduction="20000"/>
          </a:bodyPr>
          <a:lstStyle/>
          <a:p>
            <a:pPr algn="just"/>
            <a:r>
              <a:rPr lang="pt-BR" sz="2400" dirty="0" smtClean="0"/>
              <a:t>Em 1905, numa exposição em Paris (Salão de Outono), um grupo de jovens pintores foi chamados de </a:t>
            </a:r>
            <a:r>
              <a:rPr lang="pt-BR" sz="2400" i="1" dirty="0" err="1" smtClean="0"/>
              <a:t>fauves</a:t>
            </a:r>
            <a:r>
              <a:rPr lang="pt-BR" sz="2400" dirty="0" smtClean="0"/>
              <a:t> (feras) pelo crítico Louis </a:t>
            </a:r>
            <a:r>
              <a:rPr lang="pt-BR" sz="2400" dirty="0" err="1" smtClean="0"/>
              <a:t>Vauxcelles</a:t>
            </a:r>
            <a:r>
              <a:rPr lang="pt-BR" sz="2400" dirty="0" smtClean="0"/>
              <a:t>, por utilizarem cores puras, sem misturas ou matizes. Para os </a:t>
            </a:r>
            <a:r>
              <a:rPr lang="pt-BR" sz="2400" i="1" dirty="0" err="1" smtClean="0"/>
              <a:t>fauves</a:t>
            </a:r>
            <a:r>
              <a:rPr lang="pt-BR" sz="2400" dirty="0" smtClean="0"/>
              <a:t>, também não existe o compromisso em representar as figuras de modo realístico. Dentre seus principais representantes se destacam Henri Matisse (1869-1954), André </a:t>
            </a:r>
            <a:r>
              <a:rPr lang="pt-BR" sz="2400" dirty="0" err="1" smtClean="0"/>
              <a:t>Derain</a:t>
            </a:r>
            <a:r>
              <a:rPr lang="pt-BR" sz="2400" dirty="0" smtClean="0"/>
              <a:t> (1880-1954) e </a:t>
            </a:r>
            <a:r>
              <a:rPr lang="pt-BR" sz="2400" dirty="0" err="1" smtClean="0"/>
              <a:t>Raoul</a:t>
            </a:r>
            <a:r>
              <a:rPr lang="pt-BR" sz="2400" dirty="0" smtClean="0"/>
              <a:t> </a:t>
            </a:r>
            <a:r>
              <a:rPr lang="pt-BR" sz="2400" dirty="0" err="1" smtClean="0"/>
              <a:t>Dufy</a:t>
            </a:r>
            <a:r>
              <a:rPr lang="pt-BR" sz="2400" dirty="0" smtClean="0"/>
              <a:t> (1877-1953).</a:t>
            </a:r>
            <a:endParaRPr lang="pt-BR" sz="2400" i="1" dirty="0"/>
          </a:p>
        </p:txBody>
      </p:sp>
      <p:pic>
        <p:nvPicPr>
          <p:cNvPr id="27650" name="Picture 2" descr="http://www.artknowledgenews.com/files/RaoulDufyWindowAtNice.jpg"/>
          <p:cNvPicPr>
            <a:picLocks noChangeAspect="1" noChangeArrowheads="1"/>
          </p:cNvPicPr>
          <p:nvPr/>
        </p:nvPicPr>
        <p:blipFill>
          <a:blip r:embed="rId2" cstate="print"/>
          <a:srcRect/>
          <a:stretch>
            <a:fillRect/>
          </a:stretch>
        </p:blipFill>
        <p:spPr bwMode="auto">
          <a:xfrm>
            <a:off x="4788024" y="620688"/>
            <a:ext cx="4127561" cy="576064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vidaliteraria.zip.net/images/AndreDerainBarcosPorto.jpg"/>
          <p:cNvPicPr>
            <a:picLocks noChangeAspect="1" noChangeArrowheads="1"/>
          </p:cNvPicPr>
          <p:nvPr/>
        </p:nvPicPr>
        <p:blipFill>
          <a:blip r:embed="rId2" cstate="print"/>
          <a:srcRect/>
          <a:stretch>
            <a:fillRect/>
          </a:stretch>
        </p:blipFill>
        <p:spPr bwMode="auto">
          <a:xfrm>
            <a:off x="5191125" y="0"/>
            <a:ext cx="3952875" cy="3057526"/>
          </a:xfrm>
          <a:prstGeom prst="rect">
            <a:avLst/>
          </a:prstGeom>
          <a:noFill/>
        </p:spPr>
      </p:pic>
      <p:sp>
        <p:nvSpPr>
          <p:cNvPr id="5" name="Retângulo 4"/>
          <p:cNvSpPr/>
          <p:nvPr/>
        </p:nvSpPr>
        <p:spPr>
          <a:xfrm>
            <a:off x="5292080" y="3068960"/>
            <a:ext cx="3672408" cy="276999"/>
          </a:xfrm>
          <a:prstGeom prst="rect">
            <a:avLst/>
          </a:prstGeom>
        </p:spPr>
        <p:txBody>
          <a:bodyPr wrap="square">
            <a:spAutoFit/>
          </a:bodyPr>
          <a:lstStyle/>
          <a:p>
            <a:r>
              <a:rPr lang="pt-BR" sz="1200" b="1" dirty="0" smtClean="0"/>
              <a:t>Barcos no Porto de </a:t>
            </a:r>
            <a:r>
              <a:rPr lang="pt-BR" sz="1200" b="1" dirty="0" err="1" smtClean="0"/>
              <a:t>Collioure</a:t>
            </a:r>
            <a:r>
              <a:rPr lang="pt-BR" sz="1200" dirty="0" smtClean="0"/>
              <a:t> (1905), de </a:t>
            </a:r>
            <a:r>
              <a:rPr lang="pt-BR" sz="1200" b="1" i="1" dirty="0" smtClean="0"/>
              <a:t>André </a:t>
            </a:r>
            <a:r>
              <a:rPr lang="pt-BR" sz="1200" b="1" i="1" dirty="0" err="1" smtClean="0"/>
              <a:t>Derain</a:t>
            </a:r>
            <a:endParaRPr lang="pt-BR" sz="1200" dirty="0"/>
          </a:p>
        </p:txBody>
      </p:sp>
      <p:pic>
        <p:nvPicPr>
          <p:cNvPr id="28676" name="Picture 4" descr="http://daniname.files.wordpress.com/2010/07/matisse-a-danca.jpg"/>
          <p:cNvPicPr>
            <a:picLocks noChangeAspect="1" noChangeArrowheads="1"/>
          </p:cNvPicPr>
          <p:nvPr/>
        </p:nvPicPr>
        <p:blipFill>
          <a:blip r:embed="rId3" cstate="print"/>
          <a:srcRect/>
          <a:stretch>
            <a:fillRect/>
          </a:stretch>
        </p:blipFill>
        <p:spPr bwMode="auto">
          <a:xfrm>
            <a:off x="4581525" y="3800474"/>
            <a:ext cx="4562475" cy="3057526"/>
          </a:xfrm>
          <a:prstGeom prst="rect">
            <a:avLst/>
          </a:prstGeom>
          <a:noFill/>
        </p:spPr>
      </p:pic>
      <p:sp>
        <p:nvSpPr>
          <p:cNvPr id="7" name="CaixaDeTexto 6"/>
          <p:cNvSpPr txBox="1"/>
          <p:nvPr/>
        </p:nvSpPr>
        <p:spPr>
          <a:xfrm>
            <a:off x="539552" y="6396335"/>
            <a:ext cx="4032448" cy="461665"/>
          </a:xfrm>
          <a:prstGeom prst="rect">
            <a:avLst/>
          </a:prstGeom>
          <a:noFill/>
        </p:spPr>
        <p:txBody>
          <a:bodyPr wrap="square" rtlCol="0">
            <a:spAutoFit/>
          </a:bodyPr>
          <a:lstStyle/>
          <a:p>
            <a:r>
              <a:rPr lang="pt-BR" sz="1200" dirty="0" smtClean="0"/>
              <a:t>A Dança (1909-1910), óleo sobre tela, 2,60 m x 3,91 m, Museu </a:t>
            </a:r>
            <a:r>
              <a:rPr lang="pt-BR" sz="1200" dirty="0" err="1" smtClean="0"/>
              <a:t>Hermitage</a:t>
            </a:r>
            <a:r>
              <a:rPr lang="pt-BR" sz="1200" dirty="0" smtClean="0"/>
              <a:t>, Matisse.</a:t>
            </a:r>
            <a:endParaRPr lang="pt-BR" sz="1200" dirty="0"/>
          </a:p>
        </p:txBody>
      </p:sp>
      <p:pic>
        <p:nvPicPr>
          <p:cNvPr id="28678" name="Picture 6" descr="http://www.writedesignonline.com/history-culture/Matisse/MAT-GOLDFISH.gif"/>
          <p:cNvPicPr>
            <a:picLocks noChangeAspect="1" noChangeArrowheads="1"/>
          </p:cNvPicPr>
          <p:nvPr/>
        </p:nvPicPr>
        <p:blipFill>
          <a:blip r:embed="rId4" cstate="print"/>
          <a:srcRect/>
          <a:stretch>
            <a:fillRect/>
          </a:stretch>
        </p:blipFill>
        <p:spPr bwMode="auto">
          <a:xfrm>
            <a:off x="0" y="0"/>
            <a:ext cx="3347864" cy="5455151"/>
          </a:xfrm>
          <a:prstGeom prst="rect">
            <a:avLst/>
          </a:prstGeom>
          <a:noFill/>
        </p:spPr>
      </p:pic>
      <p:sp>
        <p:nvSpPr>
          <p:cNvPr id="9" name="CaixaDeTexto 8"/>
          <p:cNvSpPr txBox="1"/>
          <p:nvPr/>
        </p:nvSpPr>
        <p:spPr>
          <a:xfrm>
            <a:off x="0" y="5445224"/>
            <a:ext cx="3214341" cy="276999"/>
          </a:xfrm>
          <a:prstGeom prst="rect">
            <a:avLst/>
          </a:prstGeom>
          <a:noFill/>
        </p:spPr>
        <p:txBody>
          <a:bodyPr wrap="none" rtlCol="0">
            <a:spAutoFit/>
          </a:bodyPr>
          <a:lstStyle/>
          <a:p>
            <a:r>
              <a:rPr lang="pt-BR" sz="1200" dirty="0" err="1" smtClean="0"/>
              <a:t>Natureza-morta</a:t>
            </a:r>
            <a:r>
              <a:rPr lang="pt-BR" sz="1200" dirty="0" smtClean="0"/>
              <a:t> com peixes vermelhos, Matisse</a:t>
            </a:r>
            <a:endParaRPr lang="pt-BR" sz="12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Cubismo</a:t>
            </a:r>
            <a:endParaRPr lang="pt-BR" dirty="0"/>
          </a:p>
        </p:txBody>
      </p:sp>
      <p:sp>
        <p:nvSpPr>
          <p:cNvPr id="3" name="Espaço Reservado para Conteúdo 2"/>
          <p:cNvSpPr>
            <a:spLocks noGrp="1"/>
          </p:cNvSpPr>
          <p:nvPr>
            <p:ph idx="1"/>
          </p:nvPr>
        </p:nvSpPr>
        <p:spPr>
          <a:xfrm>
            <a:off x="457200" y="1775191"/>
            <a:ext cx="8229600" cy="4750153"/>
          </a:xfrm>
        </p:spPr>
        <p:txBody>
          <a:bodyPr>
            <a:normAutofit lnSpcReduction="10000"/>
          </a:bodyPr>
          <a:lstStyle/>
          <a:p>
            <a:pPr algn="just"/>
            <a:r>
              <a:rPr lang="pt-BR" sz="2400" dirty="0" smtClean="0"/>
              <a:t>Influenciados por Cézanne, os pintores cubistas geometrizaram as formas da natureza e foram além, decompondo os objetos em diversos ângulos simultaneamente, permitindo ao expectador visualizá-lo em todos os seus lados. Seus criadores foram Pablo Picasso (1881-1973) e Georges </a:t>
            </a:r>
            <a:r>
              <a:rPr lang="pt-BR" sz="2400" dirty="0" err="1" smtClean="0"/>
              <a:t>Braque</a:t>
            </a:r>
            <a:r>
              <a:rPr lang="pt-BR" sz="2400" dirty="0" smtClean="0"/>
              <a:t> (1882-1963).</a:t>
            </a:r>
          </a:p>
          <a:p>
            <a:pPr algn="just"/>
            <a:r>
              <a:rPr lang="pt-BR" sz="2400" dirty="0" smtClean="0"/>
              <a:t>Divide-se em Cubismo Analítico (1908 – 1911) e Cubismo Sintético (1913-1914). O primeiro utiliza poucas cores (preto,cinza, marrons e ocres) e fraciona a figura até quase torná-la irreconhecível. O segundo busca tornar as figuras novamente reconhecíveis, porém, de modo mais simples, incorporando a colagem de diversos materiais do cotidiano como inovação estética e despertando sensações táteis no observador.</a:t>
            </a:r>
            <a:endParaRPr lang="pt-BR"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polivocidade.files.wordpress.com/2010/07/braque2.jpg"/>
          <p:cNvPicPr>
            <a:picLocks noChangeAspect="1" noChangeArrowheads="1"/>
          </p:cNvPicPr>
          <p:nvPr/>
        </p:nvPicPr>
        <p:blipFill>
          <a:blip r:embed="rId2" cstate="print"/>
          <a:srcRect/>
          <a:stretch>
            <a:fillRect/>
          </a:stretch>
        </p:blipFill>
        <p:spPr bwMode="auto">
          <a:xfrm>
            <a:off x="323528" y="260648"/>
            <a:ext cx="3623729" cy="5904656"/>
          </a:xfrm>
          <a:prstGeom prst="rect">
            <a:avLst/>
          </a:prstGeom>
          <a:noFill/>
        </p:spPr>
      </p:pic>
      <p:sp>
        <p:nvSpPr>
          <p:cNvPr id="7" name="CaixaDeTexto 6"/>
          <p:cNvSpPr txBox="1"/>
          <p:nvPr/>
        </p:nvSpPr>
        <p:spPr>
          <a:xfrm>
            <a:off x="683568" y="6237312"/>
            <a:ext cx="2789738" cy="461665"/>
          </a:xfrm>
          <a:prstGeom prst="rect">
            <a:avLst/>
          </a:prstGeom>
          <a:noFill/>
        </p:spPr>
        <p:txBody>
          <a:bodyPr wrap="none" rtlCol="0">
            <a:spAutoFit/>
          </a:bodyPr>
          <a:lstStyle/>
          <a:p>
            <a:r>
              <a:rPr lang="pt-BR" sz="1200" dirty="0" smtClean="0"/>
              <a:t>Violino e cântaro (1910), 1,17m x 73,5 cm, </a:t>
            </a:r>
          </a:p>
          <a:p>
            <a:r>
              <a:rPr lang="pt-BR" sz="1200" dirty="0" smtClean="0"/>
              <a:t>Museu de Arte, Basiléia, Georges </a:t>
            </a:r>
            <a:r>
              <a:rPr lang="pt-BR" sz="1200" dirty="0" err="1" smtClean="0"/>
              <a:t>Braque</a:t>
            </a:r>
            <a:r>
              <a:rPr lang="pt-BR" sz="1200" dirty="0" smtClean="0"/>
              <a:t>.</a:t>
            </a:r>
            <a:endParaRPr lang="pt-BR" sz="1200" dirty="0"/>
          </a:p>
        </p:txBody>
      </p:sp>
      <p:sp>
        <p:nvSpPr>
          <p:cNvPr id="8" name="Retângulo 7"/>
          <p:cNvSpPr/>
          <p:nvPr/>
        </p:nvSpPr>
        <p:spPr>
          <a:xfrm>
            <a:off x="5868144" y="6165304"/>
            <a:ext cx="3126177" cy="276999"/>
          </a:xfrm>
          <a:prstGeom prst="rect">
            <a:avLst/>
          </a:prstGeom>
        </p:spPr>
        <p:txBody>
          <a:bodyPr wrap="none">
            <a:spAutoFit/>
          </a:bodyPr>
          <a:lstStyle/>
          <a:p>
            <a:r>
              <a:rPr lang="pt-BR" sz="1200" i="1" dirty="0" smtClean="0"/>
              <a:t>"Retrato de </a:t>
            </a:r>
            <a:r>
              <a:rPr lang="pt-BR" sz="1200" i="1" dirty="0" err="1" smtClean="0"/>
              <a:t>Ambroise</a:t>
            </a:r>
            <a:r>
              <a:rPr lang="pt-BR" sz="1200" i="1" dirty="0" smtClean="0"/>
              <a:t> </a:t>
            </a:r>
            <a:r>
              <a:rPr lang="pt-BR" sz="1200" i="1" dirty="0" err="1" smtClean="0"/>
              <a:t>Vollard</a:t>
            </a:r>
            <a:r>
              <a:rPr lang="pt-BR" sz="1200" i="1" dirty="0" smtClean="0"/>
              <a:t>", de 1910, Picasso.</a:t>
            </a:r>
            <a:endParaRPr lang="pt-BR" sz="1200" dirty="0"/>
          </a:p>
        </p:txBody>
      </p:sp>
      <p:pic>
        <p:nvPicPr>
          <p:cNvPr id="23556" name="Picture 4" descr="http://www.enciclopedia.com.pt/images/picasso_retrato_1910.jpg"/>
          <p:cNvPicPr>
            <a:picLocks noChangeAspect="1" noChangeArrowheads="1"/>
          </p:cNvPicPr>
          <p:nvPr/>
        </p:nvPicPr>
        <p:blipFill>
          <a:blip r:embed="rId3" cstate="print"/>
          <a:srcRect/>
          <a:stretch>
            <a:fillRect/>
          </a:stretch>
        </p:blipFill>
        <p:spPr bwMode="auto">
          <a:xfrm>
            <a:off x="5652120" y="1403284"/>
            <a:ext cx="3214337" cy="4690012"/>
          </a:xfrm>
          <a:prstGeom prst="rect">
            <a:avLst/>
          </a:prstGeom>
          <a:noFill/>
        </p:spPr>
      </p:pic>
      <p:pic>
        <p:nvPicPr>
          <p:cNvPr id="23558" name="Picture 6" descr="http://www.artnet.com/Images/magazine/features/darcy/darcy1-10-07-12.jpg"/>
          <p:cNvPicPr>
            <a:picLocks noChangeAspect="1" noChangeArrowheads="1"/>
          </p:cNvPicPr>
          <p:nvPr/>
        </p:nvPicPr>
        <p:blipFill>
          <a:blip r:embed="rId4" cstate="print"/>
          <a:srcRect/>
          <a:stretch>
            <a:fillRect/>
          </a:stretch>
        </p:blipFill>
        <p:spPr bwMode="auto">
          <a:xfrm>
            <a:off x="4211960" y="260648"/>
            <a:ext cx="2301563" cy="2736304"/>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diretoriodearte.com/wp-content/uploads/2008/05/braque-300x224.jpg">
            <a:hlinkClick r:id="rId2"/>
          </p:cNvPr>
          <p:cNvPicPr>
            <a:picLocks noChangeAspect="1" noChangeArrowheads="1"/>
          </p:cNvPicPr>
          <p:nvPr/>
        </p:nvPicPr>
        <p:blipFill>
          <a:blip r:embed="rId3" cstate="print"/>
          <a:srcRect/>
          <a:stretch>
            <a:fillRect/>
          </a:stretch>
        </p:blipFill>
        <p:spPr bwMode="auto">
          <a:xfrm>
            <a:off x="-1" y="1412776"/>
            <a:ext cx="4629083" cy="3456384"/>
          </a:xfrm>
          <a:prstGeom prst="rect">
            <a:avLst/>
          </a:prstGeom>
          <a:noFill/>
        </p:spPr>
      </p:pic>
      <p:sp>
        <p:nvSpPr>
          <p:cNvPr id="5" name="Retângulo 4"/>
          <p:cNvSpPr/>
          <p:nvPr/>
        </p:nvSpPr>
        <p:spPr>
          <a:xfrm>
            <a:off x="467544" y="5085184"/>
            <a:ext cx="3816424" cy="288032"/>
          </a:xfrm>
          <a:prstGeom prst="rect">
            <a:avLst/>
          </a:prstGeom>
        </p:spPr>
        <p:txBody>
          <a:bodyPr wrap="square">
            <a:spAutoFit/>
          </a:bodyPr>
          <a:lstStyle/>
          <a:p>
            <a:r>
              <a:rPr lang="pt-BR" sz="1200" dirty="0" smtClean="0"/>
              <a:t>Georges </a:t>
            </a:r>
            <a:r>
              <a:rPr lang="pt-BR" sz="1200" dirty="0" err="1" smtClean="0"/>
              <a:t>Braque</a:t>
            </a:r>
            <a:r>
              <a:rPr lang="pt-BR" sz="1200" dirty="0" smtClean="0"/>
              <a:t>. Garrafa, jornal, cachimbo e copo, 1913.</a:t>
            </a:r>
            <a:endParaRPr lang="pt-BR" sz="1200" dirty="0"/>
          </a:p>
        </p:txBody>
      </p:sp>
      <p:sp>
        <p:nvSpPr>
          <p:cNvPr id="30724" name="AutoShape 4" descr="Pablo Picasso, Naturaleza muerta sobre silla de rejilla (1912). París, Hotel Sale "/>
          <p:cNvSpPr>
            <a:spLocks noChangeAspect="1" noChangeArrowheads="1"/>
          </p:cNvSpPr>
          <p:nvPr/>
        </p:nvSpPr>
        <p:spPr bwMode="auto">
          <a:xfrm>
            <a:off x="155575" y="-1812925"/>
            <a:ext cx="5286375" cy="3781425"/>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30726" name="AutoShape 6" descr="Pablo Picasso, Naturaleza muerta sobre silla de rejilla (1912). París, Hotel Sale "/>
          <p:cNvSpPr>
            <a:spLocks noChangeAspect="1" noChangeArrowheads="1"/>
          </p:cNvSpPr>
          <p:nvPr/>
        </p:nvSpPr>
        <p:spPr bwMode="auto">
          <a:xfrm>
            <a:off x="155575" y="-1812925"/>
            <a:ext cx="5286375" cy="3781425"/>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30728" name="Picture 8" descr="http://www.olafleuschner.de/galerie/bilder/picasso_guitar_newspaper_glass_and_bottle.jpg"/>
          <p:cNvPicPr>
            <a:picLocks noChangeAspect="1" noChangeArrowheads="1"/>
          </p:cNvPicPr>
          <p:nvPr/>
        </p:nvPicPr>
        <p:blipFill>
          <a:blip r:embed="rId4" cstate="print"/>
          <a:srcRect/>
          <a:stretch>
            <a:fillRect/>
          </a:stretch>
        </p:blipFill>
        <p:spPr bwMode="auto">
          <a:xfrm>
            <a:off x="4624548" y="1412777"/>
            <a:ext cx="4519454" cy="3495772"/>
          </a:xfrm>
          <a:prstGeom prst="rect">
            <a:avLst/>
          </a:prstGeom>
          <a:noFill/>
        </p:spPr>
      </p:pic>
      <p:sp>
        <p:nvSpPr>
          <p:cNvPr id="9" name="CaixaDeTexto 8"/>
          <p:cNvSpPr txBox="1"/>
          <p:nvPr/>
        </p:nvSpPr>
        <p:spPr>
          <a:xfrm>
            <a:off x="6084168" y="5085184"/>
            <a:ext cx="1521955" cy="276999"/>
          </a:xfrm>
          <a:prstGeom prst="rect">
            <a:avLst/>
          </a:prstGeom>
          <a:noFill/>
        </p:spPr>
        <p:txBody>
          <a:bodyPr wrap="none" rtlCol="0">
            <a:spAutoFit/>
          </a:bodyPr>
          <a:lstStyle/>
          <a:p>
            <a:r>
              <a:rPr lang="pt-BR" sz="1200" dirty="0" err="1" smtClean="0"/>
              <a:t>Papier</a:t>
            </a:r>
            <a:r>
              <a:rPr lang="pt-BR" sz="1200" dirty="0" smtClean="0"/>
              <a:t> </a:t>
            </a:r>
            <a:r>
              <a:rPr lang="pt-BR" sz="1200" dirty="0" err="1" smtClean="0"/>
              <a:t>Colle</a:t>
            </a:r>
            <a:r>
              <a:rPr lang="pt-BR" sz="1200" dirty="0" smtClean="0"/>
              <a:t>, Picasso.</a:t>
            </a:r>
            <a:endParaRPr lang="pt-BR" sz="1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culture-generale.fr/wp-content/les_demoiselles_davignon.jpg"/>
          <p:cNvPicPr>
            <a:picLocks noChangeAspect="1" noChangeArrowheads="1"/>
          </p:cNvPicPr>
          <p:nvPr/>
        </p:nvPicPr>
        <p:blipFill>
          <a:blip r:embed="rId2" cstate="print"/>
          <a:srcRect/>
          <a:stretch>
            <a:fillRect/>
          </a:stretch>
        </p:blipFill>
        <p:spPr bwMode="auto">
          <a:xfrm>
            <a:off x="0" y="0"/>
            <a:ext cx="3692652" cy="3861048"/>
          </a:xfrm>
          <a:prstGeom prst="rect">
            <a:avLst/>
          </a:prstGeom>
          <a:noFill/>
        </p:spPr>
      </p:pic>
      <p:sp>
        <p:nvSpPr>
          <p:cNvPr id="5" name="CaixaDeTexto 4"/>
          <p:cNvSpPr txBox="1"/>
          <p:nvPr/>
        </p:nvSpPr>
        <p:spPr>
          <a:xfrm>
            <a:off x="3707904" y="1412776"/>
            <a:ext cx="3524876" cy="553998"/>
          </a:xfrm>
          <a:prstGeom prst="rect">
            <a:avLst/>
          </a:prstGeom>
          <a:noFill/>
        </p:spPr>
        <p:txBody>
          <a:bodyPr wrap="none" rtlCol="0">
            <a:spAutoFit/>
          </a:bodyPr>
          <a:lstStyle/>
          <a:p>
            <a:r>
              <a:rPr lang="pt-BR" sz="1200" dirty="0" err="1" smtClean="0"/>
              <a:t>Les</a:t>
            </a:r>
            <a:r>
              <a:rPr lang="pt-BR" sz="1200" dirty="0" smtClean="0"/>
              <a:t> </a:t>
            </a:r>
            <a:r>
              <a:rPr lang="pt-BR" sz="1200" dirty="0" err="1" smtClean="0"/>
              <a:t>Demoiselles</a:t>
            </a:r>
            <a:r>
              <a:rPr lang="pt-BR" sz="1200" dirty="0" smtClean="0"/>
              <a:t> d’</a:t>
            </a:r>
            <a:r>
              <a:rPr lang="pt-BR" sz="1200" dirty="0" err="1" smtClean="0"/>
              <a:t>Avignon</a:t>
            </a:r>
            <a:r>
              <a:rPr lang="pt-BR" sz="1200" dirty="0" smtClean="0"/>
              <a:t> (1906-1907)</a:t>
            </a:r>
          </a:p>
          <a:p>
            <a:r>
              <a:rPr lang="pt-BR" sz="1200" dirty="0" smtClean="0"/>
              <a:t>2,43 m x 2,33 m, Museu de Arte Moderna, Nova York</a:t>
            </a:r>
            <a:r>
              <a:rPr lang="pt-BR" dirty="0" smtClean="0"/>
              <a:t>.</a:t>
            </a:r>
            <a:endParaRPr lang="pt-BR" dirty="0"/>
          </a:p>
        </p:txBody>
      </p:sp>
      <p:pic>
        <p:nvPicPr>
          <p:cNvPr id="31748" name="Picture 4" descr="http://api.ning.com/files/xX*3mD1C0-g-YYw3qrj6H5-gEm4PtlTgc7W*PiyS*54OLEaKzsEPvY5SgYkpCllheaEKh6aanRbTRqO-RVjkABP*T7icXWN*/guernica_large.jpg"/>
          <p:cNvPicPr>
            <a:picLocks noChangeAspect="1" noChangeArrowheads="1"/>
          </p:cNvPicPr>
          <p:nvPr/>
        </p:nvPicPr>
        <p:blipFill>
          <a:blip r:embed="rId3" cstate="print"/>
          <a:srcRect/>
          <a:stretch>
            <a:fillRect/>
          </a:stretch>
        </p:blipFill>
        <p:spPr bwMode="auto">
          <a:xfrm>
            <a:off x="2267744" y="3800521"/>
            <a:ext cx="6876256" cy="3057479"/>
          </a:xfrm>
          <a:prstGeom prst="rect">
            <a:avLst/>
          </a:prstGeom>
          <a:noFill/>
        </p:spPr>
      </p:pic>
      <p:sp>
        <p:nvSpPr>
          <p:cNvPr id="6" name="CaixaDeTexto 5"/>
          <p:cNvSpPr txBox="1"/>
          <p:nvPr/>
        </p:nvSpPr>
        <p:spPr>
          <a:xfrm>
            <a:off x="467544" y="5750004"/>
            <a:ext cx="1800200" cy="1107996"/>
          </a:xfrm>
          <a:prstGeom prst="rect">
            <a:avLst/>
          </a:prstGeom>
          <a:noFill/>
        </p:spPr>
        <p:txBody>
          <a:bodyPr wrap="square" rtlCol="0">
            <a:spAutoFit/>
          </a:bodyPr>
          <a:lstStyle/>
          <a:p>
            <a:r>
              <a:rPr lang="pt-BR" sz="1200" dirty="0" err="1" smtClean="0"/>
              <a:t>Guernica</a:t>
            </a:r>
            <a:r>
              <a:rPr lang="pt-BR" sz="1200" dirty="0" smtClean="0"/>
              <a:t> (1937), </a:t>
            </a:r>
          </a:p>
          <a:p>
            <a:r>
              <a:rPr lang="pt-BR" sz="1200" dirty="0" smtClean="0"/>
              <a:t>3,49 m x 7,76 m, </a:t>
            </a:r>
          </a:p>
          <a:p>
            <a:r>
              <a:rPr lang="pt-BR" sz="1200" dirty="0" smtClean="0"/>
              <a:t>Museu Nacional Centro de Arte Rainha Sofia, Madri</a:t>
            </a:r>
            <a:r>
              <a:rPr lang="pt-BR" dirty="0" smtClean="0"/>
              <a:t>.</a:t>
            </a:r>
            <a:endParaRPr lang="pt-B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 </a:t>
            </a:r>
            <a:r>
              <a:rPr lang="pt-BR" i="1" dirty="0" err="1" smtClean="0"/>
              <a:t>Belle</a:t>
            </a:r>
            <a:r>
              <a:rPr lang="pt-BR" i="1" dirty="0" smtClean="0"/>
              <a:t> </a:t>
            </a:r>
            <a:r>
              <a:rPr lang="pt-BR" i="1" dirty="0" err="1" smtClean="0"/>
              <a:t>Époque</a:t>
            </a:r>
            <a:endParaRPr lang="pt-BR" i="1" dirty="0"/>
          </a:p>
        </p:txBody>
      </p:sp>
      <p:sp>
        <p:nvSpPr>
          <p:cNvPr id="3" name="Espaço Reservado para Conteúdo 2"/>
          <p:cNvSpPr>
            <a:spLocks noGrp="1"/>
          </p:cNvSpPr>
          <p:nvPr>
            <p:ph idx="1"/>
          </p:nvPr>
        </p:nvSpPr>
        <p:spPr>
          <a:xfrm>
            <a:off x="323528" y="1628800"/>
            <a:ext cx="8229600" cy="4968552"/>
          </a:xfrm>
        </p:spPr>
        <p:txBody>
          <a:bodyPr>
            <a:normAutofit lnSpcReduction="10000"/>
          </a:bodyPr>
          <a:lstStyle/>
          <a:p>
            <a:pPr algn="just"/>
            <a:r>
              <a:rPr lang="pt-BR" sz="2400" dirty="0" smtClean="0"/>
              <a:t>Por </a:t>
            </a:r>
            <a:r>
              <a:rPr lang="pt-BR" sz="2400" i="1" dirty="0" err="1" smtClean="0"/>
              <a:t>Belle</a:t>
            </a:r>
            <a:r>
              <a:rPr lang="pt-BR" sz="2400" i="1" dirty="0" smtClean="0"/>
              <a:t> </a:t>
            </a:r>
            <a:r>
              <a:rPr lang="pt-BR" sz="2400" i="1" dirty="0" err="1" smtClean="0"/>
              <a:t>Époque</a:t>
            </a:r>
            <a:r>
              <a:rPr lang="pt-BR" sz="2400" i="1" dirty="0" smtClean="0"/>
              <a:t> </a:t>
            </a:r>
            <a:r>
              <a:rPr lang="pt-BR" sz="2400" dirty="0" smtClean="0"/>
              <a:t>(a bela época), é conhecido um período histórico situado entre 1881 e 1914, tido como um momento de grande desenvolvimento cultural urbano e de paz entre os países europeus. Paris era considerada o centro irradiador da cultura mundial, influenciando especialmente o comportamento das elites.</a:t>
            </a:r>
          </a:p>
          <a:p>
            <a:pPr algn="just"/>
            <a:r>
              <a:rPr lang="pt-BR" sz="2400" b="1" dirty="0" smtClean="0"/>
              <a:t>Características: </a:t>
            </a:r>
            <a:r>
              <a:rPr lang="pt-BR" sz="2400" dirty="0" smtClean="0"/>
              <a:t>desenvolvimento dos meios de transporte  e comunicação (Telefone, bicicleta, telégrafo, automóvel, avião e cinema).</a:t>
            </a:r>
          </a:p>
          <a:p>
            <a:pPr algn="just"/>
            <a:r>
              <a:rPr lang="pt-BR" sz="2400" dirty="0" smtClean="0"/>
              <a:t>Crescimento da cultura do divertimento popularizada pelos cinemas, parques de diversões, cabarés, cafés-concertos, balés, operetas,  alta-costura, teatros e livrarias.</a:t>
            </a:r>
          </a:p>
          <a:p>
            <a:pPr algn="just"/>
            <a:r>
              <a:rPr lang="pt-BR" sz="2400" dirty="0" smtClean="0"/>
              <a:t>Nas  artes, o </a:t>
            </a:r>
            <a:r>
              <a:rPr lang="pt-BR" sz="2400" b="1" dirty="0" smtClean="0"/>
              <a:t>Impressionismo,</a:t>
            </a:r>
            <a:r>
              <a:rPr lang="pt-BR" sz="2400" dirty="0" smtClean="0"/>
              <a:t> o </a:t>
            </a:r>
            <a:r>
              <a:rPr lang="pt-BR" sz="2400" dirty="0" err="1" smtClean="0"/>
              <a:t>Art</a:t>
            </a:r>
            <a:r>
              <a:rPr lang="pt-BR" sz="2400" dirty="0" smtClean="0"/>
              <a:t> </a:t>
            </a:r>
            <a:r>
              <a:rPr lang="pt-BR" sz="2400" dirty="0" err="1" smtClean="0"/>
              <a:t>Nouveau</a:t>
            </a:r>
            <a:r>
              <a:rPr lang="pt-BR" sz="2400" dirty="0" smtClean="0"/>
              <a:t> e clássicos da produção literária francesa.</a:t>
            </a:r>
            <a:endParaRPr lang="pt-BR" sz="24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Picasso em Azul e Rosa</a:t>
            </a:r>
            <a:endParaRPr lang="pt-BR" dirty="0"/>
          </a:p>
        </p:txBody>
      </p:sp>
      <p:sp>
        <p:nvSpPr>
          <p:cNvPr id="3" name="Espaço Reservado para Conteúdo 2"/>
          <p:cNvSpPr>
            <a:spLocks noGrp="1"/>
          </p:cNvSpPr>
          <p:nvPr>
            <p:ph idx="1"/>
          </p:nvPr>
        </p:nvSpPr>
        <p:spPr>
          <a:xfrm>
            <a:off x="539552" y="1484784"/>
            <a:ext cx="8229600" cy="720080"/>
          </a:xfrm>
        </p:spPr>
        <p:txBody>
          <a:bodyPr>
            <a:normAutofit/>
          </a:bodyPr>
          <a:lstStyle/>
          <a:p>
            <a:pPr algn="just"/>
            <a:r>
              <a:rPr lang="pt-BR" sz="1800" dirty="0" smtClean="0"/>
              <a:t>Fase Azul (1901-1904), cores frias para expressar tristeza, melancolia e pobreza.</a:t>
            </a:r>
          </a:p>
          <a:p>
            <a:pPr algn="just"/>
            <a:r>
              <a:rPr lang="pt-BR" sz="1800" dirty="0" smtClean="0"/>
              <a:t>Fase Rosa (1905-1907), personagens circenses recuperam a alegria de viver. </a:t>
            </a:r>
            <a:endParaRPr lang="pt-BR" sz="1800" dirty="0"/>
          </a:p>
        </p:txBody>
      </p:sp>
      <p:pic>
        <p:nvPicPr>
          <p:cNvPr id="1026" name="Picture 2"/>
          <p:cNvPicPr>
            <a:picLocks noChangeAspect="1" noChangeArrowheads="1"/>
          </p:cNvPicPr>
          <p:nvPr/>
        </p:nvPicPr>
        <p:blipFill>
          <a:blip r:embed="rId2" cstate="print"/>
          <a:srcRect/>
          <a:stretch>
            <a:fillRect/>
          </a:stretch>
        </p:blipFill>
        <p:spPr bwMode="auto">
          <a:xfrm>
            <a:off x="6228184" y="2266164"/>
            <a:ext cx="2915816" cy="4591836"/>
          </a:xfrm>
          <a:prstGeom prst="rect">
            <a:avLst/>
          </a:prstGeom>
          <a:noFill/>
          <a:ln w="9525">
            <a:noFill/>
            <a:miter lim="800000"/>
            <a:headEnd/>
            <a:tailEnd/>
          </a:ln>
        </p:spPr>
      </p:pic>
      <p:sp>
        <p:nvSpPr>
          <p:cNvPr id="5" name="Retângulo 4"/>
          <p:cNvSpPr/>
          <p:nvPr/>
        </p:nvSpPr>
        <p:spPr>
          <a:xfrm>
            <a:off x="3779912" y="6396335"/>
            <a:ext cx="2430016" cy="461665"/>
          </a:xfrm>
          <a:prstGeom prst="rect">
            <a:avLst/>
          </a:prstGeom>
        </p:spPr>
        <p:txBody>
          <a:bodyPr wrap="square">
            <a:spAutoFit/>
          </a:bodyPr>
          <a:lstStyle/>
          <a:p>
            <a:r>
              <a:rPr lang="pt-BR" sz="1200" b="1" dirty="0" smtClean="0"/>
              <a:t>O jovem equilibrista sobre a bola</a:t>
            </a:r>
            <a:br>
              <a:rPr lang="pt-BR" sz="1200" b="1" dirty="0" smtClean="0"/>
            </a:br>
            <a:r>
              <a:rPr lang="pt-BR" sz="1200" b="1" dirty="0" smtClean="0"/>
              <a:t>Pablo Picasso</a:t>
            </a:r>
            <a:endParaRPr lang="pt-BR" sz="1200" b="1" dirty="0"/>
          </a:p>
        </p:txBody>
      </p:sp>
      <p:pic>
        <p:nvPicPr>
          <p:cNvPr id="1027" name="Picture 3"/>
          <p:cNvPicPr>
            <a:picLocks noChangeAspect="1" noChangeArrowheads="1"/>
          </p:cNvPicPr>
          <p:nvPr/>
        </p:nvPicPr>
        <p:blipFill>
          <a:blip r:embed="rId3" cstate="print"/>
          <a:srcRect/>
          <a:stretch>
            <a:fillRect/>
          </a:stretch>
        </p:blipFill>
        <p:spPr bwMode="auto">
          <a:xfrm>
            <a:off x="0" y="2204864"/>
            <a:ext cx="3047804" cy="4653136"/>
          </a:xfrm>
          <a:prstGeom prst="rect">
            <a:avLst/>
          </a:prstGeom>
          <a:noFill/>
          <a:ln w="9525">
            <a:noFill/>
            <a:miter lim="800000"/>
            <a:headEnd/>
            <a:tailEnd/>
          </a:ln>
        </p:spPr>
      </p:pic>
      <p:sp>
        <p:nvSpPr>
          <p:cNvPr id="7" name="Retângulo 6"/>
          <p:cNvSpPr/>
          <p:nvPr/>
        </p:nvSpPr>
        <p:spPr>
          <a:xfrm>
            <a:off x="3131840" y="3212976"/>
            <a:ext cx="2244525" cy="276999"/>
          </a:xfrm>
          <a:prstGeom prst="rect">
            <a:avLst/>
          </a:prstGeom>
        </p:spPr>
        <p:txBody>
          <a:bodyPr wrap="none">
            <a:spAutoFit/>
          </a:bodyPr>
          <a:lstStyle/>
          <a:p>
            <a:r>
              <a:rPr lang="pt-BR" sz="1200" b="1" dirty="0" smtClean="0"/>
              <a:t>Mendigos a Beira-Mar - Picasso</a:t>
            </a:r>
            <a:endParaRPr lang="pt-BR" sz="1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Abstracionismo</a:t>
            </a:r>
            <a:endParaRPr lang="pt-BR" dirty="0"/>
          </a:p>
        </p:txBody>
      </p:sp>
      <p:sp>
        <p:nvSpPr>
          <p:cNvPr id="3" name="Espaço Reservado para Conteúdo 2"/>
          <p:cNvSpPr>
            <a:spLocks noGrp="1"/>
          </p:cNvSpPr>
          <p:nvPr>
            <p:ph idx="1"/>
          </p:nvPr>
        </p:nvSpPr>
        <p:spPr>
          <a:xfrm>
            <a:off x="0" y="1772816"/>
            <a:ext cx="3888432" cy="4625609"/>
          </a:xfrm>
        </p:spPr>
        <p:txBody>
          <a:bodyPr>
            <a:normAutofit lnSpcReduction="10000"/>
          </a:bodyPr>
          <a:lstStyle/>
          <a:p>
            <a:pPr algn="just"/>
            <a:r>
              <a:rPr lang="pt-BR" sz="2000" dirty="0" smtClean="0"/>
              <a:t>A arte abstrata ignora qualquer relação imediata com a realidade e dela busca um proposital afastamento. Formas e cores não sugerem figurativamente cenas históricas, religiosas, literárias ou mitológicas. No início do século XX, o pintor russo Wassily </a:t>
            </a:r>
            <a:r>
              <a:rPr lang="pt-BR" sz="2000" dirty="0" err="1" smtClean="0"/>
              <a:t>Kandisnsky</a:t>
            </a:r>
            <a:r>
              <a:rPr lang="pt-BR" sz="2000" dirty="0" smtClean="0"/>
              <a:t> (1866-1944), inicia o olhar europeu no reconhecimento e valorização da arte abstrata, empregada pelo homem desde o  período Neolítico (cerca de 10.000 a.C.) até o aparecimento da escrita.</a:t>
            </a:r>
          </a:p>
        </p:txBody>
      </p:sp>
      <p:sp>
        <p:nvSpPr>
          <p:cNvPr id="4" name="Retângulo 3"/>
          <p:cNvSpPr/>
          <p:nvPr/>
        </p:nvSpPr>
        <p:spPr>
          <a:xfrm>
            <a:off x="7703840" y="4293096"/>
            <a:ext cx="1440160" cy="461665"/>
          </a:xfrm>
          <a:prstGeom prst="rect">
            <a:avLst/>
          </a:prstGeom>
        </p:spPr>
        <p:txBody>
          <a:bodyPr wrap="square">
            <a:spAutoFit/>
          </a:bodyPr>
          <a:lstStyle/>
          <a:p>
            <a:r>
              <a:rPr lang="pt-BR" sz="1200" b="1" dirty="0" smtClean="0"/>
              <a:t>“</a:t>
            </a:r>
            <a:r>
              <a:rPr lang="pt-BR" sz="1200" b="1" dirty="0" err="1" smtClean="0"/>
              <a:t>Red</a:t>
            </a:r>
            <a:r>
              <a:rPr lang="pt-BR" sz="1200" b="1" dirty="0" smtClean="0"/>
              <a:t> Oval”(1920)</a:t>
            </a:r>
            <a:r>
              <a:rPr lang="pt-BR" sz="1200" dirty="0" smtClean="0"/>
              <a:t/>
            </a:r>
            <a:br>
              <a:rPr lang="pt-BR" sz="1200" dirty="0" smtClean="0"/>
            </a:br>
            <a:r>
              <a:rPr lang="pt-BR" sz="1200" dirty="0" smtClean="0"/>
              <a:t>Wassily </a:t>
            </a:r>
            <a:r>
              <a:rPr lang="pt-BR" sz="1200" dirty="0" err="1" smtClean="0"/>
              <a:t>Kandinsky</a:t>
            </a:r>
            <a:endParaRPr lang="pt-BR" sz="1200" dirty="0"/>
          </a:p>
        </p:txBody>
      </p:sp>
      <p:pic>
        <p:nvPicPr>
          <p:cNvPr id="2050" name="Picture 2"/>
          <p:cNvPicPr>
            <a:picLocks noChangeAspect="1" noChangeArrowheads="1"/>
          </p:cNvPicPr>
          <p:nvPr/>
        </p:nvPicPr>
        <p:blipFill>
          <a:blip r:embed="rId2" cstate="print"/>
          <a:srcRect/>
          <a:stretch>
            <a:fillRect/>
          </a:stretch>
        </p:blipFill>
        <p:spPr bwMode="auto">
          <a:xfrm>
            <a:off x="4867447" y="0"/>
            <a:ext cx="4276553" cy="4293096"/>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067944" y="4265422"/>
            <a:ext cx="3377952" cy="2592578"/>
          </a:xfrm>
          <a:prstGeom prst="rect">
            <a:avLst/>
          </a:prstGeom>
          <a:noFill/>
          <a:ln w="9525">
            <a:noFill/>
            <a:miter lim="800000"/>
            <a:headEnd/>
            <a:tailEnd/>
          </a:ln>
        </p:spPr>
      </p:pic>
      <p:sp>
        <p:nvSpPr>
          <p:cNvPr id="7" name="CaixaDeTexto 6"/>
          <p:cNvSpPr txBox="1"/>
          <p:nvPr/>
        </p:nvSpPr>
        <p:spPr>
          <a:xfrm>
            <a:off x="1547664" y="6396335"/>
            <a:ext cx="2495620" cy="461665"/>
          </a:xfrm>
          <a:prstGeom prst="rect">
            <a:avLst/>
          </a:prstGeom>
          <a:noFill/>
        </p:spPr>
        <p:txBody>
          <a:bodyPr wrap="none" rtlCol="0">
            <a:spAutoFit/>
          </a:bodyPr>
          <a:lstStyle/>
          <a:p>
            <a:r>
              <a:rPr lang="pt-BR" sz="1200" dirty="0" smtClean="0"/>
              <a:t>Painel rupestre, Lajedo de </a:t>
            </a:r>
            <a:r>
              <a:rPr lang="pt-BR" sz="1200" dirty="0" err="1" smtClean="0"/>
              <a:t>Soledade</a:t>
            </a:r>
            <a:r>
              <a:rPr lang="pt-BR" sz="1200" dirty="0" smtClean="0"/>
              <a:t>,</a:t>
            </a:r>
          </a:p>
          <a:p>
            <a:r>
              <a:rPr lang="pt-BR" sz="1200" dirty="0" err="1" smtClean="0"/>
              <a:t>Apodi</a:t>
            </a:r>
            <a:r>
              <a:rPr lang="pt-BR" sz="1200" dirty="0" smtClean="0"/>
              <a:t> / RN. 3 a 5.000 a. </a:t>
            </a:r>
            <a:r>
              <a:rPr lang="pt-BR" sz="1200" smtClean="0"/>
              <a:t>C.</a:t>
            </a:r>
            <a:endParaRPr lang="pt-BR" sz="1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67544" y="404664"/>
            <a:ext cx="8229600" cy="645697"/>
          </a:xfrm>
        </p:spPr>
        <p:txBody>
          <a:bodyPr>
            <a:normAutofit/>
          </a:bodyPr>
          <a:lstStyle/>
          <a:p>
            <a:pPr algn="just"/>
            <a:r>
              <a:rPr lang="pt-BR" sz="2400" dirty="0" smtClean="0">
                <a:solidFill>
                  <a:schemeClr val="bg1"/>
                </a:solidFill>
              </a:rPr>
              <a:t>O abstracionismo divide-se em duas tendências principais:</a:t>
            </a:r>
            <a:endParaRPr lang="pt-BR" sz="2400" dirty="0">
              <a:solidFill>
                <a:schemeClr val="bg1"/>
              </a:solidFill>
            </a:endParaRPr>
          </a:p>
        </p:txBody>
      </p:sp>
      <p:sp>
        <p:nvSpPr>
          <p:cNvPr id="4" name="Retângulo 3"/>
          <p:cNvSpPr/>
          <p:nvPr/>
        </p:nvSpPr>
        <p:spPr>
          <a:xfrm>
            <a:off x="0" y="6093296"/>
            <a:ext cx="4572000" cy="584775"/>
          </a:xfrm>
          <a:prstGeom prst="rect">
            <a:avLst/>
          </a:prstGeom>
        </p:spPr>
        <p:txBody>
          <a:bodyPr>
            <a:spAutoFit/>
          </a:bodyPr>
          <a:lstStyle/>
          <a:p>
            <a:r>
              <a:rPr lang="pt-BR" b="1" dirty="0" smtClean="0"/>
              <a:t>abstracionismo informal </a:t>
            </a:r>
            <a:r>
              <a:rPr lang="pt-BR" sz="1400" dirty="0" smtClean="0"/>
              <a:t>(formas e cores livres, sugere relações com a  natureza) </a:t>
            </a:r>
            <a:endParaRPr lang="pt-BR" sz="1400" dirty="0"/>
          </a:p>
        </p:txBody>
      </p:sp>
      <p:sp>
        <p:nvSpPr>
          <p:cNvPr id="5" name="Retângulo 4"/>
          <p:cNvSpPr/>
          <p:nvPr/>
        </p:nvSpPr>
        <p:spPr>
          <a:xfrm>
            <a:off x="5868144" y="5877272"/>
            <a:ext cx="2915816" cy="800219"/>
          </a:xfrm>
          <a:prstGeom prst="rect">
            <a:avLst/>
          </a:prstGeom>
        </p:spPr>
        <p:txBody>
          <a:bodyPr wrap="square">
            <a:spAutoFit/>
          </a:bodyPr>
          <a:lstStyle/>
          <a:p>
            <a:r>
              <a:rPr lang="pt-BR" b="1" dirty="0" smtClean="0"/>
              <a:t>abstracionismo geométrico </a:t>
            </a:r>
            <a:r>
              <a:rPr lang="pt-BR" sz="1400" dirty="0" smtClean="0"/>
              <a:t>(formas e cores devem resultar numa criação geométrica).</a:t>
            </a:r>
            <a:endParaRPr lang="pt-BR" sz="1400" dirty="0"/>
          </a:p>
        </p:txBody>
      </p:sp>
      <p:pic>
        <p:nvPicPr>
          <p:cNvPr id="3075" name="Picture 3"/>
          <p:cNvPicPr>
            <a:picLocks noChangeAspect="1" noChangeArrowheads="1"/>
          </p:cNvPicPr>
          <p:nvPr/>
        </p:nvPicPr>
        <p:blipFill>
          <a:blip r:embed="rId2" cstate="print"/>
          <a:srcRect/>
          <a:stretch>
            <a:fillRect/>
          </a:stretch>
        </p:blipFill>
        <p:spPr bwMode="auto">
          <a:xfrm>
            <a:off x="0" y="1412776"/>
            <a:ext cx="4139952" cy="4696065"/>
          </a:xfrm>
          <a:prstGeom prst="rect">
            <a:avLst/>
          </a:prstGeom>
          <a:noFill/>
          <a:ln w="9525">
            <a:noFill/>
            <a:miter lim="800000"/>
            <a:headEnd/>
            <a:tailEnd/>
          </a:ln>
        </p:spPr>
      </p:pic>
      <p:sp>
        <p:nvSpPr>
          <p:cNvPr id="8" name="Retângulo 7"/>
          <p:cNvSpPr/>
          <p:nvPr/>
        </p:nvSpPr>
        <p:spPr>
          <a:xfrm>
            <a:off x="4283968" y="1412776"/>
            <a:ext cx="4572000" cy="276999"/>
          </a:xfrm>
          <a:prstGeom prst="rect">
            <a:avLst/>
          </a:prstGeom>
        </p:spPr>
        <p:txBody>
          <a:bodyPr wrap="square">
            <a:spAutoFit/>
          </a:bodyPr>
          <a:lstStyle/>
          <a:p>
            <a:r>
              <a:rPr lang="pt-BR" sz="1200" dirty="0" smtClean="0"/>
              <a:t>Green Forest. 1912. Pintura </a:t>
            </a:r>
            <a:r>
              <a:rPr lang="pt-BR" sz="1200" dirty="0" err="1" smtClean="0"/>
              <a:t>rayonista</a:t>
            </a:r>
            <a:r>
              <a:rPr lang="pt-BR" sz="1200" dirty="0" smtClean="0"/>
              <a:t>. Natalia </a:t>
            </a:r>
            <a:r>
              <a:rPr lang="pt-BR" sz="1200" dirty="0" err="1" smtClean="0"/>
              <a:t>Gontcharova</a:t>
            </a:r>
            <a:r>
              <a:rPr lang="pt-BR" sz="1200" dirty="0" smtClean="0"/>
              <a:t>.</a:t>
            </a:r>
            <a:endParaRPr lang="pt-BR" sz="1200" dirty="0"/>
          </a:p>
        </p:txBody>
      </p:sp>
      <p:pic>
        <p:nvPicPr>
          <p:cNvPr id="3076" name="Picture 4"/>
          <p:cNvPicPr>
            <a:picLocks noChangeAspect="1" noChangeArrowheads="1"/>
          </p:cNvPicPr>
          <p:nvPr/>
        </p:nvPicPr>
        <p:blipFill>
          <a:blip r:embed="rId3" cstate="print"/>
          <a:srcRect/>
          <a:stretch>
            <a:fillRect/>
          </a:stretch>
        </p:blipFill>
        <p:spPr bwMode="auto">
          <a:xfrm>
            <a:off x="5334000" y="1988840"/>
            <a:ext cx="3810000" cy="3867150"/>
          </a:xfrm>
          <a:prstGeom prst="rect">
            <a:avLst/>
          </a:prstGeom>
          <a:noFill/>
          <a:ln w="9525">
            <a:noFill/>
            <a:miter lim="800000"/>
            <a:headEnd/>
            <a:tailEnd/>
          </a:ln>
        </p:spPr>
      </p:pic>
      <p:sp>
        <p:nvSpPr>
          <p:cNvPr id="10" name="Retângulo 9"/>
          <p:cNvSpPr/>
          <p:nvPr/>
        </p:nvSpPr>
        <p:spPr>
          <a:xfrm>
            <a:off x="4211960" y="3284984"/>
            <a:ext cx="1152128" cy="830997"/>
          </a:xfrm>
          <a:prstGeom prst="rect">
            <a:avLst/>
          </a:prstGeom>
        </p:spPr>
        <p:txBody>
          <a:bodyPr wrap="square">
            <a:spAutoFit/>
          </a:bodyPr>
          <a:lstStyle/>
          <a:p>
            <a:r>
              <a:rPr lang="pt-BR" sz="1200" dirty="0" err="1" smtClean="0"/>
              <a:t>Boogie</a:t>
            </a:r>
            <a:r>
              <a:rPr lang="pt-BR" sz="1200" dirty="0" smtClean="0"/>
              <a:t> </a:t>
            </a:r>
            <a:r>
              <a:rPr lang="pt-BR" sz="1200" dirty="0" err="1" smtClean="0"/>
              <a:t>Woogie</a:t>
            </a:r>
            <a:r>
              <a:rPr lang="pt-BR" sz="1200" dirty="0" smtClean="0"/>
              <a:t> Broadway, 1942-43, </a:t>
            </a:r>
            <a:r>
              <a:rPr lang="pt-BR" sz="1200" dirty="0" err="1" smtClean="0"/>
              <a:t>Piet</a:t>
            </a:r>
            <a:r>
              <a:rPr lang="pt-BR" sz="1200" dirty="0" smtClean="0"/>
              <a:t> </a:t>
            </a:r>
            <a:r>
              <a:rPr lang="pt-BR" sz="1200" dirty="0" err="1" smtClean="0"/>
              <a:t>Mondrian</a:t>
            </a:r>
            <a:endParaRPr lang="pt-BR" sz="1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http://www.asces.edu.br/arquivos/blogs/image/Foto_frente_cafeIMG_4416.JPG"/>
          <p:cNvPicPr>
            <a:picLocks noChangeAspect="1" noChangeArrowheads="1"/>
          </p:cNvPicPr>
          <p:nvPr/>
        </p:nvPicPr>
        <p:blipFill>
          <a:blip r:embed="rId2" cstate="print"/>
          <a:srcRect/>
          <a:stretch>
            <a:fillRect/>
          </a:stretch>
        </p:blipFill>
        <p:spPr bwMode="auto">
          <a:xfrm>
            <a:off x="0" y="-1"/>
            <a:ext cx="5127476" cy="6858001"/>
          </a:xfrm>
          <a:prstGeom prst="rect">
            <a:avLst/>
          </a:prstGeom>
          <a:noFill/>
        </p:spPr>
      </p:pic>
      <p:pic>
        <p:nvPicPr>
          <p:cNvPr id="21516" name="Picture 12" descr="http://larissaguerra.files.wordpress.com/2010/03/renoir21.jpg"/>
          <p:cNvPicPr>
            <a:picLocks noChangeAspect="1" noChangeArrowheads="1"/>
          </p:cNvPicPr>
          <p:nvPr/>
        </p:nvPicPr>
        <p:blipFill>
          <a:blip r:embed="rId3" cstate="print"/>
          <a:srcRect/>
          <a:stretch>
            <a:fillRect/>
          </a:stretch>
        </p:blipFill>
        <p:spPr bwMode="auto">
          <a:xfrm>
            <a:off x="4644008" y="-1"/>
            <a:ext cx="4523620" cy="3338121"/>
          </a:xfrm>
          <a:prstGeom prst="rect">
            <a:avLst/>
          </a:prstGeom>
          <a:noFill/>
        </p:spPr>
      </p:pic>
      <p:pic>
        <p:nvPicPr>
          <p:cNvPr id="21518" name="Picture 14" descr="http://2.bp.blogspot.com/_n-jfUbCQkIM/SB_Yrysp-0I/AAAAAAAAAmc/nzq5j_FU-YE/s400/368px-toulouse-lautrec_-_moulin_rouge_-_la_goulue.jpg"/>
          <p:cNvPicPr>
            <a:picLocks noChangeAspect="1" noChangeArrowheads="1"/>
          </p:cNvPicPr>
          <p:nvPr/>
        </p:nvPicPr>
        <p:blipFill>
          <a:blip r:embed="rId4" cstate="print"/>
          <a:srcRect/>
          <a:stretch>
            <a:fillRect/>
          </a:stretch>
        </p:blipFill>
        <p:spPr bwMode="auto">
          <a:xfrm>
            <a:off x="4644008" y="3356992"/>
            <a:ext cx="2137686" cy="3501008"/>
          </a:xfrm>
          <a:prstGeom prst="rect">
            <a:avLst/>
          </a:prstGeom>
          <a:noFill/>
        </p:spPr>
      </p:pic>
      <p:pic>
        <p:nvPicPr>
          <p:cNvPr id="21520" name="Picture 16" descr="http://3.bp.blogspot.com/_IkAKmmBNRMU/R4-FInInrJI/AAAAAAAAA8s/V8skzqCjCUE/S700/mucha28.jpg"/>
          <p:cNvPicPr>
            <a:picLocks noChangeAspect="1" noChangeArrowheads="1"/>
          </p:cNvPicPr>
          <p:nvPr/>
        </p:nvPicPr>
        <p:blipFill>
          <a:blip r:embed="rId5" cstate="print"/>
          <a:srcRect/>
          <a:stretch>
            <a:fillRect/>
          </a:stretch>
        </p:blipFill>
        <p:spPr bwMode="auto">
          <a:xfrm>
            <a:off x="6732239" y="3356992"/>
            <a:ext cx="2411761" cy="3501008"/>
          </a:xfrm>
          <a:prstGeom prst="rect">
            <a:avLst/>
          </a:prstGeom>
          <a:noFill/>
        </p:spPr>
      </p:pic>
      <p:pic>
        <p:nvPicPr>
          <p:cNvPr id="21522" name="Picture 18" descr="http://3.bp.blogspot.com/_pUfLbjLLZtA/S-pifWRdyiI/AAAAAAAAAa0/sb8tAStVjNw/s1600/rio_belleepoque.jpg"/>
          <p:cNvPicPr>
            <a:picLocks noChangeAspect="1" noChangeArrowheads="1"/>
          </p:cNvPicPr>
          <p:nvPr/>
        </p:nvPicPr>
        <p:blipFill>
          <a:blip r:embed="rId6" cstate="print"/>
          <a:srcRect/>
          <a:stretch>
            <a:fillRect/>
          </a:stretch>
        </p:blipFill>
        <p:spPr bwMode="auto">
          <a:xfrm>
            <a:off x="0" y="4005064"/>
            <a:ext cx="4644008" cy="2860283"/>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1600" y="188640"/>
            <a:ext cx="7776864" cy="1152128"/>
          </a:xfrm>
        </p:spPr>
        <p:txBody>
          <a:bodyPr>
            <a:normAutofit/>
          </a:bodyPr>
          <a:lstStyle/>
          <a:p>
            <a:pPr algn="just"/>
            <a:r>
              <a:rPr lang="pt-BR" sz="3200" dirty="0" smtClean="0"/>
              <a:t>Final do século XIX – Pós-Impressionismo</a:t>
            </a:r>
            <a:endParaRPr lang="pt-BR" sz="3200" dirty="0"/>
          </a:p>
        </p:txBody>
      </p:sp>
      <p:sp>
        <p:nvSpPr>
          <p:cNvPr id="4" name="CaixaDeTexto 3"/>
          <p:cNvSpPr txBox="1"/>
          <p:nvPr/>
        </p:nvSpPr>
        <p:spPr>
          <a:xfrm>
            <a:off x="251520" y="1916832"/>
            <a:ext cx="4176464" cy="4247317"/>
          </a:xfrm>
          <a:prstGeom prst="rect">
            <a:avLst/>
          </a:prstGeom>
          <a:noFill/>
        </p:spPr>
        <p:txBody>
          <a:bodyPr wrap="square" rtlCol="0">
            <a:spAutoFit/>
          </a:bodyPr>
          <a:lstStyle/>
          <a:p>
            <a:pPr algn="just"/>
            <a:r>
              <a:rPr lang="pt-BR" dirty="0" smtClean="0"/>
              <a:t>     Após 1886, observamos na obra de </a:t>
            </a:r>
            <a:r>
              <a:rPr lang="pt-BR" dirty="0" err="1" smtClean="0"/>
              <a:t>Gauguin</a:t>
            </a:r>
            <a:r>
              <a:rPr lang="pt-BR" dirty="0" smtClean="0"/>
              <a:t>, Cézanne, Van </a:t>
            </a:r>
            <a:r>
              <a:rPr lang="pt-BR" dirty="0" err="1" smtClean="0"/>
              <a:t>Gogh</a:t>
            </a:r>
            <a:r>
              <a:rPr lang="pt-BR" dirty="0" smtClean="0"/>
              <a:t> e Toulouse </a:t>
            </a:r>
            <a:r>
              <a:rPr lang="pt-BR" dirty="0" err="1" smtClean="0"/>
              <a:t>Lautrec</a:t>
            </a:r>
            <a:r>
              <a:rPr lang="pt-BR" dirty="0" smtClean="0"/>
              <a:t>, inicialmente vinculados ao Impressionismo, um afastamento cada vez maior dessa tendência. Cada artista irá desenvolver um estilo absolutamente particular  que não será enquadrado em nenhum movimento artístico da época. Em comum, os quatro apresentarão um olhar muito mais  comprometido com a imaginação do que com a representação fiel da realidade. Suas obras irão influenciar de modo decisivo toda a produção artística da primeira metade do século XX.</a:t>
            </a:r>
            <a:endParaRPr lang="pt-BR" dirty="0"/>
          </a:p>
        </p:txBody>
      </p:sp>
      <p:pic>
        <p:nvPicPr>
          <p:cNvPr id="1026" name="Picture 2" descr="http://artistoria.files.wordpress.com/2010/05/cezanne-father.jpg"/>
          <p:cNvPicPr>
            <a:picLocks noChangeAspect="1" noChangeArrowheads="1"/>
          </p:cNvPicPr>
          <p:nvPr/>
        </p:nvPicPr>
        <p:blipFill>
          <a:blip r:embed="rId2" cstate="print"/>
          <a:srcRect/>
          <a:stretch>
            <a:fillRect/>
          </a:stretch>
        </p:blipFill>
        <p:spPr bwMode="auto">
          <a:xfrm>
            <a:off x="5220072" y="1412776"/>
            <a:ext cx="2936850" cy="4935754"/>
          </a:xfrm>
          <a:prstGeom prst="rect">
            <a:avLst/>
          </a:prstGeom>
          <a:noFill/>
        </p:spPr>
      </p:pic>
      <p:sp>
        <p:nvSpPr>
          <p:cNvPr id="5" name="Retângulo 4"/>
          <p:cNvSpPr/>
          <p:nvPr/>
        </p:nvSpPr>
        <p:spPr>
          <a:xfrm>
            <a:off x="4283968" y="6381328"/>
            <a:ext cx="4680520" cy="276999"/>
          </a:xfrm>
          <a:prstGeom prst="rect">
            <a:avLst/>
          </a:prstGeom>
        </p:spPr>
        <p:txBody>
          <a:bodyPr wrap="square">
            <a:spAutoFit/>
          </a:bodyPr>
          <a:lstStyle/>
          <a:p>
            <a:r>
              <a:rPr lang="pt-BR" sz="1200" dirty="0" smtClean="0"/>
              <a:t>Retrato do pai de Cézanne lendo o jornal </a:t>
            </a:r>
            <a:r>
              <a:rPr lang="pt-BR" sz="1200" dirty="0" err="1" smtClean="0"/>
              <a:t>L'Événement</a:t>
            </a:r>
            <a:r>
              <a:rPr lang="pt-BR" sz="1200" dirty="0" smtClean="0"/>
              <a:t> (1866), Cézanne.</a:t>
            </a:r>
            <a:endParaRPr lang="pt-BR" sz="1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File:Paul Gauguin- Cattle Drinking.JPG">
            <a:hlinkClick r:id="rId2"/>
          </p:cNvPr>
          <p:cNvPicPr>
            <a:picLocks noChangeAspect="1" noChangeArrowheads="1"/>
          </p:cNvPicPr>
          <p:nvPr/>
        </p:nvPicPr>
        <p:blipFill>
          <a:blip r:embed="rId3" cstate="print"/>
          <a:srcRect/>
          <a:stretch>
            <a:fillRect/>
          </a:stretch>
        </p:blipFill>
        <p:spPr bwMode="auto">
          <a:xfrm>
            <a:off x="251520" y="332656"/>
            <a:ext cx="4608512" cy="5848515"/>
          </a:xfrm>
          <a:prstGeom prst="rect">
            <a:avLst/>
          </a:prstGeom>
          <a:noFill/>
        </p:spPr>
      </p:pic>
      <p:sp>
        <p:nvSpPr>
          <p:cNvPr id="7" name="CaixaDeTexto 6"/>
          <p:cNvSpPr txBox="1"/>
          <p:nvPr/>
        </p:nvSpPr>
        <p:spPr>
          <a:xfrm>
            <a:off x="251520" y="6237312"/>
            <a:ext cx="3651449" cy="461665"/>
          </a:xfrm>
          <a:prstGeom prst="rect">
            <a:avLst/>
          </a:prstGeom>
          <a:noFill/>
        </p:spPr>
        <p:txBody>
          <a:bodyPr wrap="none" rtlCol="0">
            <a:spAutoFit/>
          </a:bodyPr>
          <a:lstStyle/>
          <a:p>
            <a:r>
              <a:rPr lang="pt-BR" sz="1200" dirty="0" smtClean="0"/>
              <a:t>Vacas bebendo (1885), óleo sobre tela, </a:t>
            </a:r>
          </a:p>
          <a:p>
            <a:r>
              <a:rPr lang="pt-BR" sz="1200" dirty="0" smtClean="0"/>
              <a:t>80 × 64 cm, </a:t>
            </a:r>
            <a:r>
              <a:rPr lang="pt-BR" sz="1200" dirty="0" err="1" smtClean="0"/>
              <a:t>Galleria</a:t>
            </a:r>
            <a:r>
              <a:rPr lang="pt-BR" sz="1200" dirty="0" smtClean="0"/>
              <a:t> d'Arte Moderna de Milão, </a:t>
            </a:r>
            <a:r>
              <a:rPr lang="pt-BR" sz="1200" dirty="0" err="1" smtClean="0"/>
              <a:t>Gauguin</a:t>
            </a:r>
            <a:r>
              <a:rPr lang="pt-BR" sz="1200" dirty="0" smtClean="0"/>
              <a:t>.</a:t>
            </a:r>
          </a:p>
        </p:txBody>
      </p:sp>
      <p:pic>
        <p:nvPicPr>
          <p:cNvPr id="3080" name="Picture 8" descr="http://www.vidraguas.com.br/wordpress/wp-content/amendoeiras.jpg"/>
          <p:cNvPicPr>
            <a:picLocks noChangeAspect="1" noChangeArrowheads="1"/>
          </p:cNvPicPr>
          <p:nvPr/>
        </p:nvPicPr>
        <p:blipFill>
          <a:blip r:embed="rId4" cstate="print"/>
          <a:srcRect/>
          <a:stretch>
            <a:fillRect/>
          </a:stretch>
        </p:blipFill>
        <p:spPr bwMode="auto">
          <a:xfrm>
            <a:off x="5076056" y="332656"/>
            <a:ext cx="3810000" cy="3057526"/>
          </a:xfrm>
          <a:prstGeom prst="rect">
            <a:avLst/>
          </a:prstGeom>
          <a:noFill/>
        </p:spPr>
      </p:pic>
      <p:sp>
        <p:nvSpPr>
          <p:cNvPr id="9" name="Retângulo 8"/>
          <p:cNvSpPr/>
          <p:nvPr/>
        </p:nvSpPr>
        <p:spPr>
          <a:xfrm>
            <a:off x="5364088" y="3429000"/>
            <a:ext cx="3033395" cy="276999"/>
          </a:xfrm>
          <a:prstGeom prst="rect">
            <a:avLst/>
          </a:prstGeom>
        </p:spPr>
        <p:txBody>
          <a:bodyPr wrap="none">
            <a:spAutoFit/>
          </a:bodyPr>
          <a:lstStyle/>
          <a:p>
            <a:r>
              <a:rPr lang="pt-BR" sz="1200" dirty="0" smtClean="0"/>
              <a:t>Amendoeira em Flor (1890)- </a:t>
            </a:r>
            <a:r>
              <a:rPr lang="pt-BR" sz="1200" dirty="0" err="1" smtClean="0"/>
              <a:t>Vicent</a:t>
            </a:r>
            <a:r>
              <a:rPr lang="pt-BR" sz="1200" dirty="0" smtClean="0"/>
              <a:t> Van </a:t>
            </a:r>
            <a:r>
              <a:rPr lang="pt-BR" sz="1200" dirty="0" err="1" smtClean="0"/>
              <a:t>Gogh</a:t>
            </a:r>
            <a:endParaRPr lang="pt-BR" sz="1200" dirty="0"/>
          </a:p>
        </p:txBody>
      </p:sp>
      <p:pic>
        <p:nvPicPr>
          <p:cNvPr id="1027" name="Picture 3"/>
          <p:cNvPicPr>
            <a:picLocks noChangeAspect="1" noChangeArrowheads="1"/>
          </p:cNvPicPr>
          <p:nvPr/>
        </p:nvPicPr>
        <p:blipFill>
          <a:blip r:embed="rId5" cstate="print"/>
          <a:srcRect/>
          <a:stretch>
            <a:fillRect/>
          </a:stretch>
        </p:blipFill>
        <p:spPr bwMode="auto">
          <a:xfrm>
            <a:off x="5148064" y="3861048"/>
            <a:ext cx="3672408" cy="2312836"/>
          </a:xfrm>
          <a:prstGeom prst="rect">
            <a:avLst/>
          </a:prstGeom>
          <a:noFill/>
          <a:ln w="9525">
            <a:noFill/>
            <a:miter lim="800000"/>
            <a:headEnd/>
            <a:tailEnd/>
          </a:ln>
        </p:spPr>
      </p:pic>
      <p:sp>
        <p:nvSpPr>
          <p:cNvPr id="8" name="CaixaDeTexto 7"/>
          <p:cNvSpPr txBox="1"/>
          <p:nvPr/>
        </p:nvSpPr>
        <p:spPr>
          <a:xfrm>
            <a:off x="5436096" y="6309320"/>
            <a:ext cx="2850717" cy="276999"/>
          </a:xfrm>
          <a:prstGeom prst="rect">
            <a:avLst/>
          </a:prstGeom>
          <a:noFill/>
        </p:spPr>
        <p:txBody>
          <a:bodyPr wrap="none" rtlCol="0">
            <a:spAutoFit/>
          </a:bodyPr>
          <a:lstStyle/>
          <a:p>
            <a:r>
              <a:rPr lang="pt-BR" sz="1200" dirty="0" smtClean="0"/>
              <a:t>Barco de Pesca, Henri de Toulouse </a:t>
            </a:r>
            <a:r>
              <a:rPr lang="pt-BR" sz="1200" dirty="0" err="1" smtClean="0"/>
              <a:t>Lautrec</a:t>
            </a:r>
            <a:endParaRPr lang="pt-BR" sz="1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2483768" y="471120"/>
            <a:ext cx="3213553" cy="4326032"/>
          </a:xfrm>
          <a:prstGeom prst="rect">
            <a:avLst/>
          </a:prstGeom>
          <a:noFill/>
          <a:ln w="9525">
            <a:noFill/>
            <a:miter lim="800000"/>
            <a:headEnd/>
            <a:tailEnd/>
          </a:ln>
        </p:spPr>
      </p:pic>
      <p:sp>
        <p:nvSpPr>
          <p:cNvPr id="7" name="CaixaDeTexto 6"/>
          <p:cNvSpPr txBox="1"/>
          <p:nvPr/>
        </p:nvSpPr>
        <p:spPr>
          <a:xfrm>
            <a:off x="0" y="6093296"/>
            <a:ext cx="9144000" cy="523220"/>
          </a:xfrm>
          <a:prstGeom prst="rect">
            <a:avLst/>
          </a:prstGeom>
          <a:noFill/>
        </p:spPr>
        <p:txBody>
          <a:bodyPr wrap="square" rtlCol="0">
            <a:spAutoFit/>
          </a:bodyPr>
          <a:lstStyle/>
          <a:p>
            <a:pPr algn="just"/>
            <a:r>
              <a:rPr lang="pt-BR" sz="1400" b="1" dirty="0" smtClean="0"/>
              <a:t>Toulouse </a:t>
            </a:r>
            <a:r>
              <a:rPr lang="pt-BR" sz="1400" b="1" dirty="0" err="1" smtClean="0"/>
              <a:t>Lautrec</a:t>
            </a:r>
            <a:r>
              <a:rPr lang="pt-BR" sz="1400" b="1" dirty="0" smtClean="0"/>
              <a:t> </a:t>
            </a:r>
            <a:r>
              <a:rPr lang="pt-BR" sz="1400" dirty="0" smtClean="0"/>
              <a:t>– traços rápidos, poucas cores, poder de síntese, dinamicidade, cartazes publicitários,predileção por ambientes interiores (Circos, bares e bordéis) capacidade de captar aspectos psicológicos das personagens.</a:t>
            </a:r>
            <a:endParaRPr lang="pt-BR" sz="1400" dirty="0"/>
          </a:p>
        </p:txBody>
      </p:sp>
      <p:pic>
        <p:nvPicPr>
          <p:cNvPr id="2053" name="Picture 5"/>
          <p:cNvPicPr>
            <a:picLocks noChangeAspect="1" noChangeArrowheads="1"/>
          </p:cNvPicPr>
          <p:nvPr/>
        </p:nvPicPr>
        <p:blipFill>
          <a:blip r:embed="rId3" cstate="print"/>
          <a:srcRect/>
          <a:stretch>
            <a:fillRect/>
          </a:stretch>
        </p:blipFill>
        <p:spPr bwMode="auto">
          <a:xfrm>
            <a:off x="5537464" y="1"/>
            <a:ext cx="3606535" cy="5517231"/>
          </a:xfrm>
          <a:prstGeom prst="rect">
            <a:avLst/>
          </a:prstGeom>
          <a:noFill/>
          <a:ln w="9525">
            <a:noFill/>
            <a:miter lim="800000"/>
            <a:headEnd/>
            <a:tailEnd/>
          </a:ln>
        </p:spPr>
      </p:pic>
      <p:sp>
        <p:nvSpPr>
          <p:cNvPr id="9" name="Retângulo 8"/>
          <p:cNvSpPr/>
          <p:nvPr/>
        </p:nvSpPr>
        <p:spPr>
          <a:xfrm>
            <a:off x="4967536" y="5445224"/>
            <a:ext cx="4176464" cy="461665"/>
          </a:xfrm>
          <a:prstGeom prst="rect">
            <a:avLst/>
          </a:prstGeom>
        </p:spPr>
        <p:txBody>
          <a:bodyPr wrap="square">
            <a:spAutoFit/>
          </a:bodyPr>
          <a:lstStyle/>
          <a:p>
            <a:r>
              <a:rPr lang="en-US" sz="1200" dirty="0" err="1" smtClean="0"/>
              <a:t>Retrato</a:t>
            </a:r>
            <a:r>
              <a:rPr lang="en-US" sz="1200" dirty="0" smtClean="0"/>
              <a:t> de </a:t>
            </a:r>
            <a:r>
              <a:rPr lang="pt-BR" sz="1200" b="1" dirty="0" err="1" smtClean="0"/>
              <a:t>Romain</a:t>
            </a:r>
            <a:r>
              <a:rPr lang="pt-BR" sz="1200" b="1" dirty="0" smtClean="0"/>
              <a:t> </a:t>
            </a:r>
            <a:r>
              <a:rPr lang="pt-BR" sz="1200" b="1" dirty="0" err="1" smtClean="0"/>
              <a:t>Coolus</a:t>
            </a:r>
            <a:r>
              <a:rPr lang="pt-BR" sz="1200" b="1" dirty="0" smtClean="0"/>
              <a:t>. </a:t>
            </a:r>
            <a:r>
              <a:rPr lang="en-US" sz="1200" dirty="0" smtClean="0"/>
              <a:t>Toulouse-Lautrec 1899</a:t>
            </a:r>
            <a:br>
              <a:rPr lang="en-US" sz="1200" dirty="0" smtClean="0"/>
            </a:br>
            <a:r>
              <a:rPr lang="en-US" sz="1200" dirty="0" err="1" smtClean="0"/>
              <a:t>óleo</a:t>
            </a:r>
            <a:r>
              <a:rPr lang="en-US" sz="1200" dirty="0" smtClean="0"/>
              <a:t> </a:t>
            </a:r>
            <a:r>
              <a:rPr lang="en-US" sz="1200" dirty="0" err="1" smtClean="0"/>
              <a:t>sobre</a:t>
            </a:r>
            <a:r>
              <a:rPr lang="en-US" sz="1200" dirty="0" smtClean="0"/>
              <a:t> </a:t>
            </a:r>
            <a:r>
              <a:rPr lang="en-US" sz="1200" dirty="0" err="1" smtClean="0"/>
              <a:t>papelão</a:t>
            </a:r>
            <a:r>
              <a:rPr lang="en-US" sz="1200" dirty="0" smtClean="0"/>
              <a:t>, 56.2cm x 36.8cm, </a:t>
            </a:r>
            <a:r>
              <a:rPr lang="en-US" sz="1200" dirty="0" err="1" smtClean="0"/>
              <a:t>Musee</a:t>
            </a:r>
            <a:r>
              <a:rPr lang="en-US" sz="1200" dirty="0" smtClean="0"/>
              <a:t> Toulouse-Lautrec</a:t>
            </a:r>
            <a:endParaRPr lang="pt-BR" sz="1200" dirty="0"/>
          </a:p>
        </p:txBody>
      </p:sp>
      <p:sp>
        <p:nvSpPr>
          <p:cNvPr id="10" name="Retângulo 9"/>
          <p:cNvSpPr/>
          <p:nvPr/>
        </p:nvSpPr>
        <p:spPr>
          <a:xfrm>
            <a:off x="2987824" y="4869160"/>
            <a:ext cx="2560381" cy="461665"/>
          </a:xfrm>
          <a:prstGeom prst="rect">
            <a:avLst/>
          </a:prstGeom>
        </p:spPr>
        <p:txBody>
          <a:bodyPr wrap="none">
            <a:spAutoFit/>
          </a:bodyPr>
          <a:lstStyle/>
          <a:p>
            <a:r>
              <a:rPr lang="fr-FR" sz="1200" dirty="0" smtClean="0"/>
              <a:t>Jane Avril au Jardin de Paris, litografia</a:t>
            </a:r>
          </a:p>
          <a:p>
            <a:r>
              <a:rPr lang="fr-FR" sz="1200" dirty="0" smtClean="0"/>
              <a:t>130 x 95 cm</a:t>
            </a:r>
            <a:endParaRPr lang="pt-BR" sz="1200" dirty="0"/>
          </a:p>
        </p:txBody>
      </p:sp>
      <p:sp>
        <p:nvSpPr>
          <p:cNvPr id="11" name="CaixaDeTexto 10"/>
          <p:cNvSpPr txBox="1"/>
          <p:nvPr/>
        </p:nvSpPr>
        <p:spPr>
          <a:xfrm>
            <a:off x="395536" y="4869160"/>
            <a:ext cx="1444498" cy="276999"/>
          </a:xfrm>
          <a:prstGeom prst="rect">
            <a:avLst/>
          </a:prstGeom>
          <a:noFill/>
        </p:spPr>
        <p:txBody>
          <a:bodyPr wrap="none" rtlCol="0">
            <a:spAutoFit/>
          </a:bodyPr>
          <a:lstStyle/>
          <a:p>
            <a:r>
              <a:rPr lang="pt-BR" sz="1200" dirty="0" smtClean="0"/>
              <a:t>Jane </a:t>
            </a:r>
            <a:r>
              <a:rPr lang="pt-BR" sz="1200" dirty="0" err="1" smtClean="0"/>
              <a:t>Avril</a:t>
            </a:r>
            <a:r>
              <a:rPr lang="pt-BR" sz="1200" dirty="0" smtClean="0"/>
              <a:t> dançando</a:t>
            </a:r>
            <a:endParaRPr lang="pt-BR" sz="1200" dirty="0"/>
          </a:p>
        </p:txBody>
      </p:sp>
      <p:pic>
        <p:nvPicPr>
          <p:cNvPr id="2054" name="Picture 6"/>
          <p:cNvPicPr>
            <a:picLocks noChangeAspect="1" noChangeArrowheads="1"/>
          </p:cNvPicPr>
          <p:nvPr/>
        </p:nvPicPr>
        <p:blipFill>
          <a:blip r:embed="rId4" cstate="print"/>
          <a:srcRect/>
          <a:stretch>
            <a:fillRect/>
          </a:stretch>
        </p:blipFill>
        <p:spPr bwMode="auto">
          <a:xfrm>
            <a:off x="0" y="980728"/>
            <a:ext cx="249555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707904" y="1988840"/>
            <a:ext cx="4968552" cy="584775"/>
          </a:xfrm>
          <a:prstGeom prst="rect">
            <a:avLst/>
          </a:prstGeom>
          <a:noFill/>
        </p:spPr>
        <p:txBody>
          <a:bodyPr wrap="square" rtlCol="0">
            <a:spAutoFit/>
          </a:bodyPr>
          <a:lstStyle/>
          <a:p>
            <a:pPr algn="just"/>
            <a:r>
              <a:rPr lang="pt-BR" sz="1600" b="1" dirty="0" smtClean="0"/>
              <a:t>Van </a:t>
            </a:r>
            <a:r>
              <a:rPr lang="pt-BR" sz="1600" b="1" dirty="0" err="1" smtClean="0"/>
              <a:t>Gogh</a:t>
            </a:r>
            <a:r>
              <a:rPr lang="pt-BR" sz="1600" b="1" dirty="0" smtClean="0"/>
              <a:t>  </a:t>
            </a:r>
            <a:r>
              <a:rPr lang="pt-BR" sz="1600" dirty="0" smtClean="0"/>
              <a:t>– Afastamento intencional do naturalismo, cores fortes, linhas retorcidas,  pinceladas  visíveis. </a:t>
            </a:r>
            <a:endParaRPr lang="pt-BR" sz="1600" dirty="0"/>
          </a:p>
        </p:txBody>
      </p:sp>
      <p:pic>
        <p:nvPicPr>
          <p:cNvPr id="3074" name="Picture 2"/>
          <p:cNvPicPr>
            <a:picLocks noChangeAspect="1" noChangeArrowheads="1"/>
          </p:cNvPicPr>
          <p:nvPr/>
        </p:nvPicPr>
        <p:blipFill>
          <a:blip r:embed="rId2" cstate="print"/>
          <a:srcRect/>
          <a:stretch>
            <a:fillRect/>
          </a:stretch>
        </p:blipFill>
        <p:spPr bwMode="auto">
          <a:xfrm>
            <a:off x="0" y="0"/>
            <a:ext cx="3347864" cy="3947313"/>
          </a:xfrm>
          <a:prstGeom prst="rect">
            <a:avLst/>
          </a:prstGeom>
          <a:noFill/>
          <a:ln w="9525">
            <a:noFill/>
            <a:miter lim="800000"/>
            <a:headEnd/>
            <a:tailEnd/>
          </a:ln>
        </p:spPr>
      </p:pic>
      <p:sp>
        <p:nvSpPr>
          <p:cNvPr id="6" name="Retângulo 5"/>
          <p:cNvSpPr/>
          <p:nvPr/>
        </p:nvSpPr>
        <p:spPr>
          <a:xfrm>
            <a:off x="0" y="3933056"/>
            <a:ext cx="2195736" cy="830997"/>
          </a:xfrm>
          <a:prstGeom prst="rect">
            <a:avLst/>
          </a:prstGeom>
        </p:spPr>
        <p:txBody>
          <a:bodyPr wrap="square">
            <a:spAutoFit/>
          </a:bodyPr>
          <a:lstStyle/>
          <a:p>
            <a:r>
              <a:rPr lang="pt-BR" sz="1200" dirty="0" smtClean="0"/>
              <a:t>1888 / Van </a:t>
            </a:r>
            <a:r>
              <a:rPr lang="pt-BR" sz="1200" dirty="0" err="1" smtClean="0"/>
              <a:t>Gogh</a:t>
            </a:r>
            <a:r>
              <a:rPr lang="pt-BR" sz="1200" dirty="0" smtClean="0"/>
              <a:t/>
            </a:r>
            <a:br>
              <a:rPr lang="pt-BR" sz="1200" dirty="0" smtClean="0"/>
            </a:br>
            <a:r>
              <a:rPr lang="pt-BR" sz="1200" dirty="0" smtClean="0"/>
              <a:t>O Escolar (O Filho do Carteiro - </a:t>
            </a:r>
            <a:r>
              <a:rPr lang="pt-BR" sz="1200" dirty="0" err="1" smtClean="0"/>
              <a:t>Gamin</a:t>
            </a:r>
            <a:r>
              <a:rPr lang="pt-BR" sz="1200" dirty="0" smtClean="0"/>
              <a:t> </a:t>
            </a:r>
            <a:r>
              <a:rPr lang="pt-BR" sz="1200" dirty="0" err="1" smtClean="0"/>
              <a:t>au</a:t>
            </a:r>
            <a:r>
              <a:rPr lang="pt-BR" sz="1200" dirty="0" smtClean="0"/>
              <a:t> </a:t>
            </a:r>
            <a:r>
              <a:rPr lang="pt-BR" sz="1200" dirty="0" err="1" smtClean="0"/>
              <a:t>Képi</a:t>
            </a:r>
            <a:r>
              <a:rPr lang="pt-BR" sz="1200" dirty="0" smtClean="0"/>
              <a:t>)</a:t>
            </a:r>
            <a:br>
              <a:rPr lang="pt-BR" sz="1200" dirty="0" smtClean="0"/>
            </a:br>
            <a:r>
              <a:rPr lang="pt-BR" sz="1200" dirty="0" smtClean="0"/>
              <a:t>63 x 54 / Óleo sobre tela, MASP</a:t>
            </a:r>
            <a:endParaRPr lang="pt-BR" sz="1200" dirty="0"/>
          </a:p>
        </p:txBody>
      </p:sp>
      <p:sp>
        <p:nvSpPr>
          <p:cNvPr id="9" name="CaixaDeTexto 8"/>
          <p:cNvSpPr txBox="1"/>
          <p:nvPr/>
        </p:nvSpPr>
        <p:spPr>
          <a:xfrm>
            <a:off x="5037298" y="3356992"/>
            <a:ext cx="4106702" cy="276999"/>
          </a:xfrm>
          <a:prstGeom prst="rect">
            <a:avLst/>
          </a:prstGeom>
          <a:noFill/>
        </p:spPr>
        <p:txBody>
          <a:bodyPr wrap="none" rtlCol="0">
            <a:spAutoFit/>
          </a:bodyPr>
          <a:lstStyle/>
          <a:p>
            <a:r>
              <a:rPr lang="es-ES" sz="1200" dirty="0" smtClean="0"/>
              <a:t>Campo de trigo </a:t>
            </a:r>
            <a:r>
              <a:rPr lang="es-ES" sz="1200" dirty="0" err="1" smtClean="0"/>
              <a:t>com</a:t>
            </a:r>
            <a:r>
              <a:rPr lang="es-ES" sz="1200" dirty="0" smtClean="0"/>
              <a:t> corvos, 1890 , </a:t>
            </a:r>
            <a:r>
              <a:rPr lang="es-ES" sz="1200" dirty="0" err="1" smtClean="0"/>
              <a:t>Museu</a:t>
            </a:r>
            <a:r>
              <a:rPr lang="es-ES" sz="1200" dirty="0" smtClean="0"/>
              <a:t> Nacional Van </a:t>
            </a:r>
            <a:r>
              <a:rPr lang="es-ES" sz="1200" dirty="0" err="1" smtClean="0"/>
              <a:t>Gogh</a:t>
            </a:r>
            <a:endParaRPr lang="pt-BR" sz="1200" dirty="0"/>
          </a:p>
        </p:txBody>
      </p:sp>
      <p:pic>
        <p:nvPicPr>
          <p:cNvPr id="3077" name="Picture 5"/>
          <p:cNvPicPr>
            <a:picLocks noChangeAspect="1" noChangeArrowheads="1"/>
          </p:cNvPicPr>
          <p:nvPr/>
        </p:nvPicPr>
        <p:blipFill>
          <a:blip r:embed="rId3" cstate="print"/>
          <a:srcRect/>
          <a:stretch>
            <a:fillRect/>
          </a:stretch>
        </p:blipFill>
        <p:spPr bwMode="auto">
          <a:xfrm>
            <a:off x="2196282" y="3607516"/>
            <a:ext cx="6947718" cy="32504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4932040" y="5301208"/>
            <a:ext cx="3855028" cy="923330"/>
          </a:xfrm>
          <a:prstGeom prst="rect">
            <a:avLst/>
          </a:prstGeom>
          <a:noFill/>
        </p:spPr>
        <p:txBody>
          <a:bodyPr wrap="square" rtlCol="0">
            <a:spAutoFit/>
          </a:bodyPr>
          <a:lstStyle/>
          <a:p>
            <a:r>
              <a:rPr lang="pt-BR" b="1" dirty="0" smtClean="0"/>
              <a:t>Cézanne</a:t>
            </a:r>
            <a:r>
              <a:rPr lang="pt-BR" dirty="0" smtClean="0"/>
              <a:t> – Tendência em querer converter elementos da natureza em formas geométricas. </a:t>
            </a:r>
            <a:endParaRPr lang="pt-BR" dirty="0"/>
          </a:p>
        </p:txBody>
      </p:sp>
      <p:pic>
        <p:nvPicPr>
          <p:cNvPr id="4098" name="Picture 2"/>
          <p:cNvPicPr>
            <a:picLocks noChangeAspect="1" noChangeArrowheads="1"/>
          </p:cNvPicPr>
          <p:nvPr/>
        </p:nvPicPr>
        <p:blipFill>
          <a:blip r:embed="rId2" cstate="print"/>
          <a:srcRect/>
          <a:stretch>
            <a:fillRect/>
          </a:stretch>
        </p:blipFill>
        <p:spPr bwMode="auto">
          <a:xfrm>
            <a:off x="1" y="0"/>
            <a:ext cx="4438948" cy="5589240"/>
          </a:xfrm>
          <a:prstGeom prst="rect">
            <a:avLst/>
          </a:prstGeom>
          <a:noFill/>
          <a:ln w="9525">
            <a:noFill/>
            <a:miter lim="800000"/>
            <a:headEnd/>
            <a:tailEnd/>
          </a:ln>
        </p:spPr>
      </p:pic>
      <p:sp>
        <p:nvSpPr>
          <p:cNvPr id="6" name="Retângulo 5"/>
          <p:cNvSpPr/>
          <p:nvPr/>
        </p:nvSpPr>
        <p:spPr>
          <a:xfrm>
            <a:off x="0" y="5589240"/>
            <a:ext cx="4572000" cy="646331"/>
          </a:xfrm>
          <a:prstGeom prst="rect">
            <a:avLst/>
          </a:prstGeom>
        </p:spPr>
        <p:txBody>
          <a:bodyPr>
            <a:spAutoFit/>
          </a:bodyPr>
          <a:lstStyle/>
          <a:p>
            <a:r>
              <a:rPr lang="pt-BR" sz="1200" dirty="0" smtClean="0"/>
              <a:t>Madame Cézanne em Vermelho </a:t>
            </a:r>
            <a:br>
              <a:rPr lang="pt-BR" sz="1200" dirty="0" smtClean="0"/>
            </a:br>
            <a:r>
              <a:rPr lang="pt-BR" sz="1200" dirty="0" smtClean="0"/>
              <a:t>Óleo sobre tela, 89 X 70 cm, 1890-1894 </a:t>
            </a:r>
            <a:br>
              <a:rPr lang="pt-BR" sz="1200" dirty="0" smtClean="0"/>
            </a:br>
            <a:r>
              <a:rPr lang="pt-BR" sz="1200" dirty="0" smtClean="0"/>
              <a:t>Acervo do Museu de Arte de São Paulo Assis Chateaubriand -  MASP</a:t>
            </a:r>
            <a:endParaRPr lang="pt-BR" sz="1200" dirty="0"/>
          </a:p>
        </p:txBody>
      </p:sp>
      <p:sp>
        <p:nvSpPr>
          <p:cNvPr id="7" name="Retângulo 6"/>
          <p:cNvSpPr/>
          <p:nvPr/>
        </p:nvSpPr>
        <p:spPr>
          <a:xfrm>
            <a:off x="5364088" y="3933056"/>
            <a:ext cx="2976199" cy="276999"/>
          </a:xfrm>
          <a:prstGeom prst="rect">
            <a:avLst/>
          </a:prstGeom>
        </p:spPr>
        <p:txBody>
          <a:bodyPr wrap="none">
            <a:spAutoFit/>
          </a:bodyPr>
          <a:lstStyle/>
          <a:p>
            <a:r>
              <a:rPr lang="fr-FR" sz="1200" dirty="0" smtClean="0"/>
              <a:t>Paul Cézanne - Mont Sainte Victoire (c.1880)</a:t>
            </a:r>
            <a:endParaRPr lang="pt-BR" sz="1200" dirty="0"/>
          </a:p>
        </p:txBody>
      </p:sp>
      <p:pic>
        <p:nvPicPr>
          <p:cNvPr id="4099" name="Picture 3"/>
          <p:cNvPicPr>
            <a:picLocks noChangeAspect="1" noChangeArrowheads="1"/>
          </p:cNvPicPr>
          <p:nvPr/>
        </p:nvPicPr>
        <p:blipFill>
          <a:blip r:embed="rId3" cstate="print"/>
          <a:srcRect/>
          <a:stretch>
            <a:fillRect/>
          </a:stretch>
        </p:blipFill>
        <p:spPr bwMode="auto">
          <a:xfrm>
            <a:off x="4427984" y="0"/>
            <a:ext cx="4716016" cy="38278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95536" y="5949280"/>
            <a:ext cx="8501045" cy="646331"/>
          </a:xfrm>
          <a:prstGeom prst="rect">
            <a:avLst/>
          </a:prstGeom>
          <a:noFill/>
        </p:spPr>
        <p:txBody>
          <a:bodyPr wrap="none" rtlCol="0">
            <a:spAutoFit/>
          </a:bodyPr>
          <a:lstStyle/>
          <a:p>
            <a:r>
              <a:rPr lang="pt-BR" b="1" dirty="0" err="1" smtClean="0"/>
              <a:t>Gauguin</a:t>
            </a:r>
            <a:r>
              <a:rPr lang="pt-BR" dirty="0" smtClean="0"/>
              <a:t> – uso de cores puras em grandes áreas sem  correspondências com a realidade,</a:t>
            </a:r>
          </a:p>
          <a:p>
            <a:r>
              <a:rPr lang="pt-BR" dirty="0" smtClean="0"/>
              <a:t>planificação da forma pela ausência de tridimensionalidade, contornos visíveis.</a:t>
            </a:r>
            <a:endParaRPr lang="pt-BR" dirty="0"/>
          </a:p>
        </p:txBody>
      </p:sp>
      <p:pic>
        <p:nvPicPr>
          <p:cNvPr id="5122" name="Picture 2" descr="http://4.bp.blogspot.com/_j_oZHzD1qak/RcSf1rG32eI/AAAAAAAAABA/UmmiwmE3JXI/s400/gauguin107.jpg"/>
          <p:cNvPicPr>
            <a:picLocks noChangeAspect="1" noChangeArrowheads="1"/>
          </p:cNvPicPr>
          <p:nvPr/>
        </p:nvPicPr>
        <p:blipFill>
          <a:blip r:embed="rId2" cstate="print"/>
          <a:srcRect/>
          <a:stretch>
            <a:fillRect/>
          </a:stretch>
        </p:blipFill>
        <p:spPr bwMode="auto">
          <a:xfrm>
            <a:off x="0" y="0"/>
            <a:ext cx="5415636" cy="4725144"/>
          </a:xfrm>
          <a:prstGeom prst="rect">
            <a:avLst/>
          </a:prstGeom>
          <a:noFill/>
        </p:spPr>
      </p:pic>
      <p:sp>
        <p:nvSpPr>
          <p:cNvPr id="6" name="Retângulo 5"/>
          <p:cNvSpPr/>
          <p:nvPr/>
        </p:nvSpPr>
        <p:spPr>
          <a:xfrm>
            <a:off x="0" y="4725144"/>
            <a:ext cx="3995936" cy="1569660"/>
          </a:xfrm>
          <a:prstGeom prst="rect">
            <a:avLst/>
          </a:prstGeom>
        </p:spPr>
        <p:txBody>
          <a:bodyPr wrap="square">
            <a:spAutoFit/>
          </a:bodyPr>
          <a:lstStyle/>
          <a:p>
            <a:r>
              <a:rPr lang="pt-BR" sz="1200" i="1" dirty="0" smtClean="0"/>
              <a:t>Cavaleiros na Praia, </a:t>
            </a:r>
            <a:r>
              <a:rPr lang="pt-BR" sz="1200" dirty="0" smtClean="0"/>
              <a:t>1902, óleo sobre tela , 65,6 x 75,9 cm. </a:t>
            </a:r>
            <a:r>
              <a:rPr lang="pt-BR" sz="1200" dirty="0" err="1" smtClean="0"/>
              <a:t>Museum</a:t>
            </a:r>
            <a:r>
              <a:rPr lang="pt-BR" sz="1200" dirty="0" smtClean="0"/>
              <a:t> </a:t>
            </a:r>
            <a:r>
              <a:rPr lang="pt-BR" sz="1200" dirty="0" err="1" smtClean="0"/>
              <a:t>Folkwang</a:t>
            </a:r>
            <a:r>
              <a:rPr lang="pt-BR" dirty="0" smtClean="0"/>
              <a:t/>
            </a:r>
            <a:br>
              <a:rPr lang="pt-BR" dirty="0" smtClean="0"/>
            </a:br>
            <a:endParaRPr lang="pt-BR" dirty="0" smtClean="0"/>
          </a:p>
          <a:p>
            <a:r>
              <a:rPr lang="pt-BR" dirty="0" smtClean="0"/>
              <a:t/>
            </a:r>
            <a:br>
              <a:rPr lang="pt-BR" dirty="0" smtClean="0"/>
            </a:br>
            <a:r>
              <a:rPr lang="pt-BR" dirty="0" smtClean="0"/>
              <a:t/>
            </a:r>
            <a:br>
              <a:rPr lang="pt-BR" dirty="0" smtClean="0"/>
            </a:br>
            <a:endParaRPr lang="pt-BR" dirty="0"/>
          </a:p>
        </p:txBody>
      </p:sp>
      <p:pic>
        <p:nvPicPr>
          <p:cNvPr id="1026" name="Picture 2" descr="http://atorredemarfim.apostos.com/files/2010/07/gauguin_halo.jpg"/>
          <p:cNvPicPr>
            <a:picLocks noChangeAspect="1" noChangeArrowheads="1"/>
          </p:cNvPicPr>
          <p:nvPr/>
        </p:nvPicPr>
        <p:blipFill>
          <a:blip r:embed="rId3" cstate="print"/>
          <a:srcRect/>
          <a:stretch>
            <a:fillRect/>
          </a:stretch>
        </p:blipFill>
        <p:spPr bwMode="auto">
          <a:xfrm>
            <a:off x="5364089" y="0"/>
            <a:ext cx="3797502" cy="5805264"/>
          </a:xfrm>
          <a:prstGeom prst="rect">
            <a:avLst/>
          </a:prstGeom>
          <a:noFill/>
        </p:spPr>
      </p:pic>
      <p:sp>
        <p:nvSpPr>
          <p:cNvPr id="7" name="Retângulo 6"/>
          <p:cNvSpPr/>
          <p:nvPr/>
        </p:nvSpPr>
        <p:spPr>
          <a:xfrm>
            <a:off x="2843808" y="5157192"/>
            <a:ext cx="4590256" cy="1200329"/>
          </a:xfrm>
          <a:prstGeom prst="rect">
            <a:avLst/>
          </a:prstGeom>
        </p:spPr>
        <p:txBody>
          <a:bodyPr wrap="square">
            <a:spAutoFit/>
          </a:bodyPr>
          <a:lstStyle/>
          <a:p>
            <a:r>
              <a:rPr lang="pt-BR" sz="1200" i="1" dirty="0" smtClean="0"/>
              <a:t>Auto-Retrato com Auréola, </a:t>
            </a:r>
            <a:r>
              <a:rPr lang="pt-BR" sz="1200" dirty="0" smtClean="0"/>
              <a:t>1889 </a:t>
            </a:r>
          </a:p>
          <a:p>
            <a:r>
              <a:rPr lang="pt-BR" sz="1200" dirty="0" smtClean="0"/>
              <a:t>Óleo sobre madeira, 79,2 x 51,3 cm</a:t>
            </a:r>
            <a:br>
              <a:rPr lang="pt-BR" sz="1200" dirty="0" smtClean="0"/>
            </a:br>
            <a:r>
              <a:rPr lang="pt-BR" sz="1200" dirty="0" smtClean="0"/>
              <a:t>Washington, </a:t>
            </a:r>
            <a:r>
              <a:rPr lang="pt-BR" sz="1200" dirty="0" err="1" smtClean="0"/>
              <a:t>National</a:t>
            </a:r>
            <a:r>
              <a:rPr lang="pt-BR" sz="1200" dirty="0" smtClean="0"/>
              <a:t> </a:t>
            </a:r>
            <a:r>
              <a:rPr lang="pt-BR" sz="1200" dirty="0" err="1" smtClean="0"/>
              <a:t>Gallery</a:t>
            </a:r>
            <a:r>
              <a:rPr lang="pt-BR" sz="1200" dirty="0" smtClean="0"/>
              <a:t> </a:t>
            </a:r>
            <a:r>
              <a:rPr lang="pt-BR" sz="1200" dirty="0" err="1" smtClean="0"/>
              <a:t>of</a:t>
            </a:r>
            <a:r>
              <a:rPr lang="pt-BR" sz="1200" dirty="0" smtClean="0"/>
              <a:t> </a:t>
            </a:r>
            <a:r>
              <a:rPr lang="pt-BR" sz="1200" dirty="0" err="1" smtClean="0"/>
              <a:t>Art</a:t>
            </a:r>
            <a:r>
              <a:rPr lang="pt-BR" dirty="0" smtClean="0"/>
              <a:t/>
            </a:r>
            <a:br>
              <a:rPr lang="pt-BR" dirty="0" smtClean="0"/>
            </a:br>
            <a:r>
              <a:rPr lang="pt-BR" dirty="0" smtClean="0"/>
              <a:t/>
            </a:r>
            <a:br>
              <a:rPr lang="pt-BR" dirty="0" smtClean="0"/>
            </a:br>
            <a:endParaRPr lang="pt-BR"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ódulo">
  <a:themeElements>
    <a:clrScheme name="Mó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ódulo">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ódu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657</TotalTime>
  <Words>1266</Words>
  <Application>Microsoft Office PowerPoint</Application>
  <PresentationFormat>Apresentação na tela (4:3)</PresentationFormat>
  <Paragraphs>86</Paragraphs>
  <Slides>22</Slides>
  <Notes>0</Notes>
  <HiddenSlides>0</HiddenSlides>
  <MMClips>0</MMClips>
  <ScaleCrop>false</ScaleCrop>
  <HeadingPairs>
    <vt:vector size="4" baseType="variant">
      <vt:variant>
        <vt:lpstr>Tema</vt:lpstr>
      </vt:variant>
      <vt:variant>
        <vt:i4>1</vt:i4>
      </vt:variant>
      <vt:variant>
        <vt:lpstr>Títulos de slides</vt:lpstr>
      </vt:variant>
      <vt:variant>
        <vt:i4>22</vt:i4>
      </vt:variant>
    </vt:vector>
  </HeadingPairs>
  <TitlesOfParts>
    <vt:vector size="23" baseType="lpstr">
      <vt:lpstr>Módulo</vt:lpstr>
      <vt:lpstr>Do Modernismo à Arte Contemporânea - I</vt:lpstr>
      <vt:lpstr>A Belle Époque</vt:lpstr>
      <vt:lpstr>Slide 3</vt:lpstr>
      <vt:lpstr>Final do século XIX – Pós-Impressionismo</vt:lpstr>
      <vt:lpstr>Slide 5</vt:lpstr>
      <vt:lpstr>Slide 6</vt:lpstr>
      <vt:lpstr>Slide 7</vt:lpstr>
      <vt:lpstr>Slide 8</vt:lpstr>
      <vt:lpstr>Slide 9</vt:lpstr>
      <vt:lpstr>Primeira metade do Século XX – Contexto histórico</vt:lpstr>
      <vt:lpstr>Expressionismo </vt:lpstr>
      <vt:lpstr>Slide 12</vt:lpstr>
      <vt:lpstr>Slide 13</vt:lpstr>
      <vt:lpstr>Fauvismo</vt:lpstr>
      <vt:lpstr>Slide 15</vt:lpstr>
      <vt:lpstr>Cubismo</vt:lpstr>
      <vt:lpstr>Slide 17</vt:lpstr>
      <vt:lpstr>Slide 18</vt:lpstr>
      <vt:lpstr>Slide 19</vt:lpstr>
      <vt:lpstr>Picasso em Azul e Rosa</vt:lpstr>
      <vt:lpstr>Abstracionismo</vt:lpstr>
      <vt:lpstr>Slide 22</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Nilton</dc:creator>
  <cp:lastModifiedBy>Nilton</cp:lastModifiedBy>
  <cp:revision>100</cp:revision>
  <dcterms:created xsi:type="dcterms:W3CDTF">2010-11-05T19:54:11Z</dcterms:created>
  <dcterms:modified xsi:type="dcterms:W3CDTF">2013-07-03T13:40:13Z</dcterms:modified>
</cp:coreProperties>
</file>