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60" r:id="rId3"/>
    <p:sldId id="259" r:id="rId4"/>
    <p:sldId id="270" r:id="rId5"/>
    <p:sldId id="302" r:id="rId6"/>
    <p:sldId id="303" r:id="rId7"/>
    <p:sldId id="261" r:id="rId8"/>
    <p:sldId id="262" r:id="rId9"/>
    <p:sldId id="290" r:id="rId10"/>
    <p:sldId id="304" r:id="rId11"/>
    <p:sldId id="264" r:id="rId12"/>
    <p:sldId id="265" r:id="rId13"/>
    <p:sldId id="291" r:id="rId14"/>
    <p:sldId id="305" r:id="rId15"/>
    <p:sldId id="306" r:id="rId16"/>
    <p:sldId id="322" r:id="rId17"/>
    <p:sldId id="323" r:id="rId18"/>
    <p:sldId id="267" r:id="rId19"/>
    <p:sldId id="272" r:id="rId20"/>
    <p:sldId id="307" r:id="rId21"/>
    <p:sldId id="308" r:id="rId22"/>
    <p:sldId id="309" r:id="rId23"/>
    <p:sldId id="310" r:id="rId24"/>
    <p:sldId id="311" r:id="rId25"/>
    <p:sldId id="312" r:id="rId26"/>
    <p:sldId id="314" r:id="rId27"/>
    <p:sldId id="315" r:id="rId28"/>
    <p:sldId id="316" r:id="rId29"/>
    <p:sldId id="317" r:id="rId30"/>
    <p:sldId id="318" r:id="rId31"/>
    <p:sldId id="319" r:id="rId32"/>
    <p:sldId id="320" r:id="rId33"/>
    <p:sldId id="321" r:id="rId34"/>
    <p:sldId id="301" r:id="rId35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10" autoAdjust="0"/>
    <p:restoredTop sz="94660"/>
  </p:normalViewPr>
  <p:slideViewPr>
    <p:cSldViewPr>
      <p:cViewPr>
        <p:scale>
          <a:sx n="49" d="100"/>
          <a:sy n="49" d="100"/>
        </p:scale>
        <p:origin x="-1020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53D09C-E18B-422E-BDBA-E9D8E433959A}" type="datetimeFigureOut">
              <a:rPr lang="pt-BR" smtClean="0"/>
              <a:t>18/03/2013</a:t>
            </a:fld>
            <a:endParaRPr lang="pt-BR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BR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BBB88D-877F-4F5C-B3CE-45ACDE269D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8150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3994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7BC1373E-0110-4ADD-87B8-27028E24FC57}" type="slidenum">
              <a:rPr lang="pt-BR" smtClean="0">
                <a:latin typeface="Calibri" pitchFamily="34" charset="0"/>
                <a:cs typeface="Arial" charset="0"/>
              </a:rPr>
              <a:pPr eaLnBrk="1" hangingPunct="1"/>
              <a:t>23</a:t>
            </a:fld>
            <a:endParaRPr lang="pt-BR" smtClean="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4096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1F842984-F2CC-4E3C-AF36-AC5824966515}" type="slidenum">
              <a:rPr lang="pt-BR" smtClean="0">
                <a:latin typeface="Calibri" pitchFamily="34" charset="0"/>
                <a:cs typeface="Arial" charset="0"/>
              </a:rPr>
              <a:pPr eaLnBrk="1" hangingPunct="1"/>
              <a:t>24</a:t>
            </a:fld>
            <a:endParaRPr lang="pt-BR" smtClean="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4198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B7DBEA93-27DD-4AEC-A65C-74D9998D4F9F}" type="slidenum">
              <a:rPr lang="pt-BR" smtClean="0">
                <a:latin typeface="Calibri" pitchFamily="34" charset="0"/>
                <a:cs typeface="Arial" charset="0"/>
              </a:rPr>
              <a:pPr eaLnBrk="1" hangingPunct="1"/>
              <a:t>27</a:t>
            </a:fld>
            <a:endParaRPr lang="pt-BR" smtClean="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4301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B071CCC8-3448-42D5-A1CC-20784F5B233F}" type="slidenum">
              <a:rPr lang="pt-BR" smtClean="0">
                <a:latin typeface="Calibri" pitchFamily="34" charset="0"/>
                <a:cs typeface="Arial" charset="0"/>
              </a:rPr>
              <a:pPr eaLnBrk="1" hangingPunct="1"/>
              <a:t>28</a:t>
            </a:fld>
            <a:endParaRPr lang="pt-BR" smtClean="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B88D-877F-4F5C-B3CE-45ACDE269DA3}" type="slidenum">
              <a:rPr lang="pt-BR" smtClean="0"/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9704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76375" y="3327400"/>
            <a:ext cx="6481763" cy="1470025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288" y="5300663"/>
            <a:ext cx="8497887" cy="720725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43E307-E50D-42F2-BD69-C82A2459AF58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34175" y="188913"/>
            <a:ext cx="2159000" cy="56896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52413" y="188913"/>
            <a:ext cx="6329362" cy="56896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643202-4046-4DD8-9227-32524F66641C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4089A9-2171-48C7-B2B6-5D45714B1331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76E827-350F-4591-94DA-10E4A0EE9757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27088" y="1773238"/>
            <a:ext cx="3919537" cy="4105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899025" y="1773238"/>
            <a:ext cx="3921125" cy="4105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90EBC7-22C5-40C3-8C39-B2DE3EF8687E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803F71-2EC5-47F0-A450-FEC39A3064B9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66233A-77FF-451D-9D2F-146CE86D40CD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68AA76-A9BB-4093-866F-CCCA68C2F9C0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BDCFD4-C65A-40D3-8548-C5F5E04CE6E6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A9D627-2FE8-4916-893C-FC0DAF809AC7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2413" y="188913"/>
            <a:ext cx="86407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7088" y="1773238"/>
            <a:ext cx="7993062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30325" y="6435725"/>
            <a:ext cx="1162050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54288" y="6435725"/>
            <a:ext cx="5257800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9138" y="6435725"/>
            <a:ext cx="539750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58B06453-0E72-487C-88D5-DCA8FD206D6D}" type="slidenum">
              <a:rPr lang="pt-BR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7175" y="3212976"/>
            <a:ext cx="8705305" cy="2304256"/>
          </a:xfrm>
        </p:spPr>
        <p:txBody>
          <a:bodyPr/>
          <a:lstStyle/>
          <a:p>
            <a:pPr algn="l"/>
            <a:r>
              <a:rPr lang="pt-BR" sz="2600" dirty="0" smtClean="0">
                <a:latin typeface="Times New Roman" pitchFamily="18" charset="0"/>
                <a:cs typeface="Times New Roman" pitchFamily="18" charset="0"/>
              </a:rPr>
              <a:t>Professora Orientadora:</a:t>
            </a:r>
            <a:br>
              <a:rPr lang="pt-BR" sz="2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2600" dirty="0" smtClean="0">
                <a:latin typeface="Times New Roman" pitchFamily="18" charset="0"/>
                <a:cs typeface="Times New Roman" pitchFamily="18" charset="0"/>
              </a:rPr>
              <a:t>Nísia Paris</a:t>
            </a:r>
            <a:br>
              <a:rPr lang="pt-BR" sz="2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2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BR" sz="2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2600" dirty="0" smtClean="0">
                <a:latin typeface="Times New Roman" pitchFamily="18" charset="0"/>
                <a:cs typeface="Times New Roman" pitchFamily="18" charset="0"/>
              </a:rPr>
              <a:t>Estagiário: </a:t>
            </a:r>
            <a:br>
              <a:rPr lang="pt-BR" sz="2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t-BR" sz="2600" dirty="0" smtClean="0">
                <a:latin typeface="Times New Roman" pitchFamily="18" charset="0"/>
                <a:cs typeface="Times New Roman" pitchFamily="18" charset="0"/>
              </a:rPr>
              <a:t>Haniel Lima</a:t>
            </a:r>
            <a:br>
              <a:rPr lang="pt-BR" sz="2600" dirty="0" smtClean="0">
                <a:latin typeface="Times New Roman" pitchFamily="18" charset="0"/>
                <a:cs typeface="Times New Roman" pitchFamily="18" charset="0"/>
              </a:rPr>
            </a:br>
            <a:endParaRPr lang="pt-BR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0" y="0"/>
            <a:ext cx="9144000" cy="20002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t-BR" sz="1600" b="1" dirty="0" smtClean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  <a:p>
            <a:pPr algn="ctr">
              <a:defRPr/>
            </a:pPr>
            <a:endParaRPr lang="pt-BR" sz="1600" b="1" dirty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  <a:p>
            <a:pPr algn="ctr">
              <a:defRPr/>
            </a:pPr>
            <a:r>
              <a:rPr lang="pt-BR" sz="1600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MINISTÉRIO DA EDUCAÇÃO</a:t>
            </a:r>
            <a:br>
              <a:rPr lang="pt-BR" sz="1600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</a:br>
            <a:r>
              <a:rPr lang="pt-BR" sz="1600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                          INSTITUTO FEDERAL DE EDUCAÇÃO, CIÊNCIA E TECNOLOGIA DO RIO GRANDE DO NORTE</a:t>
            </a:r>
            <a:br>
              <a:rPr lang="pt-BR" sz="1600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</a:br>
            <a:r>
              <a:rPr lang="pt-BR" sz="1600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    CAMPUS NATAL-CENTRAL</a:t>
            </a:r>
          </a:p>
          <a:p>
            <a:pPr algn="ctr">
              <a:defRPr/>
            </a:pPr>
            <a:r>
              <a:rPr lang="pt-BR" sz="1600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ESTÁGIO SUPERVISIONADO OBRIGATÓRIO</a:t>
            </a:r>
          </a:p>
          <a:p>
            <a:pPr algn="ctr">
              <a:defRPr/>
            </a:pPr>
            <a:r>
              <a:rPr lang="pt-BR" sz="1600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>TURMA: CONTROLE AMBIENTAL (MATUTINO)</a:t>
            </a:r>
            <a:br>
              <a:rPr lang="pt-BR" sz="1600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</a:br>
            <a:r>
              <a:rPr lang="pt-BR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  <a:t/>
            </a:r>
            <a:br>
              <a:rPr lang="pt-BR" b="1" dirty="0" smtClean="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rPr>
            </a:br>
            <a:endParaRPr lang="pt-BR" dirty="0"/>
          </a:p>
        </p:txBody>
      </p:sp>
      <p:pic>
        <p:nvPicPr>
          <p:cNvPr id="6" name="Picture 2" descr="http://4.bp.blogspot.com/-8e9JjOIiIh4/UBEzudhd-VI/AAAAAAAASkM/eh-HpjAOTmU/s1600/if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32"/>
            <a:ext cx="1114787" cy="181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2123728" y="5805264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NATAL-RN</a:t>
            </a:r>
          </a:p>
          <a:p>
            <a:pPr algn="ctr"/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2013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48064" y="3140968"/>
            <a:ext cx="3431456" cy="242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718" y="0"/>
            <a:ext cx="8640762" cy="836712"/>
          </a:xfrm>
        </p:spPr>
        <p:txBody>
          <a:bodyPr/>
          <a:lstStyle/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Crescimento demográfico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83568" y="1052736"/>
            <a:ext cx="8208912" cy="5078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buFont typeface="Wingdings" pitchFamily="2" charset="2"/>
              <a:buChar char="Ø"/>
            </a:pPr>
            <a:r>
              <a:rPr lang="pt-BR" sz="2800" kern="0" dirty="0" smtClean="0">
                <a:latin typeface="Times New Roman" pitchFamily="18" charset="0"/>
                <a:cs typeface="Times New Roman" pitchFamily="18" charset="0"/>
              </a:rPr>
              <a:t>Desde o surgimento da espécie humana até o ano de 1830, a população mundial atinge 1 bilhão de pessoas. O segundo bilhão é alcançado em 97 anos (1927) e o terceiro, em 33 anos, por volta de 1960. De lá para cá, a população dobrou em menos de 40 anos (2000). </a:t>
            </a:r>
          </a:p>
          <a:p>
            <a:pPr algn="just">
              <a:buFont typeface="Wingdings" pitchFamily="2" charset="2"/>
              <a:buChar char="Ø"/>
            </a:pPr>
            <a:endParaRPr lang="pt-BR" sz="2800" kern="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pt-BR" sz="2800" kern="0" dirty="0" smtClean="0">
                <a:latin typeface="Times New Roman" pitchFamily="18" charset="0"/>
                <a:cs typeface="Times New Roman" pitchFamily="18" charset="0"/>
              </a:rPr>
              <a:t>A população mundial deverá atingir a marca dos 7,2 bilhões de habitantes em 2015, </a:t>
            </a:r>
            <a:r>
              <a:rPr lang="pt-BR" sz="2800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8 bilhões em 2025 e 10 bilhões até </a:t>
            </a:r>
            <a:r>
              <a:rPr lang="pt-BR" sz="28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2083 </a:t>
            </a:r>
            <a:r>
              <a:rPr lang="pt-BR" sz="2800" kern="0" dirty="0" smtClean="0">
                <a:latin typeface="Times New Roman" pitchFamily="18" charset="0"/>
                <a:cs typeface="Times New Roman" pitchFamily="18" charset="0"/>
              </a:rPr>
              <a:t>segundo projeções da Organização das Nações Unidas (ONU). </a:t>
            </a:r>
          </a:p>
          <a:p>
            <a:pPr algn="just">
              <a:buFont typeface="Wingdings" pitchFamily="2" charset="2"/>
              <a:buChar char="Ø"/>
            </a:pPr>
            <a:endParaRPr lang="pt-BR" sz="2800" kern="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5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221303"/>
            <a:ext cx="9144000" cy="1080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pt-BR" sz="4400" dirty="0">
                <a:latin typeface="Times New Roman" pitchFamily="18" charset="0"/>
                <a:cs typeface="Times New Roman" pitchFamily="18" charset="0"/>
              </a:rPr>
              <a:t>Crescimento demográfico</a:t>
            </a:r>
            <a:endParaRPr kumimoji="0" lang="pt-BR" sz="4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Rectangle 14"/>
          <p:cNvSpPr txBox="1">
            <a:spLocks noChangeArrowheads="1"/>
          </p:cNvSpPr>
          <p:nvPr/>
        </p:nvSpPr>
        <p:spPr>
          <a:xfrm>
            <a:off x="703263" y="1305177"/>
            <a:ext cx="8316912" cy="576263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ct val="50000"/>
              </a:spcBef>
              <a:buClrTx/>
              <a:buFont typeface="Wingdings" pitchFamily="2" charset="2"/>
              <a:buChar char="Ø"/>
            </a:pPr>
            <a:r>
              <a:rPr lang="pt-BR" sz="2400" kern="0" dirty="0" smtClean="0">
                <a:latin typeface="Times New Roman" pitchFamily="18" charset="0"/>
                <a:cs typeface="Times New Roman" pitchFamily="18" charset="0"/>
              </a:rPr>
              <a:t>Crescimento contínuo ao longo do tempo</a:t>
            </a:r>
          </a:p>
        </p:txBody>
      </p:sp>
      <p:sp>
        <p:nvSpPr>
          <p:cNvPr id="12" name="Rectângulo 11"/>
          <p:cNvSpPr/>
          <p:nvPr/>
        </p:nvSpPr>
        <p:spPr>
          <a:xfrm>
            <a:off x="916097" y="1745835"/>
            <a:ext cx="6392207" cy="38558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pt-BR" dirty="0"/>
          </a:p>
        </p:txBody>
      </p:sp>
      <p:sp>
        <p:nvSpPr>
          <p:cNvPr id="11" name="Rectângulo 10"/>
          <p:cNvSpPr/>
          <p:nvPr/>
        </p:nvSpPr>
        <p:spPr>
          <a:xfrm>
            <a:off x="1375896" y="2119494"/>
            <a:ext cx="593240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pt-BR" sz="2800" dirty="0">
                <a:latin typeface="Times New Roman" pitchFamily="18" charset="0"/>
                <a:cs typeface="Times New Roman" pitchFamily="18" charset="0"/>
              </a:rPr>
              <a:t>1 d. C. </a:t>
            </a:r>
            <a:r>
              <a:rPr lang="pt-BR" sz="28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 </a:t>
            </a:r>
            <a:r>
              <a:rPr lang="pt-BR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250 milhões de habitantes</a:t>
            </a:r>
          </a:p>
          <a:p>
            <a:pPr eaLnBrk="1" hangingPunct="1">
              <a:buFont typeface="Wingdings" pitchFamily="2" charset="2"/>
              <a:buNone/>
              <a:tabLst>
                <a:tab pos="1166813" algn="l"/>
              </a:tabLst>
            </a:pPr>
            <a:r>
              <a:rPr lang="pt-BR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1650 </a:t>
            </a:r>
            <a:r>
              <a:rPr lang="pt-BR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pt-BR" sz="28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pt-BR" sz="28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 </a:t>
            </a:r>
            <a:r>
              <a:rPr lang="pt-BR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500 milhões de </a:t>
            </a:r>
            <a:r>
              <a:rPr lang="pt-BR" sz="28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habitantes</a:t>
            </a:r>
          </a:p>
          <a:p>
            <a:pPr eaLnBrk="1" hangingPunct="1">
              <a:buFont typeface="Wingdings" pitchFamily="2" charset="2"/>
              <a:buNone/>
            </a:pPr>
            <a:r>
              <a:rPr lang="pt-BR" sz="28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1850 	 </a:t>
            </a:r>
            <a:r>
              <a:rPr lang="pt-BR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 bilhão de habitantes</a:t>
            </a:r>
          </a:p>
          <a:p>
            <a:pPr eaLnBrk="1" hangingPunct="1">
              <a:buFont typeface="Wingdings" pitchFamily="2" charset="2"/>
              <a:buNone/>
            </a:pPr>
            <a:r>
              <a:rPr lang="pt-BR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1950 </a:t>
            </a:r>
            <a:r>
              <a:rPr lang="pt-BR" sz="28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 </a:t>
            </a:r>
            <a:r>
              <a:rPr lang="pt-BR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2,4 bilhões de habitantes</a:t>
            </a:r>
          </a:p>
          <a:p>
            <a:pPr eaLnBrk="1" hangingPunct="1">
              <a:buFont typeface="Wingdings" pitchFamily="2" charset="2"/>
              <a:buNone/>
            </a:pPr>
            <a:r>
              <a:rPr lang="pt-BR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1990 </a:t>
            </a:r>
            <a:r>
              <a:rPr lang="pt-BR" sz="28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 </a:t>
            </a:r>
            <a:r>
              <a:rPr lang="pt-BR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5,2 bilhões de habitantes</a:t>
            </a:r>
          </a:p>
          <a:p>
            <a:pPr eaLnBrk="1" hangingPunct="1">
              <a:buFont typeface="Wingdings" pitchFamily="2" charset="2"/>
              <a:buNone/>
            </a:pPr>
            <a:r>
              <a:rPr lang="pt-BR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2000 </a:t>
            </a:r>
            <a:r>
              <a:rPr lang="pt-BR" sz="28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 </a:t>
            </a:r>
            <a:r>
              <a:rPr lang="pt-BR" sz="28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6,1 bilhões de habitantes</a:t>
            </a:r>
          </a:p>
          <a:p>
            <a:pPr eaLnBrk="1" hangingPunct="1">
              <a:buFont typeface="Wingdings" pitchFamily="2" charset="2"/>
              <a:buNone/>
            </a:pPr>
            <a:r>
              <a:rPr lang="pt-BR" sz="28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2011 </a:t>
            </a:r>
            <a:r>
              <a:rPr lang="pt-BR" sz="28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 </a:t>
            </a:r>
            <a:r>
              <a:rPr lang="pt-BR" sz="2800" b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7 bilhões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188640"/>
            <a:ext cx="9144000" cy="1080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4000" kern="0" dirty="0" smtClean="0">
                <a:latin typeface="Times New Roman" pitchFamily="18" charset="0"/>
                <a:ea typeface="+mj-ea"/>
                <a:cs typeface="Times New Roman" pitchFamily="18" charset="0"/>
              </a:rPr>
              <a:t>Fases do crescimento demográfico</a:t>
            </a:r>
            <a:endParaRPr kumimoji="0" lang="pt-BR" sz="4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827584" y="1412776"/>
            <a:ext cx="8064896" cy="40857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7030A0"/>
              </a:buClr>
              <a:buFont typeface="Wingdings" pitchFamily="2" charset="2"/>
              <a:buChar char="Ø"/>
            </a:pPr>
            <a:r>
              <a:rPr lang="pt-BR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800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Para entendermos melhor como se processam o crescimento e a estabilização do crescimento demográfico, fato que os especialistas chamam de transição demográfica, é importante analisarmos as fases do crescimento demográfico.</a:t>
            </a:r>
            <a:endParaRPr lang="pt-BR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Clr>
                <a:srgbClr val="7030A0"/>
              </a:buClr>
            </a:pPr>
            <a:endParaRPr lang="pt-BR" sz="9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Clr>
                <a:srgbClr val="7030A0"/>
              </a:buClr>
            </a:pP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726" y="44624"/>
            <a:ext cx="8640762" cy="1143000"/>
          </a:xfrm>
        </p:spPr>
        <p:txBody>
          <a:bodyPr/>
          <a:lstStyle/>
          <a:p>
            <a:pPr lvl="0">
              <a:defRPr/>
            </a:pPr>
            <a:r>
              <a:rPr lang="pt-BR" dirty="0">
                <a:latin typeface="Times New Roman" pitchFamily="18" charset="0"/>
                <a:cs typeface="Times New Roman" pitchFamily="18" charset="0"/>
              </a:rPr>
              <a:t>Fases do crescimento demográfico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 bwMode="auto">
          <a:xfrm>
            <a:off x="806896" y="1412776"/>
            <a:ext cx="8229600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t-BR" sz="2800" b="1" kern="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1ª FASE OU FASE DO CRESCIMENTO LENTO</a:t>
            </a:r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 bwMode="auto">
          <a:xfrm>
            <a:off x="827584" y="1980343"/>
            <a:ext cx="804580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buFont typeface="Wingdings" pitchFamily="2" charset="2"/>
              <a:buChar char="Ø"/>
            </a:pPr>
            <a:r>
              <a:rPr lang="pt-BR" sz="2600" kern="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Essa fase vai desde os primórdios da humanidade até o final do século XVIII, cujas características são</a:t>
            </a:r>
          </a:p>
          <a:p>
            <a:pPr marL="0" indent="0" algn="just">
              <a:buNone/>
            </a:pPr>
            <a:endParaRPr lang="pt-BR" sz="1200" kern="0" dirty="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pt-BR" sz="2600" kern="0" dirty="0" smtClean="0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alta natalidade e</a:t>
            </a:r>
          </a:p>
          <a:p>
            <a:pPr algn="just">
              <a:buFont typeface="Wingdings" pitchFamily="2" charset="2"/>
              <a:buChar char="ü"/>
            </a:pPr>
            <a:r>
              <a:rPr lang="pt-BR" sz="2600" kern="0" dirty="0" smtClean="0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alta mortalidade</a:t>
            </a:r>
          </a:p>
          <a:p>
            <a:pPr marL="0" indent="0" algn="just">
              <a:buNone/>
            </a:pPr>
            <a:endParaRPr lang="pt-BR" sz="1200" kern="0" dirty="0" smtClean="0">
              <a:solidFill>
                <a:srgbClr val="FF0000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pt-BR" sz="2600" kern="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ocasionando baixo índice de crescimento demográfico. Nessa época, a expectativa ou esperança de vida era baixa. Acredita-se que, na Grécia e na Roma Antigas, a média de vida era de apenas 25 anos.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726" y="44624"/>
            <a:ext cx="8640762" cy="864096"/>
          </a:xfrm>
        </p:spPr>
        <p:txBody>
          <a:bodyPr/>
          <a:lstStyle/>
          <a:p>
            <a:pPr lvl="0">
              <a:defRPr/>
            </a:pPr>
            <a:r>
              <a:rPr lang="pt-BR" dirty="0">
                <a:latin typeface="Times New Roman" pitchFamily="18" charset="0"/>
                <a:cs typeface="Times New Roman" pitchFamily="18" charset="0"/>
              </a:rPr>
              <a:t>Fases do crescimento demográfico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 bwMode="auto">
          <a:xfrm>
            <a:off x="806896" y="802248"/>
            <a:ext cx="8229600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t-BR" sz="2800" b="1" kern="0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2</a:t>
            </a:r>
            <a:r>
              <a:rPr lang="pt-BR" sz="2800" b="1" kern="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ª FASE OU FASE DO CRESCIMENTO RÁPIDO</a:t>
            </a:r>
          </a:p>
        </p:txBody>
      </p:sp>
      <p:sp>
        <p:nvSpPr>
          <p:cNvPr id="7" name="Espaço Reservado para Conteúdo 2"/>
          <p:cNvSpPr>
            <a:spLocks noGrp="1"/>
          </p:cNvSpPr>
          <p:nvPr>
            <p:ph idx="1"/>
          </p:nvPr>
        </p:nvSpPr>
        <p:spPr>
          <a:xfrm>
            <a:off x="806896" y="1311836"/>
            <a:ext cx="8229600" cy="5474306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pt-BR" sz="24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Caracterizada pelas</a:t>
            </a:r>
          </a:p>
          <a:p>
            <a:pPr algn="just">
              <a:buFont typeface="Wingdings" pitchFamily="2" charset="2"/>
              <a:buChar char="ü"/>
            </a:pPr>
            <a:r>
              <a:rPr lang="pt-BR" sz="2400" dirty="0" smtClean="0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elevadas taxas de natalidade </a:t>
            </a:r>
            <a:r>
              <a:rPr lang="pt-BR" sz="2400" dirty="0" smtClean="0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e baixas </a:t>
            </a:r>
            <a:r>
              <a:rPr lang="pt-BR" sz="2400" dirty="0" smtClean="0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taxas de mortalidade.</a:t>
            </a:r>
          </a:p>
          <a:p>
            <a:pPr algn="just">
              <a:buFont typeface="Wingdings" pitchFamily="2" charset="2"/>
              <a:buChar char="Ø"/>
            </a:pPr>
            <a:r>
              <a:rPr lang="pt-BR" sz="24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Nessa </a:t>
            </a:r>
            <a:r>
              <a:rPr lang="pt-BR" sz="24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fase, ocorre grande crescimento da população e hoje a maioria dos países </a:t>
            </a:r>
            <a:r>
              <a:rPr lang="pt-BR" sz="2400" b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sub</a:t>
            </a:r>
            <a:r>
              <a:rPr lang="pt-BR" sz="24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desenvolvidos encontra-se nela. </a:t>
            </a:r>
          </a:p>
          <a:p>
            <a:pPr algn="just">
              <a:buFont typeface="Wingdings" pitchFamily="2" charset="2"/>
              <a:buChar char="Ø"/>
            </a:pPr>
            <a:r>
              <a:rPr lang="pt-BR" sz="24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Os países desenvolvidos industrializados da Europa ocidental, os chamados </a:t>
            </a:r>
            <a:r>
              <a:rPr lang="ja-JP" altLang="pt-BR" sz="24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“</a:t>
            </a:r>
            <a:r>
              <a:rPr lang="pt-BR" altLang="ja-JP" sz="24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desenvolvidos velhos</a:t>
            </a:r>
            <a:r>
              <a:rPr lang="ja-JP" altLang="pt-BR" sz="24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”</a:t>
            </a:r>
            <a:r>
              <a:rPr lang="pt-BR" altLang="ja-JP" sz="24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, foram os primeiros a atingir essa fase, principalmente no século XIX, ao passo que nos países </a:t>
            </a:r>
            <a:r>
              <a:rPr lang="ja-JP" altLang="pt-BR" sz="24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“</a:t>
            </a:r>
            <a:r>
              <a:rPr lang="pt-BR" altLang="ja-JP" sz="24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desenvolvidos novos</a:t>
            </a:r>
            <a:r>
              <a:rPr lang="ja-JP" altLang="pt-BR" sz="24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”</a:t>
            </a:r>
            <a:r>
              <a:rPr lang="pt-BR" altLang="ja-JP" sz="24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(Estados Unidos, Canadá, Rússia, Japão) ela ocorreu na primeira metade do século XX e, nos países subdesenvolvidos, a partir da segunda metade do século XX.</a:t>
            </a:r>
            <a:endParaRPr lang="pt-BR" sz="2400" dirty="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18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726" y="44624"/>
            <a:ext cx="8640762" cy="1143000"/>
          </a:xfrm>
        </p:spPr>
        <p:txBody>
          <a:bodyPr/>
          <a:lstStyle/>
          <a:p>
            <a:pPr lvl="0">
              <a:defRPr/>
            </a:pPr>
            <a:r>
              <a:rPr lang="pt-BR" dirty="0">
                <a:latin typeface="Times New Roman" pitchFamily="18" charset="0"/>
                <a:cs typeface="Times New Roman" pitchFamily="18" charset="0"/>
              </a:rPr>
              <a:t>Fases do crescimento demográfico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 bwMode="auto">
          <a:xfrm>
            <a:off x="107504" y="1268760"/>
            <a:ext cx="8928992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t-BR" sz="2400" b="1" kern="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3ª FASE OU FASE DA </a:t>
            </a:r>
            <a:r>
              <a:rPr lang="pt-BR" sz="2400" b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ESTAGNAÇÃO</a:t>
            </a:r>
            <a:endParaRPr lang="pt-BR" sz="2400" b="1" kern="0" dirty="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 bwMode="auto">
          <a:xfrm>
            <a:off x="827584" y="1916832"/>
            <a:ext cx="806489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buFont typeface="Wingdings" pitchFamily="2" charset="2"/>
              <a:buChar char="Ø"/>
            </a:pPr>
            <a:r>
              <a:rPr lang="pt-BR" sz="2400" kern="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Caracterizada pelas</a:t>
            </a:r>
          </a:p>
          <a:p>
            <a:pPr algn="just">
              <a:buFont typeface="Wingdings" pitchFamily="2" charset="2"/>
              <a:buChar char="ü"/>
            </a:pPr>
            <a:r>
              <a:rPr lang="pt-BR" sz="2400" kern="0" dirty="0" smtClean="0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baixas taxas de natalidade e</a:t>
            </a:r>
          </a:p>
          <a:p>
            <a:pPr algn="just">
              <a:buFont typeface="Wingdings" pitchFamily="2" charset="2"/>
              <a:buChar char="ü"/>
            </a:pPr>
            <a:r>
              <a:rPr lang="pt-BR" sz="2400" kern="0" dirty="0" smtClean="0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baixas taxas de mortalidade</a:t>
            </a:r>
          </a:p>
          <a:p>
            <a:pPr marL="0" indent="0" algn="just">
              <a:buNone/>
            </a:pPr>
            <a:endParaRPr lang="pt-BR" sz="1200" kern="0" dirty="0" smtClean="0">
              <a:solidFill>
                <a:srgbClr val="FF0000"/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pt-BR" sz="2400" kern="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resultando em baixíssimo crescimento e até mesmo em estagnação do crescimento populacional. A transição demográfica aqui se encontra concluída. Hoje estão nessa fase os países desenvolvidos, a maior parte deles com taxas de crescimento muito baixas (geralmente inferiores a 1%), nulas e até negativas.</a:t>
            </a:r>
          </a:p>
          <a:p>
            <a:pPr algn="just">
              <a:buFont typeface="Wingdings" pitchFamily="2" charset="2"/>
              <a:buChar char="Ø"/>
            </a:pPr>
            <a:r>
              <a:rPr lang="pt-BR" sz="2400" kern="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Ver páginas 149-152 do livro didático.</a:t>
            </a:r>
          </a:p>
        </p:txBody>
      </p:sp>
    </p:spTree>
    <p:extLst>
      <p:ext uri="{BB962C8B-B14F-4D97-AF65-F5344CB8AC3E}">
        <p14:creationId xmlns:p14="http://schemas.microsoft.com/office/powerpoint/2010/main" val="47363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3"/>
          <p:cNvSpPr txBox="1">
            <a:spLocks noChangeArrowheads="1"/>
          </p:cNvSpPr>
          <p:nvPr/>
        </p:nvSpPr>
        <p:spPr bwMode="auto">
          <a:xfrm>
            <a:off x="809167" y="418429"/>
            <a:ext cx="741682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Sans" charset="0"/>
                <a:ea typeface="ヒラギノ角ゴ ProN W3" charset="-128"/>
                <a:sym typeface="GillSans" charset="0"/>
              </a:defRPr>
            </a:lvl1pPr>
            <a:lvl2pPr marL="742950" indent="-285750" eaLnBrk="0" hangingPunct="0">
              <a:defRPr sz="3200">
                <a:solidFill>
                  <a:srgbClr val="000000"/>
                </a:solidFill>
                <a:latin typeface="GillSans" charset="0"/>
                <a:ea typeface="ヒラギノ角ゴ ProN W3" charset="-128"/>
                <a:sym typeface="GillSans" charset="0"/>
              </a:defRPr>
            </a:lvl2pPr>
            <a:lvl3pPr marL="1143000" indent="-228600" eaLnBrk="0" hangingPunct="0">
              <a:defRPr sz="3200">
                <a:solidFill>
                  <a:srgbClr val="000000"/>
                </a:solidFill>
                <a:latin typeface="GillSans" charset="0"/>
                <a:ea typeface="ヒラギノ角ゴ ProN W3" charset="-128"/>
                <a:sym typeface="GillSans" charset="0"/>
              </a:defRPr>
            </a:lvl3pPr>
            <a:lvl4pPr marL="1600200" indent="-228600" eaLnBrk="0" hangingPunct="0">
              <a:defRPr sz="3200">
                <a:solidFill>
                  <a:srgbClr val="000000"/>
                </a:solidFill>
                <a:latin typeface="GillSans" charset="0"/>
                <a:ea typeface="ヒラギノ角ゴ ProN W3" charset="-128"/>
                <a:sym typeface="GillSans" charset="0"/>
              </a:defRPr>
            </a:lvl4pPr>
            <a:lvl5pPr marL="2057400" indent="-228600" eaLnBrk="0" hangingPunct="0">
              <a:defRPr sz="3200">
                <a:solidFill>
                  <a:srgbClr val="000000"/>
                </a:solidFill>
                <a:latin typeface="GillSans" charset="0"/>
                <a:ea typeface="ヒラギノ角ゴ ProN W3" charset="-128"/>
                <a:sym typeface="Gill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Sans" charset="0"/>
                <a:ea typeface="ヒラギノ角ゴ ProN W3" charset="-128"/>
                <a:sym typeface="Gill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Sans" charset="0"/>
                <a:ea typeface="ヒラギノ角ゴ ProN W3" charset="-128"/>
                <a:sym typeface="Gill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Sans" charset="0"/>
                <a:ea typeface="ヒラギノ角ゴ ProN W3" charset="-128"/>
                <a:sym typeface="Gill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Sans" charset="0"/>
                <a:ea typeface="ヒラギノ角ゴ ProN W3" charset="-128"/>
                <a:sym typeface="GillSans" charset="0"/>
              </a:defRPr>
            </a:lvl9pPr>
          </a:lstStyle>
          <a:p>
            <a:pPr algn="ctr" eaLnBrk="1" hangingPunct="1"/>
            <a:r>
              <a:rPr lang="pt-BR" sz="3600" b="1" dirty="0" smtClean="0">
                <a:latin typeface="Times New Roman" pitchFamily="18" charset="0"/>
                <a:cs typeface="Times New Roman" pitchFamily="18" charset="0"/>
              </a:rPr>
              <a:t>Esquema de Transição Demográfica</a:t>
            </a:r>
            <a:endParaRPr lang="pt-BR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9"/>
          <a:stretch/>
        </p:blipFill>
        <p:spPr>
          <a:xfrm>
            <a:off x="107504" y="1412776"/>
            <a:ext cx="8820150" cy="51125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8469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79" y="1484784"/>
            <a:ext cx="8353425" cy="495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107504" y="404664"/>
            <a:ext cx="885698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sz="3600" b="1" dirty="0">
                <a:latin typeface="Times New Roman" pitchFamily="18" charset="0"/>
                <a:cs typeface="Times New Roman" pitchFamily="18" charset="0"/>
              </a:rPr>
              <a:t>Crescimento da população em alguns </a:t>
            </a:r>
            <a:r>
              <a:rPr lang="pt-BR" sz="3600" b="1" dirty="0" smtClean="0">
                <a:latin typeface="Times New Roman" pitchFamily="18" charset="0"/>
                <a:cs typeface="Times New Roman" pitchFamily="18" charset="0"/>
              </a:rPr>
              <a:t>países</a:t>
            </a:r>
            <a:endParaRPr lang="pt-BR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06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188641"/>
            <a:ext cx="9144000" cy="1080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pt-BR" sz="3600" b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O crescimento demográfico nos países desenvolvidos</a:t>
            </a:r>
            <a:endParaRPr kumimoji="0" lang="pt-BR" sz="3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 bwMode="auto">
          <a:xfrm>
            <a:off x="792108" y="1412776"/>
            <a:ext cx="7859216" cy="2797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None/>
              <a:defRPr sz="180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 algn="just">
              <a:buFont typeface="Wingdings" pitchFamily="2" charset="2"/>
              <a:buChar char="Ø"/>
            </a:pPr>
            <a:r>
              <a:rPr lang="pt-BR" sz="2800" kern="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Nos países desenvolvidos, tem ocorrido uma transformação na estrutura familiar. A taxa de fecundidade é baixa, permanecendo em torno de 1,5 filho por mulher. Muitos países apresentam taxas inferiores a 2,1 filhos por mulher, mantendo assim estabilizado o tamanho de sua população.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b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Fatores que contribuem para a diminuição da taxa de fecundidade</a:t>
            </a:r>
            <a:endParaRPr lang="pt-BR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755576" y="1628800"/>
            <a:ext cx="8229600" cy="2692400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pt-BR" sz="26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Urbanização (exigências da vida urbana);</a:t>
            </a:r>
          </a:p>
          <a:p>
            <a:pPr algn="just">
              <a:buFont typeface="Wingdings" pitchFamily="2" charset="2"/>
              <a:buChar char="Ø"/>
            </a:pPr>
            <a:r>
              <a:rPr lang="pt-BR" sz="26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Aumento da escolarização (que pode levar maior acesso a métodos de planejamento familiar);</a:t>
            </a:r>
          </a:p>
          <a:p>
            <a:pPr algn="just">
              <a:buFont typeface="Wingdings" pitchFamily="2" charset="2"/>
              <a:buChar char="Ø"/>
            </a:pPr>
            <a:r>
              <a:rPr lang="pt-BR" sz="26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Incorporação das mulheres no mercado de trabalho (acúmulo de trabalho dentro e fora do lar).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1000" t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18" r="1602" b="3099"/>
          <a:stretch/>
        </p:blipFill>
        <p:spPr bwMode="auto">
          <a:xfrm>
            <a:off x="323528" y="3645024"/>
            <a:ext cx="8436688" cy="2565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971600" y="2204864"/>
            <a:ext cx="74168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dirty="0" smtClean="0">
                <a:latin typeface="Times New Roman" pitchFamily="18" charset="0"/>
                <a:cs typeface="Times New Roman" pitchFamily="18" charset="0"/>
              </a:rPr>
              <a:t>DEMOGRAFIA</a:t>
            </a:r>
            <a:endParaRPr lang="pt-BR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b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Surgimento da Teoria Demográfica</a:t>
            </a:r>
            <a:endParaRPr lang="pt-BR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755576" y="1628801"/>
            <a:ext cx="8136904" cy="4464496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pt-BR" sz="26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Por volta de 1750, a Grã-Bretanha, pioneira na Revolução Industrial, tinha pouco mais de 5 milhões de habitantes. Desde então, o processo de crescimento populacional foi rápido. Em 1840, atingiria mais de 10 milhões de habitantes. Meio século depois, passava a marca dos 20 milhões. Essa tendência generalizou-se nos demais países europeus que acompanharam a primeira fase da Revolução Industrial. Com base na observação da etapa inicial desse processo, surgiu a mais polêmica teoria sobre o crescimento populacional,  a </a:t>
            </a:r>
            <a:r>
              <a:rPr lang="pt-BR" sz="2600" dirty="0" smtClean="0">
                <a:solidFill>
                  <a:srgbClr val="FF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Teoria Malthusiana</a:t>
            </a:r>
            <a:r>
              <a:rPr lang="pt-BR" sz="26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7973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pt-BR" sz="4000" b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A Teoria Malthusiana</a:t>
            </a:r>
            <a:endParaRPr lang="pt-BR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755576" y="1628801"/>
            <a:ext cx="8136904" cy="4464496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pt-BR" sz="2000" dirty="0">
                <a:ea typeface="ＭＳ Ｐゴシック" pitchFamily="34" charset="-128"/>
              </a:rPr>
              <a:t>A Teoria Malthusiana foi publicada na Inglaterra, em 1798, pelo economista e sacerdote anglicano Thomas Robert Malthus (1766-1834), que estava preocupado com os problemas enfrentados por seu país durante a Revolução Industrial (êxodo rural, desemprego, aumento populacional etc.). Malthus expôs sua famosa teoria na obra </a:t>
            </a:r>
            <a:r>
              <a:rPr lang="pt-BR" sz="2000" dirty="0" smtClean="0">
                <a:ea typeface="ＭＳ Ｐゴシック" pitchFamily="34" charset="-128"/>
              </a:rPr>
              <a:t>“Um </a:t>
            </a:r>
            <a:r>
              <a:rPr lang="pt-BR" sz="2000" dirty="0">
                <a:ea typeface="ＭＳ Ｐゴシック" pitchFamily="34" charset="-128"/>
              </a:rPr>
              <a:t>ensaio sobre o princípio da </a:t>
            </a:r>
            <a:r>
              <a:rPr lang="pt-BR" sz="2000" dirty="0" smtClean="0">
                <a:ea typeface="ＭＳ Ｐゴシック" pitchFamily="34" charset="-128"/>
              </a:rPr>
              <a:t>população”, </a:t>
            </a:r>
            <a:r>
              <a:rPr lang="pt-BR" sz="2000" dirty="0">
                <a:ea typeface="ＭＳ Ｐゴシック" pitchFamily="34" charset="-128"/>
              </a:rPr>
              <a:t>na qual atribuía toda a culpa caótica da situação social de então ao excessivo crescimento dos pobres.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016" y="4005064"/>
            <a:ext cx="1863416" cy="24485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982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509588"/>
          </a:xfrm>
        </p:spPr>
        <p:txBody>
          <a:bodyPr/>
          <a:lstStyle/>
          <a:p>
            <a:r>
              <a:rPr lang="pt-BR" sz="3600" b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Fundamentação da Teoria </a:t>
            </a:r>
            <a:r>
              <a:rPr lang="pt-BR" sz="3600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M</a:t>
            </a:r>
            <a:r>
              <a:rPr lang="pt-BR" sz="3600" b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althusiana</a:t>
            </a:r>
          </a:p>
        </p:txBody>
      </p:sp>
      <p:sp>
        <p:nvSpPr>
          <p:cNvPr id="14339" name="Espaço Reservado para Conteúdo 2"/>
          <p:cNvSpPr>
            <a:spLocks noGrp="1"/>
          </p:cNvSpPr>
          <p:nvPr>
            <p:ph idx="1"/>
          </p:nvPr>
        </p:nvSpPr>
        <p:spPr>
          <a:xfrm>
            <a:off x="827088" y="1484784"/>
            <a:ext cx="7993062" cy="4105275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pt-BR" sz="28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A Teoria Malthusiana se fundamenta na relação entre crescimento populacional e meios de subsistência, apoiada nas seguintes premissas:</a:t>
            </a:r>
          </a:p>
          <a:p>
            <a:pPr marL="0" indent="0" algn="just">
              <a:buNone/>
            </a:pPr>
            <a:endParaRPr lang="pt-BR" sz="1100" dirty="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pt-BR" sz="28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1º. caso não seja detida por obstáculos (guerras, epidemias etc.), a população tende a crescer segundo uma progressão geométrica, duplicando a cada 25 anos;</a:t>
            </a:r>
          </a:p>
          <a:p>
            <a:pPr marL="0" indent="0" algn="just">
              <a:buNone/>
            </a:pPr>
            <a:endParaRPr lang="pt-BR" sz="1000" dirty="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pt-BR" sz="28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2º. os meios de subsistência, na melhor das hipóteses, só podem aumentar segundo uma progressão aritmética;</a:t>
            </a:r>
          </a:p>
          <a:p>
            <a:pPr marL="0" indent="0">
              <a:buFont typeface="Arial" charset="0"/>
              <a:buNone/>
            </a:pPr>
            <a:endParaRPr lang="pt-BR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1402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pt-BR" sz="28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A erradicação da pobreza e da fome por meio do controle da natalidade e outras medidas, como casamentos tardios, número de filhos compatível com os recursos dos pais etc. A Teoria de Malthus é caracterizada como antinatalista e conservadora.</a:t>
            </a:r>
          </a:p>
        </p:txBody>
      </p:sp>
      <p:sp>
        <p:nvSpPr>
          <p:cNvPr id="15363" name="Título 1"/>
          <p:cNvSpPr>
            <a:spLocks noGrp="1"/>
          </p:cNvSpPr>
          <p:nvPr>
            <p:ph type="title"/>
          </p:nvPr>
        </p:nvSpPr>
        <p:spPr>
          <a:xfrm>
            <a:off x="539552" y="439738"/>
            <a:ext cx="8229600" cy="509588"/>
          </a:xfrm>
        </p:spPr>
        <p:txBody>
          <a:bodyPr/>
          <a:lstStyle/>
          <a:p>
            <a:r>
              <a:rPr lang="pt-BR" sz="4000" b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O que Malthus propunha?</a:t>
            </a:r>
          </a:p>
        </p:txBody>
      </p:sp>
    </p:spTree>
    <p:extLst>
      <p:ext uri="{BB962C8B-B14F-4D97-AF65-F5344CB8AC3E}">
        <p14:creationId xmlns:p14="http://schemas.microsoft.com/office/powerpoint/2010/main" val="266113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ítulo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581025"/>
          </a:xfrm>
        </p:spPr>
        <p:txBody>
          <a:bodyPr/>
          <a:lstStyle/>
          <a:p>
            <a:r>
              <a:rPr lang="pt-BR" sz="4000" b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Críticas à teoria de Malthus</a:t>
            </a:r>
          </a:p>
        </p:txBody>
      </p:sp>
      <p:sp>
        <p:nvSpPr>
          <p:cNvPr id="16387" name="Espaço Reservado para Conteúdo 2"/>
          <p:cNvSpPr>
            <a:spLocks noGrp="1"/>
          </p:cNvSpPr>
          <p:nvPr>
            <p:ph idx="1"/>
          </p:nvPr>
        </p:nvSpPr>
        <p:spPr>
          <a:xfrm>
            <a:off x="590872" y="1455439"/>
            <a:ext cx="8229600" cy="5141913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pt-BR" sz="28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O crescimento geométrico da população previsto por Malthus não ocorreu;</a:t>
            </a:r>
          </a:p>
          <a:p>
            <a:pPr algn="just">
              <a:buFont typeface="Wingdings" pitchFamily="2" charset="2"/>
              <a:buChar char="Ø"/>
            </a:pPr>
            <a:r>
              <a:rPr lang="pt-BR" sz="28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A produção de alimentos ultrapassou os 3% e a média do crescimento populacional anual, nos últimos vinte anos, ficou em torno de 2%;</a:t>
            </a:r>
          </a:p>
          <a:p>
            <a:pPr algn="just">
              <a:buFont typeface="Wingdings" pitchFamily="2" charset="2"/>
              <a:buChar char="Ø"/>
            </a:pPr>
            <a:r>
              <a:rPr lang="pt-BR" sz="28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A Europa e as demais áreas desenvolvidas do mundo mostraram que o desenvolvimento econômico, reformas de bem-estar social são fórmulas para deter o crescimento populacional;</a:t>
            </a:r>
            <a:endParaRPr lang="pt-BR" dirty="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75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Conteúdo 2"/>
          <p:cNvSpPr>
            <a:spLocks noGrp="1"/>
          </p:cNvSpPr>
          <p:nvPr>
            <p:ph idx="1"/>
          </p:nvPr>
        </p:nvSpPr>
        <p:spPr>
          <a:xfrm>
            <a:off x="662880" y="1528464"/>
            <a:ext cx="8229600" cy="5068888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pt-BR" sz="28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A emancipação progressiva da mulher (certamente não prevista por Malthus) tem sido decisiva no controle da natalidade (a mulher passou a decidir o número de filhos que quer ter);</a:t>
            </a:r>
          </a:p>
          <a:p>
            <a:pPr marL="0" indent="0" algn="just">
              <a:buNone/>
            </a:pPr>
            <a:endParaRPr lang="pt-BR" sz="1200" dirty="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pt-BR" sz="2800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O desenvolvimento científico e tecnológico ocorrido no campo da agropecuária e da genética tornou possível produzir alimentos suficientes para suprir as necessidades de toda a humanidade.</a:t>
            </a:r>
          </a:p>
        </p:txBody>
      </p:sp>
      <p:sp>
        <p:nvSpPr>
          <p:cNvPr id="17411" name="Título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229600" cy="581025"/>
          </a:xfrm>
        </p:spPr>
        <p:txBody>
          <a:bodyPr/>
          <a:lstStyle/>
          <a:p>
            <a:r>
              <a:rPr lang="pt-BR" b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Críticas à teoria de Malthus</a:t>
            </a:r>
          </a:p>
        </p:txBody>
      </p:sp>
    </p:spTree>
    <p:extLst>
      <p:ext uri="{BB962C8B-B14F-4D97-AF65-F5344CB8AC3E}">
        <p14:creationId xmlns:p14="http://schemas.microsoft.com/office/powerpoint/2010/main" val="289434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pt-BR" sz="28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A explosão demográfica do período pós-Segunda Guerra Mundial ressuscitou as ideias de Malthus. Conhecidos como neomalthusianos ou alarmistas, os adeptos dessa teoria assumiram novas posturas e a aprimoraram.</a:t>
            </a:r>
          </a:p>
        </p:txBody>
      </p:sp>
      <p:sp>
        <p:nvSpPr>
          <p:cNvPr id="19459" name="Título 1"/>
          <p:cNvSpPr>
            <a:spLocks noGrp="1"/>
          </p:cNvSpPr>
          <p:nvPr>
            <p:ph type="title"/>
          </p:nvPr>
        </p:nvSpPr>
        <p:spPr>
          <a:xfrm>
            <a:off x="395536" y="473075"/>
            <a:ext cx="8229600" cy="581025"/>
          </a:xfrm>
        </p:spPr>
        <p:txBody>
          <a:bodyPr/>
          <a:lstStyle/>
          <a:p>
            <a:r>
              <a:rPr lang="pt-BR" b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Teoria Neomalthusiana</a:t>
            </a:r>
          </a:p>
        </p:txBody>
      </p:sp>
    </p:spTree>
    <p:extLst>
      <p:ext uri="{BB962C8B-B14F-4D97-AF65-F5344CB8AC3E}">
        <p14:creationId xmlns:p14="http://schemas.microsoft.com/office/powerpoint/2010/main" val="375520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ço Reservado para Conteúdo 2"/>
          <p:cNvSpPr>
            <a:spLocks noGrp="1"/>
          </p:cNvSpPr>
          <p:nvPr>
            <p:ph idx="1"/>
          </p:nvPr>
        </p:nvSpPr>
        <p:spPr>
          <a:xfrm>
            <a:off x="827088" y="1628800"/>
            <a:ext cx="7993062" cy="4105275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pt-BR" sz="26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Atribuíam a culpa pela situação de miséria dos países subdesenvolvidos ao acelerado crescimento populacional;</a:t>
            </a:r>
          </a:p>
          <a:p>
            <a:pPr marL="0" indent="0" algn="just">
              <a:buNone/>
            </a:pPr>
            <a:endParaRPr lang="pt-BR" sz="1200" dirty="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pt-BR" sz="26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Concordavam que a agricultura era capaz de produzir alimentos suficientes para todos;</a:t>
            </a:r>
          </a:p>
          <a:p>
            <a:pPr marL="0" indent="0" algn="just">
              <a:buNone/>
            </a:pPr>
            <a:endParaRPr lang="pt-BR" sz="1200" dirty="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pt-BR" sz="26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Defendiam programas rígidos e oficiais de controle da natalidade, em geral rotulados de planejamento familiar, como o emprego de diversos métodos, as pílulas anticoncepcionais, a ligadura de trompas, o DIU (dispositivo intrauterino), o aborto e a vasectomia</a:t>
            </a:r>
            <a:r>
              <a:rPr lang="pt-BR" sz="2600" dirty="0" smtClean="0">
                <a:ea typeface="ＭＳ Ｐゴシック" pitchFamily="34" charset="-128"/>
              </a:rPr>
              <a:t>.</a:t>
            </a:r>
          </a:p>
        </p:txBody>
      </p:sp>
      <p:sp>
        <p:nvSpPr>
          <p:cNvPr id="20483" name="Título 1"/>
          <p:cNvSpPr>
            <a:spLocks noGrp="1"/>
          </p:cNvSpPr>
          <p:nvPr>
            <p:ph type="title"/>
          </p:nvPr>
        </p:nvSpPr>
        <p:spPr>
          <a:xfrm>
            <a:off x="539552" y="405851"/>
            <a:ext cx="8229600" cy="581025"/>
          </a:xfrm>
        </p:spPr>
        <p:txBody>
          <a:bodyPr/>
          <a:lstStyle/>
          <a:p>
            <a:r>
              <a:rPr lang="pt-BR" sz="3600" b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O que defendiam os Neomalthusianos?</a:t>
            </a:r>
          </a:p>
        </p:txBody>
      </p:sp>
    </p:spTree>
    <p:extLst>
      <p:ext uri="{BB962C8B-B14F-4D97-AF65-F5344CB8AC3E}">
        <p14:creationId xmlns:p14="http://schemas.microsoft.com/office/powerpoint/2010/main" val="150001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pt-BR" sz="2200" dirty="0">
                <a:latin typeface="Times New Roman" pitchFamily="18" charset="0"/>
                <a:cs typeface="Times New Roman" pitchFamily="18" charset="0"/>
              </a:rPr>
              <a:t>Em resposta aos neomalthusianos, foi elaborada a teoria reformista, que inverte a conclusão das duas teorias demográficas anteriores</a:t>
            </a:r>
            <a:r>
              <a:rPr lang="pt-BR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 typeface="Wingdings" pitchFamily="2" charset="2"/>
              <a:buChar char="Ø"/>
            </a:pPr>
            <a:endParaRPr lang="pt-BR" sz="1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pt-BR" sz="2200" dirty="0">
                <a:latin typeface="Times New Roman" pitchFamily="18" charset="0"/>
                <a:cs typeface="Times New Roman" pitchFamily="18" charset="0"/>
              </a:rPr>
              <a:t>Ela analisa os problemas demográficos, tendo como referência as condições socioeconômicas da população, defendendo a necessidade de se enfrentar as questões sociais e econômicas dos países para que a dinâmica demográfica entre em equilíbrio</a:t>
            </a:r>
            <a:r>
              <a:rPr lang="pt-BR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endParaRPr lang="pt-BR" sz="1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pt-BR" sz="2200" dirty="0">
                <a:latin typeface="Times New Roman" pitchFamily="18" charset="0"/>
                <a:cs typeface="Times New Roman" pitchFamily="18" charset="0"/>
              </a:rPr>
              <a:t>À medida que as famílias obtêm condições dignas de vida, tendem a diminuir o número de filhos para não comprometer o acesso de seus dependentes aos sistemas de educação e saúde.</a:t>
            </a:r>
          </a:p>
        </p:txBody>
      </p:sp>
      <p:sp>
        <p:nvSpPr>
          <p:cNvPr id="21507" name="Título 1"/>
          <p:cNvSpPr>
            <a:spLocks noGrp="1"/>
          </p:cNvSpPr>
          <p:nvPr>
            <p:ph type="title"/>
          </p:nvPr>
        </p:nvSpPr>
        <p:spPr>
          <a:xfrm>
            <a:off x="467544" y="439738"/>
            <a:ext cx="8229600" cy="581025"/>
          </a:xfrm>
        </p:spPr>
        <p:txBody>
          <a:bodyPr/>
          <a:lstStyle/>
          <a:p>
            <a:r>
              <a:rPr lang="pt-BR" sz="4000" b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Teoria Reformista ou Marxista</a:t>
            </a:r>
          </a:p>
        </p:txBody>
      </p:sp>
    </p:spTree>
    <p:extLst>
      <p:ext uri="{BB962C8B-B14F-4D97-AF65-F5344CB8AC3E}">
        <p14:creationId xmlns:p14="http://schemas.microsoft.com/office/powerpoint/2010/main" val="128444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ço Reservado para Conteúdo 2"/>
          <p:cNvSpPr>
            <a:spLocks noGrp="1"/>
          </p:cNvSpPr>
          <p:nvPr>
            <p:ph idx="1"/>
          </p:nvPr>
        </p:nvSpPr>
        <p:spPr>
          <a:xfrm>
            <a:off x="755576" y="1052736"/>
            <a:ext cx="7993062" cy="4105275"/>
          </a:xfrm>
        </p:spPr>
        <p:txBody>
          <a:bodyPr/>
          <a:lstStyle/>
          <a:p>
            <a:pPr marL="0" indent="0" algn="just">
              <a:buFont typeface="Arial" charset="0"/>
              <a:buNone/>
            </a:pPr>
            <a:endParaRPr lang="pt-BR" dirty="0" smtClean="0">
              <a:ea typeface="ＭＳ Ｐゴシック" pitchFamily="34" charset="-128"/>
            </a:endParaRPr>
          </a:p>
          <a:p>
            <a:pPr algn="just">
              <a:buFont typeface="Wingdings" pitchFamily="2" charset="2"/>
              <a:buChar char="Ø"/>
            </a:pPr>
            <a:r>
              <a:rPr lang="pt-BR" sz="24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A necessidade de reformas socioeconômicas que permitam a elevação do padrão de vida; </a:t>
            </a:r>
          </a:p>
          <a:p>
            <a:pPr marL="0" indent="0" algn="just">
              <a:buNone/>
            </a:pPr>
            <a:endParaRPr lang="pt-BR" sz="1100" dirty="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pt-BR" sz="24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Melhoria da distribuição de renda e de alimentos;</a:t>
            </a:r>
          </a:p>
          <a:p>
            <a:pPr marL="0" indent="0" algn="just">
              <a:buNone/>
            </a:pPr>
            <a:endParaRPr lang="pt-BR" sz="1100" dirty="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pt-BR" sz="24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Aumento da escolaridade, que resultaria num planejamento familiar e na diminuição da natalidade e do crescimento vegetativo.</a:t>
            </a:r>
          </a:p>
        </p:txBody>
      </p:sp>
      <p:sp>
        <p:nvSpPr>
          <p:cNvPr id="22531" name="Título 1"/>
          <p:cNvSpPr>
            <a:spLocks noGrp="1"/>
          </p:cNvSpPr>
          <p:nvPr>
            <p:ph type="title"/>
          </p:nvPr>
        </p:nvSpPr>
        <p:spPr>
          <a:xfrm>
            <a:off x="467544" y="419499"/>
            <a:ext cx="8229600" cy="581025"/>
          </a:xfrm>
        </p:spPr>
        <p:txBody>
          <a:bodyPr/>
          <a:lstStyle/>
          <a:p>
            <a:r>
              <a:rPr lang="pt-BR" sz="3600" b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O que defendem os Reformistas?</a:t>
            </a:r>
          </a:p>
        </p:txBody>
      </p:sp>
    </p:spTree>
    <p:extLst>
      <p:ext uri="{BB962C8B-B14F-4D97-AF65-F5344CB8AC3E}">
        <p14:creationId xmlns:p14="http://schemas.microsoft.com/office/powerpoint/2010/main" val="406404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188640"/>
            <a:ext cx="9144000" cy="1080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3600" kern="0" dirty="0" smtClean="0">
                <a:latin typeface="Times New Roman" pitchFamily="18" charset="0"/>
                <a:ea typeface="+mj-ea"/>
                <a:cs typeface="Times New Roman" pitchFamily="18" charset="0"/>
              </a:rPr>
              <a:t>Estrutura da aula</a:t>
            </a:r>
            <a:endParaRPr kumimoji="0" lang="pt-BR" sz="3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755576" y="1419448"/>
            <a:ext cx="7992888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Clr>
                <a:srgbClr val="7030A0"/>
              </a:buClr>
              <a:buFont typeface="Wingdings" pitchFamily="2" charset="2"/>
              <a:buChar char="Ø"/>
            </a:pP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 Conceitos demográficos </a:t>
            </a:r>
          </a:p>
          <a:p>
            <a:pPr algn="just">
              <a:lnSpc>
                <a:spcPct val="150000"/>
              </a:lnSpc>
              <a:buClr>
                <a:srgbClr val="7030A0"/>
              </a:buClr>
              <a:buFont typeface="Wingdings" pitchFamily="2" charset="2"/>
              <a:buChar char="Ø"/>
            </a:pPr>
            <a:r>
              <a:rPr lang="pt-B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Crescimento demográfico</a:t>
            </a:r>
          </a:p>
          <a:p>
            <a:pPr algn="just">
              <a:lnSpc>
                <a:spcPct val="150000"/>
              </a:lnSpc>
              <a:buClr>
                <a:srgbClr val="7030A0"/>
              </a:buClr>
              <a:buFont typeface="Wingdings" pitchFamily="2" charset="2"/>
              <a:buChar char="Ø"/>
            </a:pP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 Fases do crescimento demográfico</a:t>
            </a:r>
          </a:p>
          <a:p>
            <a:pPr algn="just">
              <a:lnSpc>
                <a:spcPct val="150000"/>
              </a:lnSpc>
              <a:buClr>
                <a:srgbClr val="7030A0"/>
              </a:buClr>
              <a:buFont typeface="Wingdings" pitchFamily="2" charset="2"/>
              <a:buChar char="Ø"/>
            </a:pP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 As principais Teorias </a:t>
            </a: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demográfica</a:t>
            </a:r>
            <a:endParaRPr lang="pt-BR" sz="2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Clr>
                <a:srgbClr val="7030A0"/>
              </a:buClr>
              <a:buFont typeface="Wingdings" pitchFamily="2" charset="2"/>
              <a:buChar char="Ø"/>
            </a:pPr>
            <a:endParaRPr lang="pt-BR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Clr>
                <a:srgbClr val="7030A0"/>
              </a:buClr>
            </a:pPr>
            <a:endParaRPr lang="pt-BR" sz="2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Clr>
                <a:srgbClr val="7030A0"/>
              </a:buClr>
              <a:buFont typeface="Wingdings" pitchFamily="2" charset="2"/>
              <a:buChar char="Ø"/>
            </a:pPr>
            <a:endParaRPr lang="pt-BR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pt-BR" sz="24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No contexto da Teoria Neomalthusiana, surge a Teoria Ecomalthusiana, que utiliza uma argumentação de cunho ecológico ou ambiental, ressaltando o quanto o crescimento populacional pressiona o ambiente natural.</a:t>
            </a:r>
          </a:p>
        </p:txBody>
      </p:sp>
      <p:sp>
        <p:nvSpPr>
          <p:cNvPr id="23555" name="Título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581025"/>
          </a:xfrm>
        </p:spPr>
        <p:txBody>
          <a:bodyPr/>
          <a:lstStyle/>
          <a:p>
            <a:r>
              <a:rPr lang="pt-BR" sz="3600" b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Teoria Ecomalthusiana</a:t>
            </a:r>
          </a:p>
        </p:txBody>
      </p:sp>
    </p:spTree>
    <p:extLst>
      <p:ext uri="{BB962C8B-B14F-4D97-AF65-F5344CB8AC3E}">
        <p14:creationId xmlns:p14="http://schemas.microsoft.com/office/powerpoint/2010/main" val="230444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ço Reservado para Conteúdo 2"/>
          <p:cNvSpPr>
            <a:spLocks noGrp="1"/>
          </p:cNvSpPr>
          <p:nvPr>
            <p:ph idx="1"/>
          </p:nvPr>
        </p:nvSpPr>
        <p:spPr>
          <a:xfrm>
            <a:off x="662880" y="1628800"/>
            <a:ext cx="8229600" cy="4997450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pt-BR" sz="24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O grande crescimento populacional intensifica a utilização dos recursos naturais para garantir o abastecimento da população, provocando grandes problemas ambientais;</a:t>
            </a:r>
          </a:p>
          <a:p>
            <a:pPr marL="0" indent="0" algn="just">
              <a:buNone/>
            </a:pPr>
            <a:endParaRPr lang="pt-BR" sz="1200" dirty="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pt-BR" sz="24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O controle populacional nos países pobres, localizados em sua maioria na zona intertropical, justifica-se pela necessidade de preservar a riquíssima biodiversidade dos ecossistemas tropicais, pois, segundo eles, o crescimento nesses países </a:t>
            </a:r>
            <a:r>
              <a:rPr lang="ja-JP" altLang="pt-BR" sz="24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“</a:t>
            </a:r>
            <a:r>
              <a:rPr lang="pt-BR" altLang="ja-JP" sz="24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sufoca</a:t>
            </a:r>
            <a:r>
              <a:rPr lang="ja-JP" altLang="pt-BR" sz="24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”</a:t>
            </a:r>
            <a:r>
              <a:rPr lang="pt-BR" altLang="ja-JP" sz="24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o ambiente natural.</a:t>
            </a:r>
            <a:endParaRPr lang="pt-BR" sz="2400" dirty="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24579" name="Título 1"/>
          <p:cNvSpPr>
            <a:spLocks noGrp="1"/>
          </p:cNvSpPr>
          <p:nvPr>
            <p:ph type="title"/>
          </p:nvPr>
        </p:nvSpPr>
        <p:spPr>
          <a:xfrm>
            <a:off x="323528" y="439738"/>
            <a:ext cx="8640960" cy="581025"/>
          </a:xfrm>
        </p:spPr>
        <p:txBody>
          <a:bodyPr/>
          <a:lstStyle/>
          <a:p>
            <a:r>
              <a:rPr lang="pt-BR" sz="3600" b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O que defendem os Ecomalthusianos?</a:t>
            </a:r>
          </a:p>
        </p:txBody>
      </p:sp>
    </p:spTree>
    <p:extLst>
      <p:ext uri="{BB962C8B-B14F-4D97-AF65-F5344CB8AC3E}">
        <p14:creationId xmlns:p14="http://schemas.microsoft.com/office/powerpoint/2010/main" val="345712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ço Reservado para Conteúdo 2"/>
          <p:cNvSpPr>
            <a:spLocks noGrp="1"/>
          </p:cNvSpPr>
          <p:nvPr>
            <p:ph idx="1"/>
          </p:nvPr>
        </p:nvSpPr>
        <p:spPr>
          <a:xfrm>
            <a:off x="755576" y="1772816"/>
            <a:ext cx="8064896" cy="2520950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pt-BR" sz="24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Vale lembrar que os grandes devastadores das florestas tropicais e de muitos outros ecossistemas foram os países ricos, ao longo do processo de colonização na Ásia, África e América Latina.</a:t>
            </a:r>
          </a:p>
        </p:txBody>
      </p:sp>
      <p:sp>
        <p:nvSpPr>
          <p:cNvPr id="25603" name="Título 1"/>
          <p:cNvSpPr>
            <a:spLocks noGrp="1"/>
          </p:cNvSpPr>
          <p:nvPr>
            <p:ph type="title"/>
          </p:nvPr>
        </p:nvSpPr>
        <p:spPr>
          <a:xfrm>
            <a:off x="539552" y="473075"/>
            <a:ext cx="8229600" cy="581025"/>
          </a:xfrm>
        </p:spPr>
        <p:txBody>
          <a:bodyPr/>
          <a:lstStyle/>
          <a:p>
            <a:r>
              <a:rPr lang="pt-BR" sz="3200" b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Contradição da teoria Ecomalthusiana</a:t>
            </a:r>
          </a:p>
        </p:txBody>
      </p:sp>
    </p:spTree>
    <p:extLst>
      <p:ext uri="{BB962C8B-B14F-4D97-AF65-F5344CB8AC3E}">
        <p14:creationId xmlns:p14="http://schemas.microsoft.com/office/powerpoint/2010/main" val="423406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1844824"/>
            <a:ext cx="8229600" cy="2664321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pt-BR" sz="20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Teoria Malthusiana: POPULAÇÃO X ALIMENTOS</a:t>
            </a:r>
          </a:p>
          <a:p>
            <a:pPr marL="0" indent="0" algn="just">
              <a:buNone/>
            </a:pPr>
            <a:endParaRPr lang="pt-BR" sz="1000" dirty="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pt-BR" sz="20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Teoria Neomalthusiana: POPULAÇÃO X DESENVOLVIMENTO ECONÔMICO</a:t>
            </a:r>
          </a:p>
          <a:p>
            <a:pPr marL="0" indent="0" algn="just">
              <a:buNone/>
            </a:pPr>
            <a:endParaRPr lang="pt-BR" sz="1000" dirty="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pt-BR" sz="20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Teoria Reformista: POPULAÇÃO X DISTRIBUIÇÃO DE RENDA</a:t>
            </a:r>
          </a:p>
          <a:p>
            <a:pPr marL="0" indent="0" algn="just">
              <a:buNone/>
            </a:pPr>
            <a:endParaRPr lang="pt-BR" sz="1000" dirty="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pt-BR" sz="20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Teoria Ecomalthusiana: POPULAÇÃO X RECURSOS NATURAIS</a:t>
            </a:r>
          </a:p>
          <a:p>
            <a:pPr algn="just"/>
            <a:endParaRPr lang="pt-BR" sz="2000" dirty="0" smtClean="0">
              <a:ea typeface="ＭＳ Ｐゴシック" pitchFamily="34" charset="-128"/>
            </a:endParaRPr>
          </a:p>
          <a:p>
            <a:pPr algn="just"/>
            <a:endParaRPr lang="pt-BR" sz="2000" dirty="0" smtClean="0">
              <a:ea typeface="ＭＳ Ｐゴシック" pitchFamily="34" charset="-128"/>
            </a:endParaRPr>
          </a:p>
        </p:txBody>
      </p:sp>
      <p:sp>
        <p:nvSpPr>
          <p:cNvPr id="26627" name="Título 1"/>
          <p:cNvSpPr>
            <a:spLocks noGrp="1"/>
          </p:cNvSpPr>
          <p:nvPr>
            <p:ph type="title"/>
          </p:nvPr>
        </p:nvSpPr>
        <p:spPr>
          <a:xfrm>
            <a:off x="539552" y="467981"/>
            <a:ext cx="8229600" cy="581025"/>
          </a:xfrm>
        </p:spPr>
        <p:txBody>
          <a:bodyPr/>
          <a:lstStyle/>
          <a:p>
            <a:r>
              <a:rPr lang="pt-BR" sz="4000" b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Resumo das Teorias</a:t>
            </a:r>
          </a:p>
        </p:txBody>
      </p:sp>
    </p:spTree>
    <p:extLst>
      <p:ext uri="{BB962C8B-B14F-4D97-AF65-F5344CB8AC3E}">
        <p14:creationId xmlns:p14="http://schemas.microsoft.com/office/powerpoint/2010/main" val="15319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Referências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683568" y="1412776"/>
            <a:ext cx="8280920" cy="5184576"/>
          </a:xfrm>
        </p:spPr>
        <p:txBody>
          <a:bodyPr/>
          <a:lstStyle/>
          <a:p>
            <a:pPr marL="0" indent="0" algn="just">
              <a:buFont typeface="Arial" charset="0"/>
              <a:buNone/>
            </a:pPr>
            <a:r>
              <a:rPr lang="pt-BR" sz="2400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COELHO, M. A. </a:t>
            </a:r>
            <a:r>
              <a:rPr lang="pt-BR" sz="2400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Geografia geral. O espaço natural e</a:t>
            </a:r>
            <a:r>
              <a:rPr lang="pt-BR" sz="2400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pt-BR" sz="2400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socioeconômico</a:t>
            </a:r>
            <a:r>
              <a:rPr lang="pt-BR" sz="2400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. São Paulo: Moderna, 2001</a:t>
            </a:r>
            <a:r>
              <a:rPr lang="pt-BR" sz="24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.</a:t>
            </a:r>
          </a:p>
          <a:p>
            <a:pPr marL="0" indent="0" algn="just">
              <a:buFont typeface="Arial" charset="0"/>
              <a:buNone/>
            </a:pPr>
            <a:endParaRPr lang="pt-BR" sz="2400" dirty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0" indent="0" algn="just">
              <a:buFont typeface="Arial" charset="0"/>
              <a:buNone/>
            </a:pPr>
            <a:r>
              <a:rPr lang="pt-BR" sz="2400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LUCCI, E. A; BRANCO, A. L; M. C. </a:t>
            </a:r>
            <a:r>
              <a:rPr lang="pt-BR" sz="2400" b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Território e sociedade no mundo globalizado.</a:t>
            </a:r>
            <a:r>
              <a:rPr lang="pt-BR" sz="2400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São Paulo: Saraiva, 2010</a:t>
            </a:r>
            <a:r>
              <a:rPr lang="pt-BR" sz="24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.</a:t>
            </a:r>
          </a:p>
          <a:p>
            <a:pPr marL="0" indent="0" algn="just">
              <a:buFont typeface="Arial" charset="0"/>
              <a:buNone/>
            </a:pPr>
            <a:endParaRPr lang="pt-BR" sz="2400" dirty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pPr marL="0" indent="0" algn="just">
              <a:buFont typeface="Arial" charset="0"/>
              <a:buNone/>
            </a:pPr>
            <a:r>
              <a:rPr lang="pt-BR" sz="2400" i="1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Jornal do Commercio</a:t>
            </a:r>
            <a:r>
              <a:rPr lang="pt-BR" sz="2400" dirty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. Pernambuco, 1º nov. 2011. Internacional – p -12.</a:t>
            </a:r>
          </a:p>
          <a:p>
            <a:pPr>
              <a:buNone/>
            </a:pPr>
            <a:endParaRPr lang="pt-BR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 smtClean="0">
                <a:latin typeface="Times New Roman" pitchFamily="18" charset="0"/>
                <a:cs typeface="Times New Roman" pitchFamily="18" charset="0"/>
              </a:rPr>
              <a:t>Conceitos Demográficos</a:t>
            </a:r>
            <a:endParaRPr lang="pt-BR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1196752"/>
            <a:ext cx="8460432" cy="5661248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 typeface="Wingdings" pitchFamily="2" charset="2"/>
              <a:buChar char="q"/>
            </a:pP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 População absoluta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pt-BR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Número total de habitantes de um lugar (país, cidade, região etc.)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Populosos: grande número de habitantes</a:t>
            </a:r>
          </a:p>
          <a:p>
            <a:pPr lvl="2" eaLnBrk="1" hangingPunct="1"/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China (1,294 bilhão); Índia (1,041 bilhão)</a:t>
            </a:r>
          </a:p>
          <a:p>
            <a:pPr lvl="2" eaLnBrk="1" hangingPunct="1"/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Regiões populosas: Leste e sudeste asiático, nordeste dos EUA, noroeste da Europa</a:t>
            </a:r>
          </a:p>
          <a:p>
            <a:pPr lvl="1" eaLnBrk="1" hangingPunct="1">
              <a:buFont typeface="Wingdings" pitchFamily="2" charset="2"/>
              <a:buChar char="ü"/>
            </a:pPr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 Não-populosos: pequeno número de habitantes</a:t>
            </a:r>
          </a:p>
          <a:p>
            <a:pPr lvl="2" eaLnBrk="1" hangingPunct="1"/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Portugal: (10 milhões); Austrália (19,5 milhões)</a:t>
            </a:r>
          </a:p>
          <a:p>
            <a:pPr lvl="2" eaLnBrk="1" hangingPunct="1"/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Regiões não-populosas: Amazônia; Patagônia; Sibéria</a:t>
            </a:r>
          </a:p>
          <a:p>
            <a:pPr lvl="2" eaLnBrk="1" hangingPunct="1"/>
            <a:endParaRPr lang="pt-BR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13542"/>
            <a:ext cx="8784976" cy="823170"/>
          </a:xfrm>
        </p:spPr>
        <p:txBody>
          <a:bodyPr/>
          <a:lstStyle/>
          <a:p>
            <a:r>
              <a:rPr lang="pt-BR" sz="4000" dirty="0" smtClean="0">
                <a:latin typeface="Times New Roman" pitchFamily="18" charset="0"/>
                <a:cs typeface="Times New Roman" pitchFamily="18" charset="0"/>
              </a:rPr>
              <a:t>Conceitos Demográficos</a:t>
            </a:r>
            <a:endParaRPr lang="pt-BR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80048" y="908720"/>
            <a:ext cx="8463952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pt-BR" sz="2800" kern="0" dirty="0" smtClean="0">
                <a:latin typeface="Times New Roman" pitchFamily="18" charset="0"/>
                <a:cs typeface="Times New Roman" pitchFamily="18" charset="0"/>
              </a:rPr>
              <a:t> Densidade demográfica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pt-BR" sz="2800" kern="0" dirty="0" smtClean="0">
                <a:latin typeface="Times New Roman" pitchFamily="18" charset="0"/>
                <a:cs typeface="Times New Roman" pitchFamily="18" charset="0"/>
              </a:rPr>
              <a:t>É a média de habitantes por km</a:t>
            </a:r>
            <a:r>
              <a:rPr lang="pt-BR" sz="2800" kern="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sz="2800" kern="0" dirty="0" smtClean="0">
                <a:latin typeface="Times New Roman" pitchFamily="18" charset="0"/>
                <a:cs typeface="Times New Roman" pitchFamily="18" charset="0"/>
              </a:rPr>
              <a:t> - população/área</a:t>
            </a:r>
          </a:p>
          <a:p>
            <a:pPr marL="342900" lvl="1" indent="-342900">
              <a:lnSpc>
                <a:spcPct val="90000"/>
              </a:lnSpc>
              <a:buFont typeface="Wingdings" pitchFamily="2" charset="2"/>
              <a:buChar char="ü"/>
            </a:pPr>
            <a:r>
              <a:rPr lang="pt-BR" b="1" kern="0" dirty="0" smtClean="0">
                <a:latin typeface="Times New Roman" pitchFamily="18" charset="0"/>
                <a:cs typeface="Times New Roman" pitchFamily="18" charset="0"/>
              </a:rPr>
              <a:t>Densamente povoado</a:t>
            </a:r>
            <a:r>
              <a:rPr lang="pt-BR" kern="0" dirty="0" smtClean="0">
                <a:latin typeface="Times New Roman" pitchFamily="18" charset="0"/>
                <a:cs typeface="Times New Roman" pitchFamily="18" charset="0"/>
              </a:rPr>
              <a:t>: elevada densidade demográfica</a:t>
            </a:r>
          </a:p>
          <a:p>
            <a:pPr marL="342900" lvl="2" indent="-342900">
              <a:lnSpc>
                <a:spcPct val="90000"/>
              </a:lnSpc>
            </a:pPr>
            <a:r>
              <a:rPr lang="pt-BR" sz="2800" kern="0" dirty="0" smtClean="0">
                <a:latin typeface="Times New Roman" pitchFamily="18" charset="0"/>
                <a:cs typeface="Times New Roman" pitchFamily="18" charset="0"/>
              </a:rPr>
              <a:t>Mônaco (16.410,26 hab./km²); </a:t>
            </a:r>
            <a:endParaRPr lang="pt-BR" sz="2800" kern="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2" indent="-342900">
              <a:lnSpc>
                <a:spcPct val="90000"/>
              </a:lnSpc>
            </a:pPr>
            <a:r>
              <a:rPr lang="pt-BR" sz="2800" kern="0" dirty="0" smtClean="0">
                <a:latin typeface="Times New Roman" pitchFamily="18" charset="0"/>
                <a:cs typeface="Times New Roman" pitchFamily="18" charset="0"/>
              </a:rPr>
              <a:t>Cingapura </a:t>
            </a:r>
            <a:r>
              <a:rPr lang="pt-BR" sz="2800" kern="0" dirty="0" smtClean="0">
                <a:latin typeface="Times New Roman" pitchFamily="18" charset="0"/>
                <a:cs typeface="Times New Roman" pitchFamily="18" charset="0"/>
              </a:rPr>
              <a:t>(6.396,26 hab./km²); Bangladesh (975,01 hab./km²)</a:t>
            </a:r>
          </a:p>
          <a:p>
            <a:pPr marL="342900" lvl="2" indent="-342900">
              <a:lnSpc>
                <a:spcPct val="90000"/>
              </a:lnSpc>
            </a:pPr>
            <a:r>
              <a:rPr lang="pt-BR" sz="2800" kern="0" dirty="0" smtClean="0">
                <a:latin typeface="Times New Roman" pitchFamily="18" charset="0"/>
                <a:cs typeface="Times New Roman" pitchFamily="18" charset="0"/>
              </a:rPr>
              <a:t>Regiões: delta do Rio Ganges; leste da China; noroeste da Europa</a:t>
            </a:r>
          </a:p>
          <a:p>
            <a:pPr marL="342900" lvl="1" indent="-342900">
              <a:lnSpc>
                <a:spcPct val="90000"/>
              </a:lnSpc>
              <a:buFont typeface="Wingdings" pitchFamily="2" charset="2"/>
              <a:buChar char="ü"/>
            </a:pPr>
            <a:r>
              <a:rPr lang="pt-BR" b="1" kern="0" dirty="0" smtClean="0">
                <a:latin typeface="Times New Roman" pitchFamily="18" charset="0"/>
                <a:cs typeface="Times New Roman" pitchFamily="18" charset="0"/>
              </a:rPr>
              <a:t>Fracamente povoado</a:t>
            </a:r>
            <a:r>
              <a:rPr lang="pt-BR" kern="0" dirty="0" smtClean="0">
                <a:latin typeface="Times New Roman" pitchFamily="18" charset="0"/>
                <a:cs typeface="Times New Roman" pitchFamily="18" charset="0"/>
              </a:rPr>
              <a:t>: baixa densidade demográfica</a:t>
            </a:r>
          </a:p>
          <a:p>
            <a:pPr marL="342900" lvl="2" indent="-342900">
              <a:lnSpc>
                <a:spcPct val="90000"/>
              </a:lnSpc>
            </a:pPr>
            <a:r>
              <a:rPr lang="pt-BR" sz="2800" kern="0" dirty="0" smtClean="0">
                <a:latin typeface="Times New Roman" pitchFamily="18" charset="0"/>
                <a:cs typeface="Times New Roman" pitchFamily="18" charset="0"/>
              </a:rPr>
              <a:t>Mongólia (1,66 hab./km²); Austrália (2,51 hab./km²); Canadá (3,11 hab./km²);  Argentina  (13,49 hab./km²)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pt-BR" sz="2800" b="1" kern="0" dirty="0" smtClean="0">
                <a:latin typeface="Times New Roman" pitchFamily="18" charset="0"/>
                <a:cs typeface="Times New Roman" pitchFamily="18" charset="0"/>
              </a:rPr>
              <a:t>Todos </a:t>
            </a:r>
            <a:r>
              <a:rPr lang="pt-BR" sz="2800" b="1" kern="0" dirty="0" smtClean="0">
                <a:latin typeface="Times New Roman" pitchFamily="18" charset="0"/>
                <a:cs typeface="Times New Roman" pitchFamily="18" charset="0"/>
              </a:rPr>
              <a:t>os lugares populosos são necessariamente povoados?</a:t>
            </a:r>
          </a:p>
        </p:txBody>
      </p:sp>
    </p:spTree>
    <p:extLst>
      <p:ext uri="{BB962C8B-B14F-4D97-AF65-F5344CB8AC3E}">
        <p14:creationId xmlns:p14="http://schemas.microsoft.com/office/powerpoint/2010/main" val="276154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1002" y="32997"/>
            <a:ext cx="8640762" cy="947731"/>
          </a:xfrm>
        </p:spPr>
        <p:txBody>
          <a:bodyPr/>
          <a:lstStyle/>
          <a:p>
            <a:r>
              <a:rPr lang="pt-BR" sz="4000" dirty="0" smtClean="0">
                <a:latin typeface="Times New Roman" pitchFamily="18" charset="0"/>
                <a:cs typeface="Times New Roman" pitchFamily="18" charset="0"/>
              </a:rPr>
              <a:t>Conceitos Demográficos</a:t>
            </a:r>
            <a:endParaRPr lang="pt-BR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83568" y="980728"/>
            <a:ext cx="8450160" cy="453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pt-BR" sz="2400" b="1" kern="0" dirty="0" smtClean="0">
                <a:latin typeface="Times New Roman" pitchFamily="18" charset="0"/>
                <a:cs typeface="Times New Roman" pitchFamily="18" charset="0"/>
              </a:rPr>
              <a:t>SUPER POVOAMENTO</a:t>
            </a:r>
          </a:p>
          <a:p>
            <a:pPr lvl="1">
              <a:lnSpc>
                <a:spcPct val="90000"/>
              </a:lnSpc>
            </a:pPr>
            <a:r>
              <a:rPr lang="pt-BR" sz="2400" kern="0" dirty="0" smtClean="0">
                <a:latin typeface="Times New Roman" pitchFamily="18" charset="0"/>
                <a:cs typeface="Times New Roman" pitchFamily="18" charset="0"/>
              </a:rPr>
              <a:t>Quando ocorre um descompasso das condições sócio-econômicas da população em relação à área ocupada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pt-BR" sz="2400" b="1" kern="0" dirty="0" smtClean="0">
                <a:latin typeface="Times New Roman" pitchFamily="18" charset="0"/>
                <a:cs typeface="Times New Roman" pitchFamily="18" charset="0"/>
              </a:rPr>
              <a:t>RECENSEAMENTO ou CENSO</a:t>
            </a:r>
          </a:p>
          <a:p>
            <a:pPr lvl="1">
              <a:lnSpc>
                <a:spcPct val="90000"/>
              </a:lnSpc>
            </a:pPr>
            <a:r>
              <a:rPr lang="pt-BR" sz="2400" kern="0" dirty="0" smtClean="0">
                <a:latin typeface="Times New Roman" pitchFamily="18" charset="0"/>
                <a:cs typeface="Times New Roman" pitchFamily="18" charset="0"/>
              </a:rPr>
              <a:t>Levantamento ou coleta periódica de dados estatísticos dos habitantes de um determinado lugar.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pt-BR" sz="2400" b="1" kern="0" dirty="0" smtClean="0">
                <a:latin typeface="Times New Roman" pitchFamily="18" charset="0"/>
                <a:cs typeface="Times New Roman" pitchFamily="18" charset="0"/>
              </a:rPr>
              <a:t>TAXA DE NATALIDADE</a:t>
            </a:r>
          </a:p>
          <a:p>
            <a:pPr lvl="1">
              <a:lnSpc>
                <a:spcPct val="90000"/>
              </a:lnSpc>
            </a:pPr>
            <a:r>
              <a:rPr lang="pt-BR" sz="2400" kern="0" dirty="0" smtClean="0">
                <a:latin typeface="Times New Roman" pitchFamily="18" charset="0"/>
                <a:cs typeface="Times New Roman" pitchFamily="18" charset="0"/>
              </a:rPr>
              <a:t>Relação entre o nº de nascimento ocorridos em um ano e o nº de habitantes.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pt-BR" sz="2400" b="1" kern="0" dirty="0" smtClean="0">
                <a:latin typeface="Times New Roman" pitchFamily="18" charset="0"/>
                <a:cs typeface="Times New Roman" pitchFamily="18" charset="0"/>
              </a:rPr>
              <a:t>TAXA DE MORTALIDADE</a:t>
            </a:r>
          </a:p>
          <a:p>
            <a:pPr lvl="1">
              <a:lnSpc>
                <a:spcPct val="90000"/>
              </a:lnSpc>
            </a:pPr>
            <a:r>
              <a:rPr lang="pt-BR" sz="2400" kern="0" dirty="0" smtClean="0">
                <a:latin typeface="Times New Roman" pitchFamily="18" charset="0"/>
                <a:cs typeface="Times New Roman" pitchFamily="18" charset="0"/>
              </a:rPr>
              <a:t>Relação entre o número de óbitos ocorridos em ano e o nº de habitantes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995396" y="5876255"/>
            <a:ext cx="3095625" cy="5746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sz="2000" dirty="0">
                <a:latin typeface="Arial" charset="0"/>
              </a:rPr>
              <a:t>Densidade demográfica</a:t>
            </a: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5388008" y="5803230"/>
            <a:ext cx="3311525" cy="7223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sz="2000" dirty="0">
                <a:latin typeface="Arial" charset="0"/>
              </a:rPr>
              <a:t>distribuição da população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4451383" y="5949280"/>
            <a:ext cx="576263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pt-BR" sz="3200" b="1" dirty="0">
                <a:latin typeface="Arial" charset="0"/>
              </a:rPr>
              <a:t>#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8583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405" y="116632"/>
            <a:ext cx="8926512" cy="655272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Grp="1" noChangeArrowheads="1"/>
          </p:cNvSpPr>
          <p:nvPr>
            <p:ph type="title"/>
          </p:nvPr>
        </p:nvSpPr>
        <p:spPr>
          <a:xfrm>
            <a:off x="5508104" y="5949280"/>
            <a:ext cx="2880320" cy="579828"/>
          </a:xfrm>
        </p:spPr>
        <p:txBody>
          <a:bodyPr/>
          <a:lstStyle/>
          <a:p>
            <a:pPr eaLnBrk="1" hangingPunct="1">
              <a:defRPr/>
            </a:pP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Jodhpur, India</a:t>
            </a: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62604"/>
            <a:ext cx="4608066" cy="6020638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2413" y="188913"/>
            <a:ext cx="8640067" cy="791815"/>
          </a:xfrm>
        </p:spPr>
        <p:txBody>
          <a:bodyPr/>
          <a:lstStyle/>
          <a:p>
            <a:r>
              <a:rPr lang="pt-BR" dirty="0" smtClean="0">
                <a:latin typeface="Times New Roman" pitchFamily="18" charset="0"/>
                <a:cs typeface="Times New Roman" pitchFamily="18" charset="0"/>
              </a:rPr>
              <a:t>Crescimento demográfico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753327" y="1412776"/>
            <a:ext cx="8136904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buFont typeface="Wingdings" pitchFamily="2" charset="2"/>
              <a:buChar char="Ø"/>
            </a:pPr>
            <a:r>
              <a:rPr lang="pt-BR" sz="2800" kern="0" dirty="0" smtClean="0">
                <a:latin typeface="Times New Roman" pitchFamily="18" charset="0"/>
                <a:cs typeface="Times New Roman" pitchFamily="18" charset="0"/>
              </a:rPr>
              <a:t>A intensidade, o volume e as conseqüências desse crescimento nos últimos 150 anos, e em particular nos últimos 50 anos, atingiram proporções impressionantes.</a:t>
            </a:r>
          </a:p>
          <a:p>
            <a:pPr algn="just">
              <a:buFont typeface="Wingdings" pitchFamily="2" charset="2"/>
              <a:buChar char="Ø"/>
            </a:pPr>
            <a:endParaRPr lang="pt-BR" sz="2800" kern="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pt-BR" sz="2800" kern="0" dirty="0" smtClean="0">
                <a:latin typeface="Times New Roman" pitchFamily="18" charset="0"/>
                <a:cs typeface="Times New Roman" pitchFamily="18" charset="0"/>
              </a:rPr>
              <a:t>Crescimento contínuo ao longo do tempo</a:t>
            </a:r>
          </a:p>
          <a:p>
            <a:pPr algn="just">
              <a:buFont typeface="Wingdings" pitchFamily="2" charset="2"/>
              <a:buChar char="Ø"/>
            </a:pPr>
            <a:endParaRPr lang="pt-BR" sz="2800" kern="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pt-BR" sz="2800" kern="0" dirty="0" smtClean="0">
                <a:latin typeface="Times New Roman" pitchFamily="18" charset="0"/>
                <a:cs typeface="Times New Roman" pitchFamily="18" charset="0"/>
              </a:rPr>
              <a:t>Ritmo de 75 milhões por </a:t>
            </a:r>
            <a:r>
              <a:rPr lang="pt-BR" sz="2800" kern="0" dirty="0" smtClean="0">
                <a:latin typeface="Times New Roman" pitchFamily="18" charset="0"/>
                <a:cs typeface="Times New Roman" pitchFamily="18" charset="0"/>
              </a:rPr>
              <a:t>ano</a:t>
            </a:r>
            <a:endParaRPr lang="pt-BR" sz="2800" kern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0277011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10277011</Template>
  <TotalTime>582</TotalTime>
  <Words>1805</Words>
  <Application>Microsoft Office PowerPoint</Application>
  <PresentationFormat>Apresentação na tela (4:3)</PresentationFormat>
  <Paragraphs>168</Paragraphs>
  <Slides>34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34</vt:i4>
      </vt:variant>
    </vt:vector>
  </HeadingPairs>
  <TitlesOfParts>
    <vt:vector size="35" baseType="lpstr">
      <vt:lpstr>10277011</vt:lpstr>
      <vt:lpstr>Professora Orientadora: Nísia Paris  Estagiário:  Haniel Lima </vt:lpstr>
      <vt:lpstr>Apresentação do PowerPoint</vt:lpstr>
      <vt:lpstr>Apresentação do PowerPoint</vt:lpstr>
      <vt:lpstr>Conceitos Demográficos</vt:lpstr>
      <vt:lpstr>Conceitos Demográficos</vt:lpstr>
      <vt:lpstr>Conceitos Demográficos</vt:lpstr>
      <vt:lpstr>Apresentação do PowerPoint</vt:lpstr>
      <vt:lpstr>Jodhpur, India</vt:lpstr>
      <vt:lpstr>Crescimento demográfico</vt:lpstr>
      <vt:lpstr>Crescimento demográfico</vt:lpstr>
      <vt:lpstr>Apresentação do PowerPoint</vt:lpstr>
      <vt:lpstr>Apresentação do PowerPoint</vt:lpstr>
      <vt:lpstr>Fases do crescimento demográfico</vt:lpstr>
      <vt:lpstr>Fases do crescimento demográfico</vt:lpstr>
      <vt:lpstr>Fases do crescimento demográfico</vt:lpstr>
      <vt:lpstr>Apresentação do PowerPoint</vt:lpstr>
      <vt:lpstr>Apresentação do PowerPoint</vt:lpstr>
      <vt:lpstr>Apresentação do PowerPoint</vt:lpstr>
      <vt:lpstr>Fatores que contribuem para a diminuição da taxa de fecundidade</vt:lpstr>
      <vt:lpstr>Surgimento da Teoria Demográfica</vt:lpstr>
      <vt:lpstr> A Teoria Malthusiana</vt:lpstr>
      <vt:lpstr>Fundamentação da Teoria Malthusiana</vt:lpstr>
      <vt:lpstr>O que Malthus propunha?</vt:lpstr>
      <vt:lpstr>Críticas à teoria de Malthus</vt:lpstr>
      <vt:lpstr>Críticas à teoria de Malthus</vt:lpstr>
      <vt:lpstr>Teoria Neomalthusiana</vt:lpstr>
      <vt:lpstr>O que defendiam os Neomalthusianos?</vt:lpstr>
      <vt:lpstr>Teoria Reformista ou Marxista</vt:lpstr>
      <vt:lpstr>O que defendem os Reformistas?</vt:lpstr>
      <vt:lpstr>Teoria Ecomalthusiana</vt:lpstr>
      <vt:lpstr>O que defendem os Ecomalthusianos?</vt:lpstr>
      <vt:lpstr>Contradição da teoria Ecomalthusiana</vt:lpstr>
      <vt:lpstr>Resumo das Teorias</vt:lpstr>
      <vt:lpstr>Referências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ana</dc:creator>
  <cp:lastModifiedBy>Nisia Maria Paris de Medeiros</cp:lastModifiedBy>
  <cp:revision>62</cp:revision>
  <dcterms:created xsi:type="dcterms:W3CDTF">2013-02-18T03:36:05Z</dcterms:created>
  <dcterms:modified xsi:type="dcterms:W3CDTF">2013-03-19T00:47:50Z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TC102770111046</vt:lpwstr>
  </property>
</Properties>
</file>