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79" d="100"/>
          <a:sy n="79" d="100"/>
        </p:scale>
        <p:origin x="16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BA033-4E1E-4552-9414-2FADC0D99E4A}" type="datetimeFigureOut">
              <a:rPr lang="pt-BR" smtClean="0"/>
              <a:t>16/08/2013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8BE86-C62D-4025-8DC8-07B9C5A9F16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813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BA033-4E1E-4552-9414-2FADC0D99E4A}" type="datetimeFigureOut">
              <a:rPr lang="pt-BR" smtClean="0"/>
              <a:t>16/08/2013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8BE86-C62D-4025-8DC8-07B9C5A9F16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31134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BA033-4E1E-4552-9414-2FADC0D99E4A}" type="datetimeFigureOut">
              <a:rPr lang="pt-BR" smtClean="0"/>
              <a:t>16/08/2013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8BE86-C62D-4025-8DC8-07B9C5A9F16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2979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BA033-4E1E-4552-9414-2FADC0D99E4A}" type="datetimeFigureOut">
              <a:rPr lang="pt-BR" smtClean="0"/>
              <a:t>16/08/2013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8BE86-C62D-4025-8DC8-07B9C5A9F16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56121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BA033-4E1E-4552-9414-2FADC0D99E4A}" type="datetimeFigureOut">
              <a:rPr lang="pt-BR" smtClean="0"/>
              <a:t>16/08/2013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8BE86-C62D-4025-8DC8-07B9C5A9F16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1629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BA033-4E1E-4552-9414-2FADC0D99E4A}" type="datetimeFigureOut">
              <a:rPr lang="pt-BR" smtClean="0"/>
              <a:t>16/08/2013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8BE86-C62D-4025-8DC8-07B9C5A9F16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23899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BA033-4E1E-4552-9414-2FADC0D99E4A}" type="datetimeFigureOut">
              <a:rPr lang="pt-BR" smtClean="0"/>
              <a:t>16/08/2013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8BE86-C62D-4025-8DC8-07B9C5A9F16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85838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BA033-4E1E-4552-9414-2FADC0D99E4A}" type="datetimeFigureOut">
              <a:rPr lang="pt-BR" smtClean="0"/>
              <a:t>16/08/2013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8BE86-C62D-4025-8DC8-07B9C5A9F16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1704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BA033-4E1E-4552-9414-2FADC0D99E4A}" type="datetimeFigureOut">
              <a:rPr lang="pt-BR" smtClean="0"/>
              <a:t>16/08/2013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8BE86-C62D-4025-8DC8-07B9C5A9F16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222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BA033-4E1E-4552-9414-2FADC0D99E4A}" type="datetimeFigureOut">
              <a:rPr lang="pt-BR" smtClean="0"/>
              <a:t>16/08/2013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8BE86-C62D-4025-8DC8-07B9C5A9F16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9860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BA033-4E1E-4552-9414-2FADC0D99E4A}" type="datetimeFigureOut">
              <a:rPr lang="pt-BR" smtClean="0"/>
              <a:t>16/08/2013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8BE86-C62D-4025-8DC8-07B9C5A9F16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98207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CBA033-4E1E-4552-9414-2FADC0D99E4A}" type="datetimeFigureOut">
              <a:rPr lang="pt-BR" smtClean="0"/>
              <a:t>16/08/2013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E8BE86-C62D-4025-8DC8-07B9C5A9F16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5669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6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2.png"/><Relationship Id="rId4" Type="http://schemas.openxmlformats.org/officeDocument/2006/relationships/image" Target="../media/image1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Instalações Elétricas BT I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Odailson Cavalcante de Oliveira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634631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DIMENSIONAMENTO DOS ELETRODUTOS</a:t>
            </a:r>
            <a:endParaRPr lang="pt-BR"/>
          </a:p>
        </p:txBody>
      </p:sp>
      <p:sp>
        <p:nvSpPr>
          <p:cNvPr id="29699" name="Content Placeholder 2"/>
          <p:cNvSpPr>
            <a:spLocks noGrp="1"/>
          </p:cNvSpPr>
          <p:nvPr>
            <p:ph sz="quarter" idx="1"/>
          </p:nvPr>
        </p:nvSpPr>
        <p:spPr>
          <a:xfrm>
            <a:off x="1981200" y="1600201"/>
            <a:ext cx="7467600" cy="4873625"/>
          </a:xfrm>
        </p:spPr>
        <p:txBody>
          <a:bodyPr>
            <a:normAutofit/>
          </a:bodyPr>
          <a:lstStyle/>
          <a:p>
            <a:r>
              <a:rPr lang="pt-BR" dirty="0" smtClean="0"/>
              <a:t>Relacionado ao cálculo do diâmetro dos </a:t>
            </a:r>
            <a:r>
              <a:rPr lang="pt-BR" dirty="0" err="1" smtClean="0"/>
              <a:t>eletrodutos</a:t>
            </a:r>
            <a:r>
              <a:rPr lang="pt-BR" dirty="0" smtClean="0"/>
              <a:t>;</a:t>
            </a:r>
          </a:p>
          <a:p>
            <a:r>
              <a:rPr lang="pt-BR" dirty="0" smtClean="0"/>
              <a:t>Exigências:</a:t>
            </a:r>
          </a:p>
          <a:p>
            <a:pPr lvl="1"/>
            <a:r>
              <a:rPr lang="pt-BR" dirty="0" smtClean="0"/>
              <a:t>Os circuitos devem pertencer à mesma instalação (mesmo quadro);</a:t>
            </a:r>
          </a:p>
          <a:p>
            <a:pPr lvl="1"/>
            <a:r>
              <a:rPr lang="pt-BR" dirty="0" smtClean="0"/>
              <a:t>Todos </a:t>
            </a:r>
            <a:r>
              <a:rPr lang="pt-BR" dirty="0" smtClean="0"/>
              <a:t>os condutores devem possuir a mesma temperatura máxima</a:t>
            </a:r>
          </a:p>
          <a:p>
            <a:pPr lvl="1"/>
            <a:r>
              <a:rPr lang="pt-BR" dirty="0" smtClean="0"/>
              <a:t>Todos os condutores devem ser isolados para a maior tensão nominal</a:t>
            </a:r>
            <a:r>
              <a:rPr lang="pt-BR" dirty="0" smtClean="0"/>
              <a:t>;</a:t>
            </a:r>
            <a:endParaRPr lang="pt-BR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B740CBB-3C5B-4FE8-98B9-D080C8B6B948}" type="slidenum">
              <a:rPr lang="pt-BR">
                <a:solidFill>
                  <a:srgbClr val="FFFFFF"/>
                </a:solidFill>
              </a:rPr>
              <a:pPr eaLnBrk="1" hangingPunct="1"/>
              <a:t>2</a:t>
            </a:fld>
            <a:endParaRPr lang="pt-B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9164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DIMENSIONAMENTO DOS ELETRODUTOS</a:t>
            </a:r>
            <a:endParaRPr lang="pt-BR"/>
          </a:p>
        </p:txBody>
      </p:sp>
      <p:sp>
        <p:nvSpPr>
          <p:cNvPr id="30723" name="Content Placeholder 2"/>
          <p:cNvSpPr>
            <a:spLocks noGrp="1"/>
          </p:cNvSpPr>
          <p:nvPr>
            <p:ph sz="quarter" idx="1"/>
          </p:nvPr>
        </p:nvSpPr>
        <p:spPr>
          <a:xfrm>
            <a:off x="1981200" y="1600201"/>
            <a:ext cx="7467600" cy="4873625"/>
          </a:xfrm>
        </p:spPr>
        <p:txBody>
          <a:bodyPr/>
          <a:lstStyle/>
          <a:p>
            <a:pPr lvl="1"/>
            <a:r>
              <a:rPr lang="pt-BR" smtClean="0"/>
              <a:t>Utilização de eletrodutos não propagantes de chama e, quando embutidos, que suportem a esforços mecânicos;</a:t>
            </a:r>
          </a:p>
          <a:p>
            <a:pPr lvl="1"/>
            <a:r>
              <a:rPr lang="pt-BR" smtClean="0"/>
              <a:t>Só devem ser instalados condutores isolados, cabos unipolares e multipolares;</a:t>
            </a:r>
          </a:p>
          <a:p>
            <a:pPr lvl="1"/>
            <a:r>
              <a:rPr lang="pt-BR" smtClean="0"/>
              <a:t>Normalmente: PVC rígido (instalações embutidas) e metálicos (instalações aparente);</a:t>
            </a:r>
          </a:p>
          <a:p>
            <a:pPr lvl="1"/>
            <a:r>
              <a:rPr lang="pt-BR" smtClean="0"/>
              <a:t>Ocupação de eletrodutos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F911E3E-C3A1-432D-8828-EB8F1FB87AE9}" type="slidenum">
              <a:rPr lang="pt-BR">
                <a:solidFill>
                  <a:srgbClr val="FFFFFF"/>
                </a:solidFill>
              </a:rPr>
              <a:pPr eaLnBrk="1" hangingPunct="1"/>
              <a:t>3</a:t>
            </a:fld>
            <a:endParaRPr lang="pt-BR">
              <a:solidFill>
                <a:srgbClr val="FFFFFF"/>
              </a:solidFill>
            </a:endParaRPr>
          </a:p>
        </p:txBody>
      </p:sp>
      <p:pic>
        <p:nvPicPr>
          <p:cNvPr id="3072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57"/>
          <a:stretch>
            <a:fillRect/>
          </a:stretch>
        </p:blipFill>
        <p:spPr bwMode="auto">
          <a:xfrm>
            <a:off x="2776539" y="4600576"/>
            <a:ext cx="6638925" cy="197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73350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DIMENSIONAMENTO DOS ELETRODUTOS</a:t>
            </a:r>
            <a:endParaRPr lang="pt-BR"/>
          </a:p>
        </p:txBody>
      </p:sp>
      <p:sp>
        <p:nvSpPr>
          <p:cNvPr id="31747" name="Content Placeholder 2"/>
          <p:cNvSpPr>
            <a:spLocks noGrp="1"/>
          </p:cNvSpPr>
          <p:nvPr>
            <p:ph sz="quarter" idx="1"/>
          </p:nvPr>
        </p:nvSpPr>
        <p:spPr>
          <a:xfrm>
            <a:off x="1981200" y="1600201"/>
            <a:ext cx="7467600" cy="4873625"/>
          </a:xfrm>
        </p:spPr>
        <p:txBody>
          <a:bodyPr/>
          <a:lstStyle/>
          <a:p>
            <a:r>
              <a:rPr lang="pt-BR" smtClean="0"/>
              <a:t>Como regra, tem-se:</a:t>
            </a:r>
          </a:p>
          <a:p>
            <a:endParaRPr lang="pt-BR" smtClean="0"/>
          </a:p>
          <a:p>
            <a:endParaRPr lang="pt-BR" smtClean="0"/>
          </a:p>
          <a:p>
            <a:endParaRPr lang="pt-BR" smtClean="0"/>
          </a:p>
          <a:p>
            <a:r>
              <a:rPr lang="pt-BR" smtClean="0"/>
              <a:t>Área interna do eletroduto:</a:t>
            </a:r>
          </a:p>
          <a:p>
            <a:endParaRPr lang="pt-BR" smtClean="0"/>
          </a:p>
          <a:p>
            <a:endParaRPr lang="pt-BR" smtClean="0"/>
          </a:p>
          <a:p>
            <a:r>
              <a:rPr lang="pt-BR" smtClean="0"/>
              <a:t>Área de ocupação máxima: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11616F4-B8A6-40CF-B571-A031E334FF8C}" type="slidenum">
              <a:rPr lang="pt-BR">
                <a:solidFill>
                  <a:srgbClr val="FFFFFF"/>
                </a:solidFill>
              </a:rPr>
              <a:pPr eaLnBrk="1" hangingPunct="1"/>
              <a:t>4</a:t>
            </a:fld>
            <a:endParaRPr lang="pt-BR">
              <a:solidFill>
                <a:srgbClr val="FFFFFF"/>
              </a:solidFill>
            </a:endParaRPr>
          </a:p>
        </p:txBody>
      </p:sp>
      <p:pic>
        <p:nvPicPr>
          <p:cNvPr id="3174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5775" y="2000250"/>
            <a:ext cx="3600450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1750" name="Object 4"/>
          <p:cNvGraphicFramePr>
            <a:graphicFrameLocks noChangeAspect="1"/>
          </p:cNvGraphicFramePr>
          <p:nvPr/>
        </p:nvGraphicFramePr>
        <p:xfrm>
          <a:off x="5238750" y="3829050"/>
          <a:ext cx="17145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Equation" r:id="rId4" imgW="1714500" imgH="762000" progId="Equation.DSMT4">
                  <p:embed/>
                </p:oleObj>
              </mc:Choice>
              <mc:Fallback>
                <p:oleObj name="Equation" r:id="rId4" imgW="1714500" imgH="762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8750" y="3829050"/>
                        <a:ext cx="17145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1424330"/>
              </p:ext>
            </p:extLst>
          </p:nvPr>
        </p:nvGraphicFramePr>
        <p:xfrm>
          <a:off x="4095750" y="5737479"/>
          <a:ext cx="40005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Equation" r:id="rId6" imgW="4000500" imgH="762000" progId="Equation.DSMT4">
                  <p:embed/>
                </p:oleObj>
              </mc:Choice>
              <mc:Fallback>
                <p:oleObj name="Equation" r:id="rId6" imgW="4000500" imgH="762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5750" y="5737479"/>
                        <a:ext cx="40005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88141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DIMENSIONAMENTO DOS ELETRODUTOS</a:t>
            </a:r>
            <a:endParaRPr lang="pt-BR"/>
          </a:p>
        </p:txBody>
      </p:sp>
      <p:sp>
        <p:nvSpPr>
          <p:cNvPr id="32771" name="Content Placeholder 2"/>
          <p:cNvSpPr>
            <a:spLocks noGrp="1"/>
          </p:cNvSpPr>
          <p:nvPr>
            <p:ph sz="quarter" idx="1"/>
          </p:nvPr>
        </p:nvSpPr>
        <p:spPr>
          <a:xfrm>
            <a:off x="1981200" y="1600201"/>
            <a:ext cx="7467600" cy="4873625"/>
          </a:xfrm>
        </p:spPr>
        <p:txBody>
          <a:bodyPr/>
          <a:lstStyle/>
          <a:p>
            <a:r>
              <a:rPr lang="pt-BR" smtClean="0"/>
              <a:t>A partir dos valores de diâmetro interno, é possível montar a tabela: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1D32897-719D-4EE9-AAF3-E0C1B6DA10EE}" type="slidenum">
              <a:rPr lang="pt-BR">
                <a:solidFill>
                  <a:srgbClr val="FFFFFF"/>
                </a:solidFill>
              </a:rPr>
              <a:pPr eaLnBrk="1" hangingPunct="1"/>
              <a:t>5</a:t>
            </a:fld>
            <a:endParaRPr lang="pt-BR">
              <a:solidFill>
                <a:srgbClr val="FFFFFF"/>
              </a:solidFill>
            </a:endParaRPr>
          </a:p>
        </p:txBody>
      </p:sp>
      <p:pic>
        <p:nvPicPr>
          <p:cNvPr id="3277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5664" y="2668589"/>
            <a:ext cx="5400675" cy="290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57501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DIMENSIONAMENTO DOS ELETRODUTOS</a:t>
            </a:r>
            <a:endParaRPr lang="pt-BR"/>
          </a:p>
        </p:txBody>
      </p:sp>
      <p:sp>
        <p:nvSpPr>
          <p:cNvPr id="33795" name="Content Placeholder 2"/>
          <p:cNvSpPr>
            <a:spLocks noGrp="1"/>
          </p:cNvSpPr>
          <p:nvPr>
            <p:ph sz="quarter" idx="1"/>
          </p:nvPr>
        </p:nvSpPr>
        <p:spPr>
          <a:xfrm>
            <a:off x="1881188" y="1643064"/>
            <a:ext cx="7467600" cy="4873625"/>
          </a:xfrm>
        </p:spPr>
        <p:txBody>
          <a:bodyPr/>
          <a:lstStyle/>
          <a:p>
            <a:r>
              <a:rPr lang="pt-BR" smtClean="0"/>
              <a:t>Área do fio de bitola </a:t>
            </a:r>
            <a:r>
              <a:rPr lang="pt-BR" i="1" smtClean="0"/>
              <a:t>k</a:t>
            </a:r>
            <a:r>
              <a:rPr lang="pt-BR" smtClean="0"/>
              <a:t>:</a:t>
            </a:r>
          </a:p>
          <a:p>
            <a:endParaRPr lang="pt-BR" smtClean="0"/>
          </a:p>
          <a:p>
            <a:endParaRPr lang="pt-BR" smtClean="0"/>
          </a:p>
          <a:p>
            <a:r>
              <a:rPr lang="pt-BR" smtClean="0"/>
              <a:t> Determinar-se a área total ocupada pelos condutores:</a:t>
            </a:r>
          </a:p>
          <a:p>
            <a:endParaRPr lang="pt-BR" smtClean="0"/>
          </a:p>
          <a:p>
            <a:endParaRPr lang="pt-BR" smtClean="0"/>
          </a:p>
          <a:p>
            <a:r>
              <a:rPr lang="pt-BR" smtClean="0"/>
              <a:t>O eletrodo deve ser tal que: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AA12202-ED6D-4F0F-81DD-F2C38B027C04}" type="slidenum">
              <a:rPr lang="pt-BR">
                <a:solidFill>
                  <a:srgbClr val="FFFFFF"/>
                </a:solidFill>
              </a:rPr>
              <a:pPr eaLnBrk="1" hangingPunct="1"/>
              <a:t>6</a:t>
            </a:fld>
            <a:endParaRPr lang="pt-BR">
              <a:solidFill>
                <a:srgbClr val="FFFFFF"/>
              </a:solidFill>
            </a:endParaRPr>
          </a:p>
        </p:txBody>
      </p:sp>
      <p:graphicFrame>
        <p:nvGraphicFramePr>
          <p:cNvPr id="33797" name="Object 4"/>
          <p:cNvGraphicFramePr>
            <a:graphicFrameLocks noChangeAspect="1"/>
          </p:cNvGraphicFramePr>
          <p:nvPr/>
        </p:nvGraphicFramePr>
        <p:xfrm>
          <a:off x="5346700" y="2071688"/>
          <a:ext cx="14986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Equation" r:id="rId3" imgW="1497950" imgH="761669" progId="Equation.DSMT4">
                  <p:embed/>
                </p:oleObj>
              </mc:Choice>
              <mc:Fallback>
                <p:oleObj name="Equation" r:id="rId3" imgW="1497950" imgH="76166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6700" y="2071688"/>
                        <a:ext cx="14986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8" name="Object 5"/>
          <p:cNvGraphicFramePr>
            <a:graphicFrameLocks noChangeAspect="1"/>
          </p:cNvGraphicFramePr>
          <p:nvPr/>
        </p:nvGraphicFramePr>
        <p:xfrm>
          <a:off x="4724400" y="3746500"/>
          <a:ext cx="27432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Equation" r:id="rId5" imgW="2743200" imgH="825500" progId="Equation.DSMT4">
                  <p:embed/>
                </p:oleObj>
              </mc:Choice>
              <mc:Fallback>
                <p:oleObj name="Equation" r:id="rId5" imgW="2743200" imgH="8255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3746500"/>
                        <a:ext cx="27432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9" name="Object 6"/>
          <p:cNvGraphicFramePr>
            <a:graphicFrameLocks noChangeAspect="1"/>
          </p:cNvGraphicFramePr>
          <p:nvPr/>
        </p:nvGraphicFramePr>
        <p:xfrm>
          <a:off x="6386513" y="4705350"/>
          <a:ext cx="17780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Equation" r:id="rId7" imgW="1778000" imgH="419100" progId="Equation.DSMT4">
                  <p:embed/>
                </p:oleObj>
              </mc:Choice>
              <mc:Fallback>
                <p:oleObj name="Equation" r:id="rId7" imgW="1778000" imgH="4191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6513" y="4705350"/>
                        <a:ext cx="17780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21577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DIMENSIONAMENTO DOS ELETRODUTOS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981200" y="1600201"/>
            <a:ext cx="7467600" cy="4873625"/>
          </a:xfrm>
        </p:spPr>
        <p:txBody>
          <a:bodyPr/>
          <a:lstStyle/>
          <a:p>
            <a:pPr lvl="1">
              <a:defRPr/>
            </a:pPr>
            <a:r>
              <a:rPr lang="pt-BR" dirty="0" smtClean="0"/>
              <a:t>EXEMPLO</a:t>
            </a:r>
          </a:p>
          <a:p>
            <a:pPr marL="366713" lvl="1" indent="0">
              <a:buNone/>
              <a:defRPr/>
            </a:pPr>
            <a:r>
              <a:rPr lang="pt-BR" dirty="0" smtClean="0"/>
              <a:t>Dimensione o seguinte trecho de </a:t>
            </a:r>
            <a:r>
              <a:rPr lang="pt-BR" dirty="0" err="1" smtClean="0"/>
              <a:t>eletroduto</a:t>
            </a:r>
            <a:r>
              <a:rPr lang="pt-BR" dirty="0" smtClean="0"/>
              <a:t>:</a:t>
            </a:r>
          </a:p>
          <a:p>
            <a:pPr marL="366713" lvl="1" indent="0">
              <a:buNone/>
              <a:defRPr/>
            </a:pPr>
            <a:endParaRPr lang="pt-BR" dirty="0"/>
          </a:p>
          <a:p>
            <a:pPr marL="366713" lvl="1" indent="0">
              <a:buNone/>
              <a:defRPr/>
            </a:pPr>
            <a:endParaRPr lang="pt-BR" dirty="0" smtClean="0"/>
          </a:p>
          <a:p>
            <a:pPr marL="366713" lvl="1" indent="0">
              <a:buNone/>
              <a:defRPr/>
            </a:pPr>
            <a:r>
              <a:rPr lang="pt-BR" dirty="0" smtClean="0"/>
              <a:t>Os circuitos 1 e 2 tem condutores de 1,5 mm</a:t>
            </a:r>
            <a:r>
              <a:rPr lang="pt-BR" baseline="30000" dirty="0" smtClean="0"/>
              <a:t>2</a:t>
            </a:r>
            <a:r>
              <a:rPr lang="pt-BR" dirty="0" smtClean="0"/>
              <a:t>, os condutores do circuito 3 e o aterramento tem bitola de 4,0mm</a:t>
            </a:r>
            <a:r>
              <a:rPr lang="pt-BR" baseline="30000" dirty="0" smtClean="0"/>
              <a:t>2</a:t>
            </a:r>
            <a:r>
              <a:rPr lang="pt-BR" dirty="0" smtClean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56F9676-62C1-4D1B-97E2-21D78792536F}" type="slidenum">
              <a:rPr lang="pt-BR">
                <a:solidFill>
                  <a:srgbClr val="FFFFFF"/>
                </a:solidFill>
              </a:rPr>
              <a:pPr eaLnBrk="1" hangingPunct="1"/>
              <a:t>7</a:t>
            </a:fld>
            <a:endParaRPr lang="pt-BR">
              <a:solidFill>
                <a:srgbClr val="FFFFFF"/>
              </a:solidFill>
            </a:endParaRPr>
          </a:p>
        </p:txBody>
      </p:sp>
      <p:pic>
        <p:nvPicPr>
          <p:cNvPr id="34821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5526" y="2232026"/>
            <a:ext cx="2879725" cy="982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2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6139" y="4071939"/>
            <a:ext cx="2879725" cy="2606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99141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DIMENSIONAMENTO DOS ELETRODUTOS</a:t>
            </a:r>
            <a:endParaRPr lang="pt-BR"/>
          </a:p>
        </p:txBody>
      </p:sp>
      <p:sp>
        <p:nvSpPr>
          <p:cNvPr id="35843" name="Content Placeholder 2"/>
          <p:cNvSpPr>
            <a:spLocks noGrp="1"/>
          </p:cNvSpPr>
          <p:nvPr>
            <p:ph sz="quarter" idx="1"/>
          </p:nvPr>
        </p:nvSpPr>
        <p:spPr>
          <a:xfrm>
            <a:off x="1981200" y="1600201"/>
            <a:ext cx="7467600" cy="4873625"/>
          </a:xfrm>
        </p:spPr>
        <p:txBody>
          <a:bodyPr/>
          <a:lstStyle/>
          <a:p>
            <a:pPr marL="800100" lvl="1" indent="-342900"/>
            <a:r>
              <a:rPr lang="pt-BR" smtClean="0"/>
              <a:t>SOLUÇÃO:</a:t>
            </a:r>
          </a:p>
          <a:p>
            <a:pPr marL="1073150" lvl="2" indent="-342900"/>
            <a:r>
              <a:rPr lang="pt-BR" smtClean="0"/>
              <a:t>Cálculo da área total ocupada pelos fios:</a:t>
            </a:r>
          </a:p>
          <a:p>
            <a:pPr marL="1073150" lvl="2" indent="-342900"/>
            <a:endParaRPr lang="pt-BR" smtClean="0"/>
          </a:p>
          <a:p>
            <a:pPr marL="1073150" lvl="2" indent="-342900"/>
            <a:endParaRPr lang="pt-BR" smtClean="0"/>
          </a:p>
          <a:p>
            <a:pPr marL="1073150" lvl="2" indent="-342900"/>
            <a:endParaRPr lang="pt-BR" smtClean="0"/>
          </a:p>
          <a:p>
            <a:pPr marL="1073150" lvl="2" indent="-342900"/>
            <a:endParaRPr lang="pt-BR" smtClean="0"/>
          </a:p>
          <a:p>
            <a:pPr marL="1073150" lvl="2" indent="-342900"/>
            <a:endParaRPr lang="pt-BR" smtClean="0"/>
          </a:p>
          <a:p>
            <a:pPr marL="1073150" lvl="2" indent="-342900"/>
            <a:endParaRPr lang="pt-BR" smtClean="0"/>
          </a:p>
          <a:p>
            <a:pPr marL="1073150" lvl="2" indent="-342900"/>
            <a:r>
              <a:rPr lang="pt-BR" smtClean="0"/>
              <a:t>Da tabela fornecida pelo problema, conclui-se que o eletroduto deverá ser de 20 mm de diametro (1/2’’).</a:t>
            </a:r>
          </a:p>
          <a:p>
            <a:pPr marL="1073150" lvl="2" indent="-342900"/>
            <a:r>
              <a:rPr lang="pt-BR" smtClean="0"/>
              <a:t>Representação do eletroduto, com seu diâmetro: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80ABA9B-3FC1-4BB8-AABB-84C7E10B5452}" type="slidenum">
              <a:rPr lang="pt-BR">
                <a:solidFill>
                  <a:srgbClr val="FFFFFF"/>
                </a:solidFill>
              </a:rPr>
              <a:pPr eaLnBrk="1" hangingPunct="1"/>
              <a:t>8</a:t>
            </a:fld>
            <a:endParaRPr lang="pt-BR">
              <a:solidFill>
                <a:srgbClr val="FFFFFF"/>
              </a:solidFill>
            </a:endParaRPr>
          </a:p>
        </p:txBody>
      </p:sp>
      <p:graphicFrame>
        <p:nvGraphicFramePr>
          <p:cNvPr id="35845" name="Object 4"/>
          <p:cNvGraphicFramePr>
            <a:graphicFrameLocks noChangeAspect="1"/>
          </p:cNvGraphicFramePr>
          <p:nvPr/>
        </p:nvGraphicFramePr>
        <p:xfrm>
          <a:off x="4502150" y="2471738"/>
          <a:ext cx="3187700" cy="176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3" imgW="3187700" imgH="1765300" progId="Equation.DSMT4">
                  <p:embed/>
                </p:oleObj>
              </mc:Choice>
              <mc:Fallback>
                <p:oleObj name="Equation" r:id="rId3" imgW="3187700" imgH="17653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2150" y="2471738"/>
                        <a:ext cx="3187700" cy="176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584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6139" y="5289551"/>
            <a:ext cx="2879725" cy="1497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38048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546</TotalTime>
  <Words>247</Words>
  <Application>Microsoft Office PowerPoint</Application>
  <PresentationFormat>Widescreen</PresentationFormat>
  <Paragraphs>56</Paragraphs>
  <Slides>8</Slides>
  <Notes>0</Notes>
  <HiddenSlides>0</HiddenSlides>
  <MMClips>0</MMClips>
  <ScaleCrop>false</ScaleCrop>
  <HeadingPairs>
    <vt:vector size="8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Servidores OLE inseridos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Century Schoolbook</vt:lpstr>
      <vt:lpstr>Tema do Office</vt:lpstr>
      <vt:lpstr>Equation</vt:lpstr>
      <vt:lpstr>Instalações Elétricas BT I</vt:lpstr>
      <vt:lpstr>DIMENSIONAMENTO DOS ELETRODUTOS</vt:lpstr>
      <vt:lpstr>DIMENSIONAMENTO DOS ELETRODUTOS</vt:lpstr>
      <vt:lpstr>DIMENSIONAMENTO DOS ELETRODUTOS</vt:lpstr>
      <vt:lpstr>DIMENSIONAMENTO DOS ELETRODUTOS</vt:lpstr>
      <vt:lpstr>DIMENSIONAMENTO DOS ELETRODUTOS</vt:lpstr>
      <vt:lpstr>DIMENSIONAMENTO DOS ELETRODUTOS</vt:lpstr>
      <vt:lpstr>DIMENSIONAMENTO DOS ELETRODUTOS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Instalações Elétricas BT I</dc:title>
  <dc:creator>Odailson Oliveira</dc:creator>
  <cp:lastModifiedBy>Odailson Oliveira</cp:lastModifiedBy>
  <cp:revision>4</cp:revision>
  <dcterms:created xsi:type="dcterms:W3CDTF">2013-08-15T10:53:04Z</dcterms:created>
  <dcterms:modified xsi:type="dcterms:W3CDTF">2013-08-16T17:55:20Z</dcterms:modified>
</cp:coreProperties>
</file>