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2" r:id="rId3"/>
    <p:sldId id="282" r:id="rId4"/>
    <p:sldId id="280" r:id="rId5"/>
    <p:sldId id="279" r:id="rId6"/>
    <p:sldId id="278" r:id="rId7"/>
    <p:sldId id="277" r:id="rId8"/>
    <p:sldId id="275" r:id="rId9"/>
    <p:sldId id="276" r:id="rId10"/>
    <p:sldId id="283" r:id="rId11"/>
    <p:sldId id="293" r:id="rId12"/>
    <p:sldId id="292" r:id="rId13"/>
    <p:sldId id="291" r:id="rId14"/>
    <p:sldId id="290" r:id="rId15"/>
    <p:sldId id="289" r:id="rId16"/>
    <p:sldId id="288" r:id="rId17"/>
    <p:sldId id="287" r:id="rId18"/>
    <p:sldId id="286" r:id="rId19"/>
    <p:sldId id="285" r:id="rId20"/>
    <p:sldId id="294" r:id="rId21"/>
    <p:sldId id="295" r:id="rId22"/>
    <p:sldId id="296" r:id="rId23"/>
    <p:sldId id="29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0922-E978-4756-AC36-CDEB6D81E06C}" type="datetimeFigureOut">
              <a:rPr lang="pt-BR" smtClean="0"/>
              <a:t>16/08/2013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16F-86D9-42BC-A4FC-6FCE9EF2E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44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0922-E978-4756-AC36-CDEB6D81E06C}" type="datetimeFigureOut">
              <a:rPr lang="pt-BR" smtClean="0"/>
              <a:t>16/08/2013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16F-86D9-42BC-A4FC-6FCE9EF2E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46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0922-E978-4756-AC36-CDEB6D81E06C}" type="datetimeFigureOut">
              <a:rPr lang="pt-BR" smtClean="0"/>
              <a:t>16/08/2013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16F-86D9-42BC-A4FC-6FCE9EF2E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97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0922-E978-4756-AC36-CDEB6D81E06C}" type="datetimeFigureOut">
              <a:rPr lang="pt-BR" smtClean="0"/>
              <a:t>16/08/2013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16F-86D9-42BC-A4FC-6FCE9EF2E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34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0922-E978-4756-AC36-CDEB6D81E06C}" type="datetimeFigureOut">
              <a:rPr lang="pt-BR" smtClean="0"/>
              <a:t>16/08/2013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16F-86D9-42BC-A4FC-6FCE9EF2E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8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0922-E978-4756-AC36-CDEB6D81E06C}" type="datetimeFigureOut">
              <a:rPr lang="pt-BR" smtClean="0"/>
              <a:t>16/08/2013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16F-86D9-42BC-A4FC-6FCE9EF2E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66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0922-E978-4756-AC36-CDEB6D81E06C}" type="datetimeFigureOut">
              <a:rPr lang="pt-BR" smtClean="0"/>
              <a:t>16/08/2013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16F-86D9-42BC-A4FC-6FCE9EF2E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37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0922-E978-4756-AC36-CDEB6D81E06C}" type="datetimeFigureOut">
              <a:rPr lang="pt-BR" smtClean="0"/>
              <a:t>16/08/2013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16F-86D9-42BC-A4FC-6FCE9EF2E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58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0922-E978-4756-AC36-CDEB6D81E06C}" type="datetimeFigureOut">
              <a:rPr lang="pt-BR" smtClean="0"/>
              <a:t>16/08/2013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16F-86D9-42BC-A4FC-6FCE9EF2E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73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0922-E978-4756-AC36-CDEB6D81E06C}" type="datetimeFigureOut">
              <a:rPr lang="pt-BR" smtClean="0"/>
              <a:t>16/08/2013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16F-86D9-42BC-A4FC-6FCE9EF2E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45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0922-E978-4756-AC36-CDEB6D81E06C}" type="datetimeFigureOut">
              <a:rPr lang="pt-BR" smtClean="0"/>
              <a:t>16/08/2013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16F-86D9-42BC-A4FC-6FCE9EF2E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45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0922-E978-4756-AC36-CDEB6D81E06C}" type="datetimeFigureOut">
              <a:rPr lang="pt-BR" smtClean="0"/>
              <a:t>16/08/2013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216F-86D9-42BC-A4FC-6FCE9EF2E9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58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0375" y="1170831"/>
            <a:ext cx="8229600" cy="514543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b="1" dirty="0" smtClean="0"/>
              <a:t>O RENASCIMENTO CULTURAL (SÉC. XIV-XVI)</a:t>
            </a:r>
          </a:p>
          <a:p>
            <a:pPr>
              <a:buFont typeface="Wingdings" pitchFamily="2" charset="2"/>
              <a:buChar char="q"/>
            </a:pPr>
            <a:endParaRPr lang="pt-B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7"/>
            <a:ext cx="4680520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92080" y="285293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Mona Lisa de Leonardo Da Vinci.</a:t>
            </a:r>
            <a:endParaRPr lang="pt-BR" dirty="0"/>
          </a:p>
        </p:txBody>
      </p:sp>
      <p:sp>
        <p:nvSpPr>
          <p:cNvPr id="5" name="AutoShape 2" descr="data:image/jpeg;base64,/9j/4AAQSkZJRgABAQAAAQABAAD/2wCEAAkGBhQQEBUUEhQUFBQWFRYXFxgVFRcVFBYUFRQYFBQSGBYXHiceGBkjGhUVHzsgJCcpLywsGh4xNTAqNSYvLCkBCQoKDgwOGg8PGiwkHyUsKi4sKiwsLCkvLCwsLzUuLCksLCwsKSwsLCwsLCksLCksLDUsKSkpKSkpLCkpLCwsLP/AABEIAIwBQAMBIgACEQEDEQH/xAAbAAEAAgMBAQAAAAAAAAAAAAAABQYBAgcDBP/EAEYQAAIBAwEFBAUJBAkDBQAAAAECAwAEERIFBhMhMSIyQVEHFGFxcjRSU4GRkrGy0RUWI0IXJTNjZKGj4vAkYuE1Q3OCov/EABsBAQADAQEBAQAAAAAAAAAAAAABAwQFAgYH/8QAMBEBAAEDAQQHCAMBAAAAAAAAAAECAxESBBMhURQxMjNBYXEFIiNSgZGhwQYVYtH/2gAMAwEAAhEDEQA/AO41g1nNaSyBQSxAABJJ5AAdST5UG1K51t30rhWK2qBwP/cfOk+1VHMj2nFQsXpVuwcsIWHloK/5hqzTtNuJw6tv2RtVdOrGPWXX6VVt1d/Yr06COFN80nIbzKN4+7rX1bd3sW2fQELtgE89IGenPB517qv0U065ng5t+3Vs9U03YxKfrNUz+kD+5/1P9tP6QP7n/U/21R06xzZd/b5rlmlQWwt6luXKFCjYyOeQQOvPA518N5v2quVSMsASMltOccuQweVWTtVqKYqmeEvU3aIjOVsrFU3+kA/Q/wCp/trP9IH9z/qf7ar6dY5vO/o5rjWajtibZW6j1qCpBwQeeD16+Iwaka101RXGqOpdExMZgpSleklKUoFKUoFKUoFKUoFKUoFKUoFKUoFKUoFKUoFKUoFKUoFKUoMVz30sbcKIlupxxMu/tRThV9xb8K6FXJ/S3ARdRN4NFge9XOR/+hWfaZmLc4dT2TRTXtVOrzn6qLSlK5D71vDMUYMpKspBBHUEHIIq7321PWik3i8aavY4Glh9oNUWrRsyApCmf5l1D3MSR/lVV6Z0YfKfyiimdnpr8YnD6aUpWF+fpzcv5Wvwv+FQsvePvP41Nbl/K1+B/wAKhZe8fefxrTV3NPrP6Wz2I9Za0pSsypd/R/8A2Uvxj8gq11VPR/8A2Uv/AMg/IKtdfT7H3FLqWexBSlK1rilKUClKUClKUClKUClKUClKUClKUClKUClKUClKUClKUClKUGKgN8t2RfW+kYEinVGT01YwVPsI5fYfCp+oHe3bD28a8PkzsRnrgAZOPb0qm9VTTRM1dT1TemxMXKZ4w4nfWLwOY5VKOOoP4jzHtFfPV8vtqSTrpmIkH/ciHHuOMj6qjYrGNTkIufaNQ+w5FcCq/Rnhl9Bb/lNnT79E58sPj3U3SkvpBgFYQe3J4Y+ap8W8PZV33o2A6ygxRkx6EVdAzp0DTpwPYBXzbL3nmR0BYFMqunSoGCcctIGOtSm9W8UsU3DjbQFAJIAJJPPx8K0zVZrsTnPXDhe0vafT+NXCI6oVr9lTfRSfcan7Km+ik+41fX+9Nz9K32L+lP3pufpW+xf0rFixzq+0f9cX4fmlNztjyrPxHRlVVI7QwST4AH66iL7YUySMOG55nBVSQQTyPKp7dTeGWWbhytrBUkEgAgj3eFXGula2a1fsxFMzwmWmm1TXRGHKP2VN9FJ9xqfsqb6KT7jV1fFMVP8AV0/NKeixzV/czZzwwtxAVLvkA9cBQOf2VYawKzXStW4t0RTHg0006YxBSlKseilKUClKUClKUClKUClKUClKUClKUClKUClKUClKUClKUClKUGKqXpA7kXxN+WrbVS9IHci+Jvy1j23uKlN/u5UulKV8y5b1tu+vxL+YVLb5fLH+FPy1E23fX4l/MKlt8flj/Cn5a009zV6x+1sdifWEJSlKzKk7uX8rX4H/AArolc73L+Vr8D/hXRK+h9ndz9ZdHZuwzSlK6LSUpSgUpSgUpSgUpSgUpSgUpSgUpSgUpSgUpSgUpSgUpSgUpSgUpSgUpSgVD7ybF9ZjA1BWU5BPTpgg+ypiqpv9ORFGoPJmOfbheQPs51n2maYtTNUZhXdmIpnKH/c9/poPvn9Kfue/00H3z+lQGKYr57eWvk/LnaqOX5WrZm5p4il5YyqkEhDknBzj2Cvv3m3Z40nFV0UkAEPyBx0IPuqnbPmKSoynBDrzHxAEVLb6zE3RUnkqrgeAyMmtNNy1uKvc8Y8VsVUaJ4M/ue/00H3z+lP3Pf6aD75/SoDFMVm3lr5Pyq1UcvyvW7G7PAcyM6ucFRo5gZ6knzqxvcKvIso95A/GqFuTORc6QeTK2R4HGCD76hLyYvIzMcksck++uhRtdNmzE0U9cz4tFN6KKIxDq3rqfPX7w/WnrqfPX7wrkmKYrz/Zz8v5R0rydgVs9K2rmV7fyJsO/KOytGh0FWKsuQp7LDmPGom529cW9/NNxZGt0hs4pkLMVRbm27NwBnslZVXJ8mNdW1d3lEV82uirVTl2PNK4vI101hY3UzXU1mlnmcQXLRTpLrJNyxyDINOBjPgal9ubMWbaNhw7m8EN6krsFuZUGlIEaMqAex1yffVuXt1Glcnvonlh2yxnuVNpO7Q6J5FxptVwpwea5548+de9pG1s2xSJ7hhcyF5eJM7hmezBCcz3dXML51I6jSuVXyPOm2nM9wvq07vCY53QKy2oOjsnug89PnXlbW7/ANV2pubpYr2MzzuZ3MjukCEW6SE5RSSTpFQOtZpVH3EupEutoWhleaG2kj4TyMXdeIhZoS55tpI8eYql7rSzts6e4b1/ULa7xO90TblgWA0x6tSuMYBxyKmg7ZSuKSNcRbFmnIvoXeK1xLJeGQSa5F1NEobMWQfsIFS22nk2fdS20FxO8UmzbqZklmaV4JIkPDlSRu0uT7aDquaxmuKF7iLYk85F7E7QWxEsl4ZFk1SqWaJQ2Ysg/YcVI7J3iktINqyarhEgjjWKC6kMs8czxkK+ok9hmK4AY909KZHW6VxTZm8ci7K2pB6xNJJDCk0crmRZcSRqJAC+GAWVW+2us2UhNmhJOeApyeueGDnPnmgkqVxbZc8tts3Z99Hc3LXE08cbxSTPJHOrysjLw3JwQozlelSm5iTTbRndlvJEjvrlBILsi2RVJ0xtbk9rr4DHMeVB1WlYFZqQpSlApSlApSlApSlBiql6QO5F8Tflq21UvSAOxF8TflrHtvcVKb/YlS6UpXzLlvW276/Ev5hUtvj8sf4U/LUTa99PjX8wqW3y+WP8KflrTT3NXrH7Wx2J9YQlKUrMqTm5nytfhf8ACoWXvH3n8am9y/la/A/4VCy94+8/ia01dzT6z+ls9iPWWlKUrMqW3dTZkdzaXEMy645GCuuSMjSOWRzqd/da2/jZiB48aRy5LEPHGpRF68sA9RVE2gSNhbRI5djr9S1CXuzUj2YAYbeISXdgH4N082tC2CZMn+H1bkPM+VfT7H3NLq2exDo9x6ObCRY1aDKxRiNBxJAvDDFgjANhxlieeetS8uw4GlhlKDXAGERGQEDqFYADljAArk28MCQSbSt7BmNsNnGSVFdpI4rjidnScnSSgJIz51J3+1C15s97ZhI8ey7mQBTq7XAXh5A83AHOtS10A7t2+m4XhjF0SZxqbtkroJ68uyMcsVjaG61tcW6W8sQaKPQEGWBTQNKFXB1Agcs5qm+j2zsRaw3zOJbvhvJLK8paXXpJmUoW5YGeWOXWq7uDtyRL5ZSkwbaENw/8RWWN51keaERE8mXhELyoOp2e69tDbPbRxBYZAwdQWy+sYcsxOokjxzmo+awsLwCxaJnFuBpBSVRHwgqApNgcxkDk2Tg+VVr0bWVnPBFezuJL/U7SvJKeIkgLBowmrsqq57OKg9y9vt+1IrllnC373KEurCE9sPaCNicEhEKnHTNB1jY2wYLOPh28YjUkscZJZj1ZmOSx9pNaW27dvHam1SMCAq6lMt0kJLjJOeeo+NcfkMbbJlv3lYbVFw2G4jCVZhPpW2Eee5p5acYrom+O35Bsm6ktnBnij0vwzqMUmF4o5dGUMTjwoPeH0bbPSOSMQdiRVVxxJSCqMHUc25YIB5VpBsXZ1pI1qsQV7lCjnEjs6MCoR5jkrnDYBYZwcdKqG8GxLGHYlxNZsryvapqkErPI4MkZZ3yx56seAx0r5VshLtm41RQShGsjma5eAxgxKS0aLykPLOD5KPGgvsHo3sEjkjWDCSKquDJIQVVw6jm3LDKDyr7L/c+0mkeSSIM0nC19pgG4DaosgHBwa47tq5ltodpvljBdXF5btzOI7iKTiQOPIMpdfeBVps7W3vto3Ue0mBEMcAt4pJTHGIWh1PMo1DUxb+bwoL5tHdS2uHd5YtTSQ8BzqYaotWvQcHHUdetY2Hula2QcW8egSAB+27ZC5AHbJx1PSudbV2qbb9ucPOp3tIIQMk65oOEun24Ofqqc9E94I/W7PTKghlWSJZlKSiGZQRlW58nV/tFBP7J9H9jayLJDAA6dwszyaPgDkhT7q2g3Dso7j1hYcTcQyahJJ/aMSS2nVp8T4VQfR5Yhr+SVooGK3t2BK1y4nXDMAqwd1l54z7T5VIbc3PtX29bxtFlJ4LiWUa5BqkVl0tybljPQcqDpwNNVce3Xss7SupeDbuyX9zpke5ZZ1YA6ESDOlxkgfWfKpH0fbPtLm2S8mcS7QLSl2klPESUaxwhHq7IC/wAuKDqGqs6q4DsS5lgttnQOWaK5ubO5hYk8mWXh3UOfLuOPeakbxIZbHaF5cyldow3EyxnisskLRuBbxRoDyUjwA55NB23NNVc53Q2oRtS8Nw6pI9ts8kOwT+IYmLgAnrqPQedVGbhtsqa/eVhtVblsNxGEqTLPoS2WPPc08tOOlB3QtTNce2rKlxc7Re+TjS2wj4Nq9w1uggMQaSVMHtNnVzwT0HjXrabzLFc3F2F0KuxbeRE1FgpLfw1yevPSM0HXM1muUeiO6a3uZbVxMvFt4bgCdWRjKBw7llDdVLFSD7DXV6kKit4uBwf+o7uRjGdWrw048etSlVL0gHsRfE35az7TXotTVhXdnFEyiv6v/wART+r/APEVAUr57f8A+Y+zm7zyhbNjeocZdPE157PEzp1eHsz76kN6PVNS8fVrx/JnVp8M+zrVIte+vxr+YVLb5fLH+FPy1pp2j4FXux1wui58OeEPT+r/APEU/q//ABFQFKzb/wDzH2U7zyhfd1/VNTcDVrxz151ac+GfDPlX03e6EEjlyGBJydLYGfE4qrbl/K1+B/wFdFrsbLpv2fepjrbrWK6OMK7+41v/AHn3qfuNb/3n3/8AxVipWnotn5YWbqjkizsa3S3aJ0XgkHWH5qwPXUT18Kj4d1tm8NlW3teHIyhgqppd1JKA46kZOPfX1b4fIpvcPzrVcEZWVlYKGF9b5CDEfNDjSOorzXc3c6Yjg9dXBadl2VrAGgt0gQc9UcYQew6lHX668bDZFlZOeDHbwPJ80IjPz6eZGfCq/sTHFtcY4nEu+JjvYye949cda33imVZ7kuqP/DgwHYqSuWzoI56tWmo6ROnVgzwS/wC7ezzO54FrxnDK+FQOwcYcEDnzBOfPNfabC2OgaYj6rgoOz/AwuAR8zsj7KqzJi51kJoF/jIGJNXDBA1fM9nWvmt7k/wAWQqyi5guTk4wxBLpp5+CHHPFeek+RqTLbo2hvnu3FudcONPDQHmSHnL555DFSQBkHnmpT1KzMUY0wGKBlMfd0ROvJSp6KRmqYdSpJG38li2k+aSMki/YWI+qvo2jo/jcPRo/6POMcPXr55xy6YzUdKnGcGpaY9g2Uk3rSw27Sg54oVCwI8dQ8fb1rbYdlbwROkTq6l5JJGLq5LysXdnP149wA8K87QD1SXBgPZk/sBhO4fDPexj/KqjLp4P8AC0/+njiacdda41Y8cZ61ZXfmnHDwJlabLdTZzLIYre2KyjTJoRCGGQ2hseGQDj2Ctp92tnzSCV4LZ5CwAcqjMXQYCg+Y0jl7K893tPrNzw8aNNv3cadWg56cs4xVbsNSyQjqsl07r7HQyIw+sFD9RqJ2iYiJx1mpbm2dZyRywlIGRnMkydkguTlpHXzyAcmvHaeyrC6CtPHayhMKrPobT5LqPQeyqvBp4MenGr1S84mMZz/3Y8c+dfdsy1B9YEixk+qxMAqjTgI2liD/AD+2vMbRM+BlONs+xJ4hW2yZEfV2OcsS4jbOe8qnl5CpGCyhMpuEVDI6BTIuCzIDkLqHUZqo3EKrBYYEK6skmRRwyTD1fpmrfszHBTBjIx1iGI//AKjyq61dmucSmJfFBuhZpNxltoVmDFhII116mzltXXJyftr7pNmxtKsxRTKilVcjtKrd5QfI19VKvSh13QsxNxxbQ8bWX4nDXXrJyX1dc5PWtjuracf1j1eHj5J4mhdeSCCdXngnnUtSgjTu7b6Io+BHohYNEukYjYdGQfymtLjde1knE728LTDGJGjUvkdDnHUedStKCHvt0bSeXiy20Mkhx23QM3Z7vM+WBW7br2puPWDbwmfOeJw115+dqx19vWpWlBF7V3Ytbpg1xbwzMvQyIrEDyyRnHsrE269q4Ia3iIKJGRoGDHG2pI8fNBAIFStKD5X2ZE0qzGNTKilVfA1Krd5QfAGvqpSgxVS9IHdi+Jvy1baqu/0BMcbAZCsc+zK8ifZWTbYzZqwpvdiVIpWM/wDM0z/zNfMOY9rbvr8S/mFS2+Xyx/hT8tRmz4S8qKoySy9PYwJP2VLb6wlbosRgMq4PgcDB+utVMTuKp84/ayI+HPrCBpWM0z/zNZlSe3L+Vr8D/hXRRXPdyISbnUB2VVsnwGcAD310EV9B7Oj4P1dHZuwzSlK6LS8Lx0EbGTToAy2ru4HPnmvns5YZwXQK3aGTpwwdRyzkZBAPj515by2zSWsqoNTEDAHU4YMR9gNQG21kmQmO3kTLSFSAwdiEQK7ICMMSCAxzgL0yaz3K5pnqRMrXHZorFwihj1YKAx956mk1mjnLIrEDALKCcHqOYqn32ypWMjBJcn1gjBYcwYzFgA+eoj660lt5ZHuOGJCf+pUkE6T/AGfDQc8ZyG5Cq994aUZXQ2qH+Re9q7o73TV06+2vJli1LEVTIViq6RyQYRscsAdoD66q89vKzK3DmOZ5GCnK9ljHgkg5Q4BIPTAYHrX171xOC7gHSLWQahywxljIGfA4zXrecJnSZWI2iH+Re7p7o7vzfd7K1WyjC6QiaT1GkYJ88YxVNurOYoAscwHEmZO+WUcRCoxq7JI1HJzyyB1r0urCUCVtMg1C4z2iMj1iMoBk4GU14x5mo33+TK4xWyIMKqqD4BQAfqFaxWaICFRVB64UAH34HOqYY5GiPDWUg+soAMkqfWIyobnywqt9mK3vLSYyTkJIAQ+e92gJkOQxPaJTVgDGByFRv+HZMrjb2qRjCKqDrhQFGfPArItE5dleR1Dsjkx6sPI8zzqotDIShjjmCMsenmWwou9eSc8ho548uXhVzFXW6tXgmHguz4wWIRAW7x0jtA9Q3Ln9dbi1UZOlckBTyHNR0X3eyvWlW4hLweyRlClFKjoCoIHhyB6V6RxBQAoAA6ADAH1Ct6UxAUpSpClKUClKUClKUClKUClKUCsMuazSg8PUk+Yv3R+lPUk+Yv3R+le1ZrzpjkjEPKO3Veige4AfhW0kQbqAfeM1tmlTiDDx9ST5i/dH6U9ST5i/dH6V7UqNNPIxDWOIL0AHuGK3pSpxhJSlKkKUpQYxWkcIXOkAZJJwMZJ6k+2vSlRgMVpNCHUqwDA9QRkH6q3pUjAFaywhwVYBgRggjII8iDW9KjA8oLdUUKihVHQAAAfUK3dARg9DyNbUpgaRRBQFUAADAA5ADyrelKkKUpQKUpQKUpQKUpQKUpQKUpQKUpQKU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QAAAQABAAD/2wCEAAkGBhQQEBUUEhQUFBQWFRYXFxgVFRcVFBYUFRQYFBQSGBYXHiceGBkjGhUVHzsgJCcpLywsGh4xNTAqNSYvLCkBCQoKDgwOGg8PGiwkHyUsKi4sKiwsLCkvLCwsLzUuLCksLCwsKSwsLCwsLCksLCksLDUsKSkpKSkpLCkpLCwsLP/AABEIAIwBQAMBIgACEQEDEQH/xAAbAAEAAgMBAQAAAAAAAAAAAAAABQYBAgcDBP/EAEYQAAIBAwEFBAUJBAkDBQAAAAECAwAEERIFBhMhMSIyQVEHFGFxcjRSU4GRkrGy0RUWI0IXJTNjZKGj4vAkYuE1Q3OCov/EABsBAQADAQEBAQAAAAAAAAAAAAABAwQFAgYH/8QAMBEBAAEDAQQHCAMBAAAAAAAAAAECAxESBBMhURQxMjNBYXEFIiNSgZGhwQYVYtH/2gAMAwEAAhEDEQA/AO41g1nNaSyBQSxAABJJ5AAdST5UG1K51t30rhWK2qBwP/cfOk+1VHMj2nFQsXpVuwcsIWHloK/5hqzTtNuJw6tv2RtVdOrGPWXX6VVt1d/Yr06COFN80nIbzKN4+7rX1bd3sW2fQELtgE89IGenPB517qv0U065ng5t+3Vs9U03YxKfrNUz+kD+5/1P9tP6QP7n/U/21R06xzZd/b5rlmlQWwt6luXKFCjYyOeQQOvPA518N5v2quVSMsASMltOccuQweVWTtVqKYqmeEvU3aIjOVsrFU3+kA/Q/wCp/trP9IH9z/qf7ar6dY5vO/o5rjWajtibZW6j1qCpBwQeeD16+Iwaka101RXGqOpdExMZgpSleklKUoFKUoFKUoFKUoFKUoFKUoFKUoFKUoFKUoFKUoFKUoFKUoMVz30sbcKIlupxxMu/tRThV9xb8K6FXJ/S3ARdRN4NFge9XOR/+hWfaZmLc4dT2TRTXtVOrzn6qLSlK5D71vDMUYMpKspBBHUEHIIq7321PWik3i8aavY4Glh9oNUWrRsyApCmf5l1D3MSR/lVV6Z0YfKfyiimdnpr8YnD6aUpWF+fpzcv5Wvwv+FQsvePvP41Nbl/K1+B/wAKhZe8fefxrTV3NPrP6Wz2I9Za0pSsypd/R/8A2Uvxj8gq11VPR/8A2Uv/AMg/IKtdfT7H3FLqWexBSlK1rilKUClKUClKUClKUClKUClKUClKUClKUClKUClKUClKUClKUGKgN8t2RfW+kYEinVGT01YwVPsI5fYfCp+oHe3bD28a8PkzsRnrgAZOPb0qm9VTTRM1dT1TemxMXKZ4w4nfWLwOY5VKOOoP4jzHtFfPV8vtqSTrpmIkH/ciHHuOMj6qjYrGNTkIufaNQ+w5FcCq/Rnhl9Bb/lNnT79E58sPj3U3SkvpBgFYQe3J4Y+ap8W8PZV33o2A6ygxRkx6EVdAzp0DTpwPYBXzbL3nmR0BYFMqunSoGCcctIGOtSm9W8UsU3DjbQFAJIAJJPPx8K0zVZrsTnPXDhe0vafT+NXCI6oVr9lTfRSfcan7Km+ik+41fX+9Nz9K32L+lP3pufpW+xf0rFixzq+0f9cX4fmlNztjyrPxHRlVVI7QwST4AH66iL7YUySMOG55nBVSQQTyPKp7dTeGWWbhytrBUkEgAgj3eFXGula2a1fsxFMzwmWmm1TXRGHKP2VN9FJ9xqfsqb6KT7jV1fFMVP8AV0/NKeixzV/czZzwwtxAVLvkA9cBQOf2VYawKzXStW4t0RTHg0006YxBSlKseilKUClKUClKUClKUClKUClKUClKUClKUClKUClKUClKUClKUGKqXpA7kXxN+WrbVS9IHci+Jvy1j23uKlN/u5UulKV8y5b1tu+vxL+YVLb5fLH+FPy1E23fX4l/MKlt8flj/Cn5a009zV6x+1sdifWEJSlKzKk7uX8rX4H/AArolc73L+Vr8D/hXRK+h9ndz9ZdHZuwzSlK6LSUpSgUpSgUpSgUpSgUpSgUpSgUpSgUpSgUpSgUpSgUpSgUpSgUpSgUpSgVD7ybF9ZjA1BWU5BPTpgg+ypiqpv9ORFGoPJmOfbheQPs51n2maYtTNUZhXdmIpnKH/c9/poPvn9Kfue/00H3z+lQGKYr57eWvk/LnaqOX5WrZm5p4il5YyqkEhDknBzj2Cvv3m3Z40nFV0UkAEPyBx0IPuqnbPmKSoynBDrzHxAEVLb6zE3RUnkqrgeAyMmtNNy1uKvc8Y8VsVUaJ4M/ue/00H3z+lP3Pf6aD75/SoDFMVm3lr5Pyq1UcvyvW7G7PAcyM6ucFRo5gZ6knzqxvcKvIso95A/GqFuTORc6QeTK2R4HGCD76hLyYvIzMcksck++uhRtdNmzE0U9cz4tFN6KKIxDq3rqfPX7w/WnrqfPX7wrkmKYrz/Zz8v5R0rydgVs9K2rmV7fyJsO/KOytGh0FWKsuQp7LDmPGom529cW9/NNxZGt0hs4pkLMVRbm27NwBnslZVXJ8mNdW1d3lEV82uirVTl2PNK4vI101hY3UzXU1mlnmcQXLRTpLrJNyxyDINOBjPgal9ubMWbaNhw7m8EN6krsFuZUGlIEaMqAex1yffVuXt1Glcnvonlh2yxnuVNpO7Q6J5FxptVwpwea5548+de9pG1s2xSJ7hhcyF5eJM7hmezBCcz3dXML51I6jSuVXyPOm2nM9wvq07vCY53QKy2oOjsnug89PnXlbW7/ANV2pubpYr2MzzuZ3MjukCEW6SE5RSSTpFQOtZpVH3EupEutoWhleaG2kj4TyMXdeIhZoS55tpI8eYql7rSzts6e4b1/ULa7xO90TblgWA0x6tSuMYBxyKmg7ZSuKSNcRbFmnIvoXeK1xLJeGQSa5F1NEobMWQfsIFS22nk2fdS20FxO8UmzbqZklmaV4JIkPDlSRu0uT7aDquaxmuKF7iLYk85F7E7QWxEsl4ZFk1SqWaJQ2Ysg/YcVI7J3iktINqyarhEgjjWKC6kMs8czxkK+ok9hmK4AY909KZHW6VxTZm8ci7K2pB6xNJJDCk0crmRZcSRqJAC+GAWVW+2us2UhNmhJOeApyeueGDnPnmgkqVxbZc8tts3Z99Hc3LXE08cbxSTPJHOrysjLw3JwQozlelSm5iTTbRndlvJEjvrlBILsi2RVJ0xtbk9rr4DHMeVB1WlYFZqQpSlApSlApSlApSlBiql6QO5F8Tflq21UvSAOxF8TflrHtvcVKb/YlS6UpXzLlvW276/Ev5hUtvj8sf4U/LUTa99PjX8wqW3y+WP8KflrTT3NXrH7Wx2J9YQlKUrMqTm5nytfhf8ACoWXvH3n8am9y/la/A/4VCy94+8/ia01dzT6z+ls9iPWWlKUrMqW3dTZkdzaXEMy645GCuuSMjSOWRzqd/da2/jZiB48aRy5LEPHGpRF68sA9RVE2gSNhbRI5djr9S1CXuzUj2YAYbeISXdgH4N082tC2CZMn+H1bkPM+VfT7H3NLq2exDo9x6ObCRY1aDKxRiNBxJAvDDFgjANhxlieeetS8uw4GlhlKDXAGERGQEDqFYADljAArk28MCQSbSt7BmNsNnGSVFdpI4rjidnScnSSgJIz51J3+1C15s97ZhI8ey7mQBTq7XAXh5A83AHOtS10A7t2+m4XhjF0SZxqbtkroJ68uyMcsVjaG61tcW6W8sQaKPQEGWBTQNKFXB1Agcs5qm+j2zsRaw3zOJbvhvJLK8paXXpJmUoW5YGeWOXWq7uDtyRL5ZSkwbaENw/8RWWN51keaERE8mXhELyoOp2e69tDbPbRxBYZAwdQWy+sYcsxOokjxzmo+awsLwCxaJnFuBpBSVRHwgqApNgcxkDk2Tg+VVr0bWVnPBFezuJL/U7SvJKeIkgLBowmrsqq57OKg9y9vt+1IrllnC373KEurCE9sPaCNicEhEKnHTNB1jY2wYLOPh28YjUkscZJZj1ZmOSx9pNaW27dvHam1SMCAq6lMt0kJLjJOeeo+NcfkMbbJlv3lYbVFw2G4jCVZhPpW2Eee5p5acYrom+O35Bsm6ktnBnij0vwzqMUmF4o5dGUMTjwoPeH0bbPSOSMQdiRVVxxJSCqMHUc25YIB5VpBsXZ1pI1qsQV7lCjnEjs6MCoR5jkrnDYBYZwcdKqG8GxLGHYlxNZsryvapqkErPI4MkZZ3yx56seAx0r5VshLtm41RQShGsjma5eAxgxKS0aLykPLOD5KPGgvsHo3sEjkjWDCSKquDJIQVVw6jm3LDKDyr7L/c+0mkeSSIM0nC19pgG4DaosgHBwa47tq5ltodpvljBdXF5btzOI7iKTiQOPIMpdfeBVps7W3vto3Ue0mBEMcAt4pJTHGIWh1PMo1DUxb+bwoL5tHdS2uHd5YtTSQ8BzqYaotWvQcHHUdetY2Hula2QcW8egSAB+27ZC5AHbJx1PSudbV2qbb9ucPOp3tIIQMk65oOEun24Ofqqc9E94I/W7PTKghlWSJZlKSiGZQRlW58nV/tFBP7J9H9jayLJDAA6dwszyaPgDkhT7q2g3Dso7j1hYcTcQyahJJ/aMSS2nVp8T4VQfR5Yhr+SVooGK3t2BK1y4nXDMAqwd1l54z7T5VIbc3PtX29bxtFlJ4LiWUa5BqkVl0tybljPQcqDpwNNVce3Xss7SupeDbuyX9zpke5ZZ1YA6ESDOlxkgfWfKpH0fbPtLm2S8mcS7QLSl2klPESUaxwhHq7IC/wAuKDqGqs6q4DsS5lgttnQOWaK5ubO5hYk8mWXh3UOfLuOPeakbxIZbHaF5cyldow3EyxnisskLRuBbxRoDyUjwA55NB23NNVc53Q2oRtS8Nw6pI9ts8kOwT+IYmLgAnrqPQedVGbhtsqa/eVhtVblsNxGEqTLPoS2WPPc08tOOlB3QtTNce2rKlxc7Re+TjS2wj4Nq9w1uggMQaSVMHtNnVzwT0HjXrabzLFc3F2F0KuxbeRE1FgpLfw1yevPSM0HXM1muUeiO6a3uZbVxMvFt4bgCdWRjKBw7llDdVLFSD7DXV6kKit4uBwf+o7uRjGdWrw048etSlVL0gHsRfE35az7TXotTVhXdnFEyiv6v/wART+r/APEVAUr57f8A+Y+zm7zyhbNjeocZdPE157PEzp1eHsz76kN6PVNS8fVrx/JnVp8M+zrVIte+vxr+YVLb5fLH+FPy1pp2j4FXux1wui58OeEPT+r/APEU/q//ABFQFKzb/wDzH2U7zyhfd1/VNTcDVrxz151ac+GfDPlX03e6EEjlyGBJydLYGfE4qrbl/K1+B/wFdFrsbLpv2fepjrbrWK6OMK7+41v/AHn3qfuNb/3n3/8AxVipWnotn5YWbqjkizsa3S3aJ0XgkHWH5qwPXUT18Kj4d1tm8NlW3teHIyhgqppd1JKA46kZOPfX1b4fIpvcPzrVcEZWVlYKGF9b5CDEfNDjSOorzXc3c6Yjg9dXBadl2VrAGgt0gQc9UcYQew6lHX668bDZFlZOeDHbwPJ80IjPz6eZGfCq/sTHFtcY4nEu+JjvYye949cda33imVZ7kuqP/DgwHYqSuWzoI56tWmo6ROnVgzwS/wC7ezzO54FrxnDK+FQOwcYcEDnzBOfPNfabC2OgaYj6rgoOz/AwuAR8zsj7KqzJi51kJoF/jIGJNXDBA1fM9nWvmt7k/wAWQqyi5guTk4wxBLpp5+CHHPFeek+RqTLbo2hvnu3FudcONPDQHmSHnL555DFSQBkHnmpT1KzMUY0wGKBlMfd0ROvJSp6KRmqYdSpJG38li2k+aSMki/YWI+qvo2jo/jcPRo/6POMcPXr55xy6YzUdKnGcGpaY9g2Uk3rSw27Sg54oVCwI8dQ8fb1rbYdlbwROkTq6l5JJGLq5LysXdnP149wA8K87QD1SXBgPZk/sBhO4fDPexj/KqjLp4P8AC0/+njiacdda41Y8cZ61ZXfmnHDwJlabLdTZzLIYre2KyjTJoRCGGQ2hseGQDj2Ctp92tnzSCV4LZ5CwAcqjMXQYCg+Y0jl7K893tPrNzw8aNNv3cadWg56cs4xVbsNSyQjqsl07r7HQyIw+sFD9RqJ2iYiJx1mpbm2dZyRywlIGRnMkydkguTlpHXzyAcmvHaeyrC6CtPHayhMKrPobT5LqPQeyqvBp4MenGr1S84mMZz/3Y8c+dfdsy1B9YEixk+qxMAqjTgI2liD/AD+2vMbRM+BlONs+xJ4hW2yZEfV2OcsS4jbOe8qnl5CpGCyhMpuEVDI6BTIuCzIDkLqHUZqo3EKrBYYEK6skmRRwyTD1fpmrfszHBTBjIx1iGI//AKjyq61dmucSmJfFBuhZpNxltoVmDFhII116mzltXXJyftr7pNmxtKsxRTKilVcjtKrd5QfI19VKvSh13QsxNxxbQ8bWX4nDXXrJyX1dc5PWtjuracf1j1eHj5J4mhdeSCCdXngnnUtSgjTu7b6Io+BHohYNEukYjYdGQfymtLjde1knE728LTDGJGjUvkdDnHUedStKCHvt0bSeXiy20Mkhx23QM3Z7vM+WBW7br2puPWDbwmfOeJw115+dqx19vWpWlBF7V3Ytbpg1xbwzMvQyIrEDyyRnHsrE269q4Ia3iIKJGRoGDHG2pI8fNBAIFStKD5X2ZE0qzGNTKilVfA1Krd5QfAGvqpSgxVS9IHdi+Jvy1baqu/0BMcbAZCsc+zK8ifZWTbYzZqwpvdiVIpWM/wDM0z/zNfMOY9rbvr8S/mFS2+Xyx/hT8tRmz4S8qKoySy9PYwJP2VLb6wlbosRgMq4PgcDB+utVMTuKp84/ayI+HPrCBpWM0z/zNZlSe3L+Vr8D/hXRRXPdyISbnUB2VVsnwGcAD310EV9B7Oj4P1dHZuwzSlK6LS8Lx0EbGTToAy2ru4HPnmvns5YZwXQK3aGTpwwdRyzkZBAPj515by2zSWsqoNTEDAHU4YMR9gNQG21kmQmO3kTLSFSAwdiEQK7ICMMSCAxzgL0yaz3K5pnqRMrXHZorFwihj1YKAx956mk1mjnLIrEDALKCcHqOYqn32ypWMjBJcn1gjBYcwYzFgA+eoj660lt5ZHuOGJCf+pUkE6T/AGfDQc8ZyG5Cq994aUZXQ2qH+Re9q7o73TV06+2vJli1LEVTIViq6RyQYRscsAdoD66q89vKzK3DmOZ5GCnK9ljHgkg5Q4BIPTAYHrX171xOC7gHSLWQahywxljIGfA4zXrecJnSZWI2iH+Re7p7o7vzfd7K1WyjC6QiaT1GkYJ88YxVNurOYoAscwHEmZO+WUcRCoxq7JI1HJzyyB1r0urCUCVtMg1C4z2iMj1iMoBk4GU14x5mo33+TK4xWyIMKqqD4BQAfqFaxWaICFRVB64UAH34HOqYY5GiPDWUg+soAMkqfWIyobnywqt9mK3vLSYyTkJIAQ+e92gJkOQxPaJTVgDGByFRv+HZMrjb2qRjCKqDrhQFGfPArItE5dleR1Dsjkx6sPI8zzqotDIShjjmCMsenmWwou9eSc8ho548uXhVzFXW6tXgmHguz4wWIRAW7x0jtA9Q3Ln9dbi1UZOlckBTyHNR0X3eyvWlW4hLweyRlClFKjoCoIHhyB6V6RxBQAoAA6ADAH1Ct6UxAUpSpClKUClKUClKUClKUClKUCsMuazSg8PUk+Yv3R+lPUk+Yv3R+le1ZrzpjkjEPKO3Veige4AfhW0kQbqAfeM1tmlTiDDx9ST5i/dH6U9ST5i/dH6V7UqNNPIxDWOIL0AHuGK3pSpxhJSlKkKUpQYxWkcIXOkAZJJwMZJ6k+2vSlRgMVpNCHUqwDA9QRkH6q3pUjAFaywhwVYBgRggjII8iDW9KjA8oLdUUKihVHQAAAfUK3dARg9DyNbUpgaRRBQFUAADAA5ADyrelKkKUpQKUpQKUpQKUpQKUpQKUpQKUpQKUp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data:image/jpeg;base64,/9j/4AAQSkZJRgABAQAAAQABAAD/2wCEAAkGBhQQEBUUEhQUFBQWFRYXFxgVFRcVFBYUFRQYFBQSGBYXHiceGBkjGhUVHzsgJCcpLywsGh4xNTAqNSYvLCkBCQoKDgwOGg8PGiwkHyUsKi4sKiwsLCkvLCwsLzUuLCksLCwsKSwsLCwsLCksLCksLDUsKSkpKSkpLCkpLCwsLP/AABEIAIwBQAMBIgACEQEDEQH/xAAbAAEAAgMBAQAAAAAAAAAAAAAABQYBAgcDBP/EAEYQAAIBAwEFBAUJBAkDBQAAAAECAwAEERIFBhMhMSIyQVEHFGFxcjRSU4GRkrGy0RUWI0IXJTNjZKGj4vAkYuE1Q3OCov/EABsBAQADAQEBAQAAAAAAAAAAAAABAwQFAgYH/8QAMBEBAAEDAQQHCAMBAAAAAAAAAAECAxESBBMhURQxMjNBYXEFIiNSgZGhwQYVYtH/2gAMAwEAAhEDEQA/AO41g1nNaSyBQSxAABJJ5AAdST5UG1K51t30rhWK2qBwP/cfOk+1VHMj2nFQsXpVuwcsIWHloK/5hqzTtNuJw6tv2RtVdOrGPWXX6VVt1d/Yr06COFN80nIbzKN4+7rX1bd3sW2fQELtgE89IGenPB517qv0U065ng5t+3Vs9U03YxKfrNUz+kD+5/1P9tP6QP7n/U/21R06xzZd/b5rlmlQWwt6luXKFCjYyOeQQOvPA518N5v2quVSMsASMltOccuQweVWTtVqKYqmeEvU3aIjOVsrFU3+kA/Q/wCp/trP9IH9z/qf7ar6dY5vO/o5rjWajtibZW6j1qCpBwQeeD16+Iwaka101RXGqOpdExMZgpSleklKUoFKUoFKUoFKUoFKUoFKUoFKUoFKUoFKUoFKUoFKUoFKUoMVz30sbcKIlupxxMu/tRThV9xb8K6FXJ/S3ARdRN4NFge9XOR/+hWfaZmLc4dT2TRTXtVOrzn6qLSlK5D71vDMUYMpKspBBHUEHIIq7321PWik3i8aavY4Glh9oNUWrRsyApCmf5l1D3MSR/lVV6Z0YfKfyiimdnpr8YnD6aUpWF+fpzcv5Wvwv+FQsvePvP41Nbl/K1+B/wAKhZe8fefxrTV3NPrP6Wz2I9Za0pSsypd/R/8A2Uvxj8gq11VPR/8A2Uv/AMg/IKtdfT7H3FLqWexBSlK1rilKUClKUClKUClKUClKUClKUClKUClKUClKUClKUClKUClKUGKgN8t2RfW+kYEinVGT01YwVPsI5fYfCp+oHe3bD28a8PkzsRnrgAZOPb0qm9VTTRM1dT1TemxMXKZ4w4nfWLwOY5VKOOoP4jzHtFfPV8vtqSTrpmIkH/ciHHuOMj6qjYrGNTkIufaNQ+w5FcCq/Rnhl9Bb/lNnT79E58sPj3U3SkvpBgFYQe3J4Y+ap8W8PZV33o2A6ygxRkx6EVdAzp0DTpwPYBXzbL3nmR0BYFMqunSoGCcctIGOtSm9W8UsU3DjbQFAJIAJJPPx8K0zVZrsTnPXDhe0vafT+NXCI6oVr9lTfRSfcan7Km+ik+41fX+9Nz9K32L+lP3pufpW+xf0rFixzq+0f9cX4fmlNztjyrPxHRlVVI7QwST4AH66iL7YUySMOG55nBVSQQTyPKp7dTeGWWbhytrBUkEgAgj3eFXGula2a1fsxFMzwmWmm1TXRGHKP2VN9FJ9xqfsqb6KT7jV1fFMVP8AV0/NKeixzV/czZzwwtxAVLvkA9cBQOf2VYawKzXStW4t0RTHg0006YxBSlKseilKUClKUClKUClKUClKUClKUClKUClKUClKUClKUClKUClKUGKqXpA7kXxN+WrbVS9IHci+Jvy1j23uKlN/u5UulKV8y5b1tu+vxL+YVLb5fLH+FPy1E23fX4l/MKlt8flj/Cn5a009zV6x+1sdifWEJSlKzKk7uX8rX4H/AArolc73L+Vr8D/hXRK+h9ndz9ZdHZuwzSlK6LSUpSgUpSgUpSgUpSgUpSgUpSgUpSgUpSgUpSgUpSgUpSgUpSgUpSgUpSgVD7ybF9ZjA1BWU5BPTpgg+ypiqpv9ORFGoPJmOfbheQPs51n2maYtTNUZhXdmIpnKH/c9/poPvn9Kfue/00H3z+lQGKYr57eWvk/LnaqOX5WrZm5p4il5YyqkEhDknBzj2Cvv3m3Z40nFV0UkAEPyBx0IPuqnbPmKSoynBDrzHxAEVLb6zE3RUnkqrgeAyMmtNNy1uKvc8Y8VsVUaJ4M/ue/00H3z+lP3Pf6aD75/SoDFMVm3lr5Pyq1UcvyvW7G7PAcyM6ucFRo5gZ6knzqxvcKvIso95A/GqFuTORc6QeTK2R4HGCD76hLyYvIzMcksck++uhRtdNmzE0U9cz4tFN6KKIxDq3rqfPX7w/WnrqfPX7wrkmKYrz/Zz8v5R0rydgVs9K2rmV7fyJsO/KOytGh0FWKsuQp7LDmPGom529cW9/NNxZGt0hs4pkLMVRbm27NwBnslZVXJ8mNdW1d3lEV82uirVTl2PNK4vI101hY3UzXU1mlnmcQXLRTpLrJNyxyDINOBjPgal9ubMWbaNhw7m8EN6krsFuZUGlIEaMqAex1yffVuXt1Glcnvonlh2yxnuVNpO7Q6J5FxptVwpwea5548+de9pG1s2xSJ7hhcyF5eJM7hmezBCcz3dXML51I6jSuVXyPOm2nM9wvq07vCY53QKy2oOjsnug89PnXlbW7/ANV2pubpYr2MzzuZ3MjukCEW6SE5RSSTpFQOtZpVH3EupEutoWhleaG2kj4TyMXdeIhZoS55tpI8eYql7rSzts6e4b1/ULa7xO90TblgWA0x6tSuMYBxyKmg7ZSuKSNcRbFmnIvoXeK1xLJeGQSa5F1NEobMWQfsIFS22nk2fdS20FxO8UmzbqZklmaV4JIkPDlSRu0uT7aDquaxmuKF7iLYk85F7E7QWxEsl4ZFk1SqWaJQ2Ysg/YcVI7J3iktINqyarhEgjjWKC6kMs8czxkK+ok9hmK4AY909KZHW6VxTZm8ci7K2pB6xNJJDCk0crmRZcSRqJAC+GAWVW+2us2UhNmhJOeApyeueGDnPnmgkqVxbZc8tts3Z99Hc3LXE08cbxSTPJHOrysjLw3JwQozlelSm5iTTbRndlvJEjvrlBILsi2RVJ0xtbk9rr4DHMeVB1WlYFZqQpSlApSlApSlApSlBiql6QO5F8Tflq21UvSAOxF8TflrHtvcVKb/YlS6UpXzLlvW276/Ev5hUtvj8sf4U/LUTa99PjX8wqW3y+WP8KflrTT3NXrH7Wx2J9YQlKUrMqTm5nytfhf8ACoWXvH3n8am9y/la/A/4VCy94+8/ia01dzT6z+ls9iPWWlKUrMqW3dTZkdzaXEMy645GCuuSMjSOWRzqd/da2/jZiB48aRy5LEPHGpRF68sA9RVE2gSNhbRI5djr9S1CXuzUj2YAYbeISXdgH4N082tC2CZMn+H1bkPM+VfT7H3NLq2exDo9x6ObCRY1aDKxRiNBxJAvDDFgjANhxlieeetS8uw4GlhlKDXAGERGQEDqFYADljAArk28MCQSbSt7BmNsNnGSVFdpI4rjidnScnSSgJIz51J3+1C15s97ZhI8ey7mQBTq7XAXh5A83AHOtS10A7t2+m4XhjF0SZxqbtkroJ68uyMcsVjaG61tcW6W8sQaKPQEGWBTQNKFXB1Agcs5qm+j2zsRaw3zOJbvhvJLK8paXXpJmUoW5YGeWOXWq7uDtyRL5ZSkwbaENw/8RWWN51keaERE8mXhELyoOp2e69tDbPbRxBYZAwdQWy+sYcsxOokjxzmo+awsLwCxaJnFuBpBSVRHwgqApNgcxkDk2Tg+VVr0bWVnPBFezuJL/U7SvJKeIkgLBowmrsqq57OKg9y9vt+1IrllnC373KEurCE9sPaCNicEhEKnHTNB1jY2wYLOPh28YjUkscZJZj1ZmOSx9pNaW27dvHam1SMCAq6lMt0kJLjJOeeo+NcfkMbbJlv3lYbVFw2G4jCVZhPpW2Eee5p5acYrom+O35Bsm6ktnBnij0vwzqMUmF4o5dGUMTjwoPeH0bbPSOSMQdiRVVxxJSCqMHUc25YIB5VpBsXZ1pI1qsQV7lCjnEjs6MCoR5jkrnDYBYZwcdKqG8GxLGHYlxNZsryvapqkErPI4MkZZ3yx56seAx0r5VshLtm41RQShGsjma5eAxgxKS0aLykPLOD5KPGgvsHo3sEjkjWDCSKquDJIQVVw6jm3LDKDyr7L/c+0mkeSSIM0nC19pgG4DaosgHBwa47tq5ltodpvljBdXF5btzOI7iKTiQOPIMpdfeBVps7W3vto3Ue0mBEMcAt4pJTHGIWh1PMo1DUxb+bwoL5tHdS2uHd5YtTSQ8BzqYaotWvQcHHUdetY2Hula2QcW8egSAB+27ZC5AHbJx1PSudbV2qbb9ucPOp3tIIQMk65oOEun24Ofqqc9E94I/W7PTKghlWSJZlKSiGZQRlW58nV/tFBP7J9H9jayLJDAA6dwszyaPgDkhT7q2g3Dso7j1hYcTcQyahJJ/aMSS2nVp8T4VQfR5Yhr+SVooGK3t2BK1y4nXDMAqwd1l54z7T5VIbc3PtX29bxtFlJ4LiWUa5BqkVl0tybljPQcqDpwNNVce3Xss7SupeDbuyX9zpke5ZZ1YA6ESDOlxkgfWfKpH0fbPtLm2S8mcS7QLSl2klPESUaxwhHq7IC/wAuKDqGqs6q4DsS5lgttnQOWaK5ubO5hYk8mWXh3UOfLuOPeakbxIZbHaF5cyldow3EyxnisskLRuBbxRoDyUjwA55NB23NNVc53Q2oRtS8Nw6pI9ts8kOwT+IYmLgAnrqPQedVGbhtsqa/eVhtVblsNxGEqTLPoS2WPPc08tOOlB3QtTNce2rKlxc7Re+TjS2wj4Nq9w1uggMQaSVMHtNnVzwT0HjXrabzLFc3F2F0KuxbeRE1FgpLfw1yevPSM0HXM1muUeiO6a3uZbVxMvFt4bgCdWRjKBw7llDdVLFSD7DXV6kKit4uBwf+o7uRjGdWrw048etSlVL0gHsRfE35az7TXotTVhXdnFEyiv6v/wART+r/APEVAUr57f8A+Y+zm7zyhbNjeocZdPE157PEzp1eHsz76kN6PVNS8fVrx/JnVp8M+zrVIte+vxr+YVLb5fLH+FPy1pp2j4FXux1wui58OeEPT+r/APEU/q//ABFQFKzb/wDzH2U7zyhfd1/VNTcDVrxz151ac+GfDPlX03e6EEjlyGBJydLYGfE4qrbl/K1+B/wFdFrsbLpv2fepjrbrWK6OMK7+41v/AHn3qfuNb/3n3/8AxVipWnotn5YWbqjkizsa3S3aJ0XgkHWH5qwPXUT18Kj4d1tm8NlW3teHIyhgqppd1JKA46kZOPfX1b4fIpvcPzrVcEZWVlYKGF9b5CDEfNDjSOorzXc3c6Yjg9dXBadl2VrAGgt0gQc9UcYQew6lHX668bDZFlZOeDHbwPJ80IjPz6eZGfCq/sTHFtcY4nEu+JjvYye949cda33imVZ7kuqP/DgwHYqSuWzoI56tWmo6ROnVgzwS/wC7ezzO54FrxnDK+FQOwcYcEDnzBOfPNfabC2OgaYj6rgoOz/AwuAR8zsj7KqzJi51kJoF/jIGJNXDBA1fM9nWvmt7k/wAWQqyi5guTk4wxBLpp5+CHHPFeek+RqTLbo2hvnu3FudcONPDQHmSHnL555DFSQBkHnmpT1KzMUY0wGKBlMfd0ROvJSp6KRmqYdSpJG38li2k+aSMki/YWI+qvo2jo/jcPRo/6POMcPXr55xy6YzUdKnGcGpaY9g2Uk3rSw27Sg54oVCwI8dQ8fb1rbYdlbwROkTq6l5JJGLq5LysXdnP149wA8K87QD1SXBgPZk/sBhO4fDPexj/KqjLp4P8AC0/+njiacdda41Y8cZ61ZXfmnHDwJlabLdTZzLIYre2KyjTJoRCGGQ2hseGQDj2Ctp92tnzSCV4LZ5CwAcqjMXQYCg+Y0jl7K893tPrNzw8aNNv3cadWg56cs4xVbsNSyQjqsl07r7HQyIw+sFD9RqJ2iYiJx1mpbm2dZyRywlIGRnMkydkguTlpHXzyAcmvHaeyrC6CtPHayhMKrPobT5LqPQeyqvBp4MenGr1S84mMZz/3Y8c+dfdsy1B9YEixk+qxMAqjTgI2liD/AD+2vMbRM+BlONs+xJ4hW2yZEfV2OcsS4jbOe8qnl5CpGCyhMpuEVDI6BTIuCzIDkLqHUZqo3EKrBYYEK6skmRRwyTD1fpmrfszHBTBjIx1iGI//AKjyq61dmucSmJfFBuhZpNxltoVmDFhII116mzltXXJyftr7pNmxtKsxRTKilVcjtKrd5QfI19VKvSh13QsxNxxbQ8bWX4nDXXrJyX1dc5PWtjuracf1j1eHj5J4mhdeSCCdXngnnUtSgjTu7b6Io+BHohYNEukYjYdGQfymtLjde1knE728LTDGJGjUvkdDnHUedStKCHvt0bSeXiy20Mkhx23QM3Z7vM+WBW7br2puPWDbwmfOeJw115+dqx19vWpWlBF7V3Ytbpg1xbwzMvQyIrEDyyRnHsrE269q4Ia3iIKJGRoGDHG2pI8fNBAIFStKD5X2ZE0qzGNTKilVfA1Krd5QfAGvqpSgxVS9IHdi+Jvy1baqu/0BMcbAZCsc+zK8ifZWTbYzZqwpvdiVIpWM/wDM0z/zNfMOY9rbvr8S/mFS2+Xyx/hT8tRmz4S8qKoySy9PYwJP2VLb6wlbosRgMq4PgcDB+utVMTuKp84/ayI+HPrCBpWM0z/zNZlSe3L+Vr8D/hXRRXPdyISbnUB2VVsnwGcAD310EV9B7Oj4P1dHZuwzSlK6LS8Lx0EbGTToAy2ru4HPnmvns5YZwXQK3aGTpwwdRyzkZBAPj515by2zSWsqoNTEDAHU4YMR9gNQG21kmQmO3kTLSFSAwdiEQK7ICMMSCAxzgL0yaz3K5pnqRMrXHZorFwihj1YKAx956mk1mjnLIrEDALKCcHqOYqn32ypWMjBJcn1gjBYcwYzFgA+eoj660lt5ZHuOGJCf+pUkE6T/AGfDQc8ZyG5Cq994aUZXQ2qH+Re9q7o73TV06+2vJli1LEVTIViq6RyQYRscsAdoD66q89vKzK3DmOZ5GCnK9ljHgkg5Q4BIPTAYHrX171xOC7gHSLWQahywxljIGfA4zXrecJnSZWI2iH+Re7p7o7vzfd7K1WyjC6QiaT1GkYJ88YxVNurOYoAscwHEmZO+WUcRCoxq7JI1HJzyyB1r0urCUCVtMg1C4z2iMj1iMoBk4GU14x5mo33+TK4xWyIMKqqD4BQAfqFaxWaICFRVB64UAH34HOqYY5GiPDWUg+soAMkqfWIyobnywqt9mK3vLSYyTkJIAQ+e92gJkOQxPaJTVgDGByFRv+HZMrjb2qRjCKqDrhQFGfPArItE5dleR1Dsjkx6sPI8zzqotDIShjjmCMsenmWwou9eSc8ho548uXhVzFXW6tXgmHguz4wWIRAW7x0jtA9Q3Ln9dbi1UZOlckBTyHNR0X3eyvWlW4hLweyRlClFKjoCoIHhyB6V6RxBQAoAA6ADAH1Ct6UxAUpSpClKUClKUClKUClKUClKUCsMuazSg8PUk+Yv3R+lPUk+Yv3R+le1ZrzpjkjEPKO3Veige4AfhW0kQbqAfeM1tmlTiDDx9ST5i/dH6U9ST5i/dH6V7UqNNPIxDWOIL0AHuGK3pSpxhJSlKkKUpQYxWkcIXOkAZJJwMZJ6k+2vSlRgMVpNCHUqwDA9QRkH6q3pUjAFaywhwVYBgRggjII8iDW9KjA8oLdUUKihVHQAAAfUK3dARg9DyNbUpgaRRBQFUAADAA5ADyrelKkKUpQKUpQKUpQKUpQKUpQKUpQKUpQKUp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8" descr="data:image/jpeg;base64,/9j/4AAQSkZJRgABAQAAAQABAAD/2wCEAAkGBhQQEBUUEhQUFBQWFRYXFxgVFRcVFBYUFRQYFBQSGBYXHiceGBkjGhUVHzsgJCcpLywsGh4xNTAqNSYvLCkBCQoKDgwOGg8PGiwkHyUsKi4sKiwsLCkvLCwsLzUuLCksLCwsKSwsLCwsLCksLCksLDUsKSkpKSkpLCkpLCwsLP/AABEIAIwBQAMBIgACEQEDEQH/xAAbAAEAAgMBAQAAAAAAAAAAAAAABQYBAgcDBP/EAEYQAAIBAwEFBAUJBAkDBQAAAAECAwAEERIFBhMhMSIyQVEHFGFxcjRSU4GRkrGy0RUWI0IXJTNjZKGj4vAkYuE1Q3OCov/EABsBAQADAQEBAQAAAAAAAAAAAAABAwQFAgYH/8QAMBEBAAEDAQQHCAMBAAAAAAAAAAECAxESBBMhURQxMjNBYXEFIiNSgZGhwQYVYtH/2gAMAwEAAhEDEQA/AO41g1nNaSyBQSxAABJJ5AAdST5UG1K51t30rhWK2qBwP/cfOk+1VHMj2nFQsXpVuwcsIWHloK/5hqzTtNuJw6tv2RtVdOrGPWXX6VVt1d/Yr06COFN80nIbzKN4+7rX1bd3sW2fQELtgE89IGenPB517qv0U065ng5t+3Vs9U03YxKfrNUz+kD+5/1P9tP6QP7n/U/21R06xzZd/b5rlmlQWwt6luXKFCjYyOeQQOvPA518N5v2quVSMsASMltOccuQweVWTtVqKYqmeEvU3aIjOVsrFU3+kA/Q/wCp/trP9IH9z/qf7ar6dY5vO/o5rjWajtibZW6j1qCpBwQeeD16+Iwaka101RXGqOpdExMZgpSleklKUoFKUoFKUoFKUoFKUoFKUoFKUoFKUoFKUoFKUoFKUoFKUoMVz30sbcKIlupxxMu/tRThV9xb8K6FXJ/S3ARdRN4NFge9XOR/+hWfaZmLc4dT2TRTXtVOrzn6qLSlK5D71vDMUYMpKspBBHUEHIIq7321PWik3i8aavY4Glh9oNUWrRsyApCmf5l1D3MSR/lVV6Z0YfKfyiimdnpr8YnD6aUpWF+fpzcv5Wvwv+FQsvePvP41Nbl/K1+B/wAKhZe8fefxrTV3NPrP6Wz2I9Za0pSsypd/R/8A2Uvxj8gq11VPR/8A2Uv/AMg/IKtdfT7H3FLqWexBSlK1rilKUClKUClKUClKUClKUClKUClKUClKUClKUClKUClKUClKUGKgN8t2RfW+kYEinVGT01YwVPsI5fYfCp+oHe3bD28a8PkzsRnrgAZOPb0qm9VTTRM1dT1TemxMXKZ4w4nfWLwOY5VKOOoP4jzHtFfPV8vtqSTrpmIkH/ciHHuOMj6qjYrGNTkIufaNQ+w5FcCq/Rnhl9Bb/lNnT79E58sPj3U3SkvpBgFYQe3J4Y+ap8W8PZV33o2A6ygxRkx6EVdAzp0DTpwPYBXzbL3nmR0BYFMqunSoGCcctIGOtSm9W8UsU3DjbQFAJIAJJPPx8K0zVZrsTnPXDhe0vafT+NXCI6oVr9lTfRSfcan7Km+ik+41fX+9Nz9K32L+lP3pufpW+xf0rFixzq+0f9cX4fmlNztjyrPxHRlVVI7QwST4AH66iL7YUySMOG55nBVSQQTyPKp7dTeGWWbhytrBUkEgAgj3eFXGula2a1fsxFMzwmWmm1TXRGHKP2VN9FJ9xqfsqb6KT7jV1fFMVP8AV0/NKeixzV/czZzwwtxAVLvkA9cBQOf2VYawKzXStW4t0RTHg0006YxBSlKseilKUClKUClKUClKUClKUClKUClKUClKUClKUClKUClKUClKUGKqXpA7kXxN+WrbVS9IHci+Jvy1j23uKlN/u5UulKV8y5b1tu+vxL+YVLb5fLH+FPy1E23fX4l/MKlt8flj/Cn5a009zV6x+1sdifWEJSlKzKk7uX8rX4H/AArolc73L+Vr8D/hXRK+h9ndz9ZdHZuwzSlK6LSUpSgUpSgUpSgUpSgUpSgUpSgUpSgUpSgUpSgUpSgUpSgUpSgUpSgUpSgVD7ybF9ZjA1BWU5BPTpgg+ypiqpv9ORFGoPJmOfbheQPs51n2maYtTNUZhXdmIpnKH/c9/poPvn9Kfue/00H3z+lQGKYr57eWvk/LnaqOX5WrZm5p4il5YyqkEhDknBzj2Cvv3m3Z40nFV0UkAEPyBx0IPuqnbPmKSoynBDrzHxAEVLb6zE3RUnkqrgeAyMmtNNy1uKvc8Y8VsVUaJ4M/ue/00H3z+lP3Pf6aD75/SoDFMVm3lr5Pyq1UcvyvW7G7PAcyM6ucFRo5gZ6knzqxvcKvIso95A/GqFuTORc6QeTK2R4HGCD76hLyYvIzMcksck++uhRtdNmzE0U9cz4tFN6KKIxDq3rqfPX7w/WnrqfPX7wrkmKYrz/Zz8v5R0rydgVs9K2rmV7fyJsO/KOytGh0FWKsuQp7LDmPGom529cW9/NNxZGt0hs4pkLMVRbm27NwBnslZVXJ8mNdW1d3lEV82uirVTl2PNK4vI101hY3UzXU1mlnmcQXLRTpLrJNyxyDINOBjPgal9ubMWbaNhw7m8EN6krsFuZUGlIEaMqAex1yffVuXt1Glcnvonlh2yxnuVNpO7Q6J5FxptVwpwea5548+de9pG1s2xSJ7hhcyF5eJM7hmezBCcz3dXML51I6jSuVXyPOm2nM9wvq07vCY53QKy2oOjsnug89PnXlbW7/ANV2pubpYr2MzzuZ3MjukCEW6SE5RSSTpFQOtZpVH3EupEutoWhleaG2kj4TyMXdeIhZoS55tpI8eYql7rSzts6e4b1/ULa7xO90TblgWA0x6tSuMYBxyKmg7ZSuKSNcRbFmnIvoXeK1xLJeGQSa5F1NEobMWQfsIFS22nk2fdS20FxO8UmzbqZklmaV4JIkPDlSRu0uT7aDquaxmuKF7iLYk85F7E7QWxEsl4ZFk1SqWaJQ2Ysg/YcVI7J3iktINqyarhEgjjWKC6kMs8czxkK+ok9hmK4AY909KZHW6VxTZm8ci7K2pB6xNJJDCk0crmRZcSRqJAC+GAWVW+2us2UhNmhJOeApyeueGDnPnmgkqVxbZc8tts3Z99Hc3LXE08cbxSTPJHOrysjLw3JwQozlelSm5iTTbRndlvJEjvrlBILsi2RVJ0xtbk9rr4DHMeVB1WlYFZqQpSlApSlApSlApSlBiql6QO5F8Tflq21UvSAOxF8TflrHtvcVKb/YlS6UpXzLlvW276/Ev5hUtvj8sf4U/LUTa99PjX8wqW3y+WP8KflrTT3NXrH7Wx2J9YQlKUrMqTm5nytfhf8ACoWXvH3n8am9y/la/A/4VCy94+8/ia01dzT6z+ls9iPWWlKUrMqW3dTZkdzaXEMy645GCuuSMjSOWRzqd/da2/jZiB48aRy5LEPHGpRF68sA9RVE2gSNhbRI5djr9S1CXuzUj2YAYbeISXdgH4N082tC2CZMn+H1bkPM+VfT7H3NLq2exDo9x6ObCRY1aDKxRiNBxJAvDDFgjANhxlieeetS8uw4GlhlKDXAGERGQEDqFYADljAArk28MCQSbSt7BmNsNnGSVFdpI4rjidnScnSSgJIz51J3+1C15s97ZhI8ey7mQBTq7XAXh5A83AHOtS10A7t2+m4XhjF0SZxqbtkroJ68uyMcsVjaG61tcW6W8sQaKPQEGWBTQNKFXB1Agcs5qm+j2zsRaw3zOJbvhvJLK8paXXpJmUoW5YGeWOXWq7uDtyRL5ZSkwbaENw/8RWWN51keaERE8mXhELyoOp2e69tDbPbRxBYZAwdQWy+sYcsxOokjxzmo+awsLwCxaJnFuBpBSVRHwgqApNgcxkDk2Tg+VVr0bWVnPBFezuJL/U7SvJKeIkgLBowmrsqq57OKg9y9vt+1IrllnC373KEurCE9sPaCNicEhEKnHTNB1jY2wYLOPh28YjUkscZJZj1ZmOSx9pNaW27dvHam1SMCAq6lMt0kJLjJOeeo+NcfkMbbJlv3lYbVFw2G4jCVZhPpW2Eee5p5acYrom+O35Bsm6ktnBnij0vwzqMUmF4o5dGUMTjwoPeH0bbPSOSMQdiRVVxxJSCqMHUc25YIB5VpBsXZ1pI1qsQV7lCjnEjs6MCoR5jkrnDYBYZwcdKqG8GxLGHYlxNZsryvapqkErPI4MkZZ3yx56seAx0r5VshLtm41RQShGsjma5eAxgxKS0aLykPLOD5KPGgvsHo3sEjkjWDCSKquDJIQVVw6jm3LDKDyr7L/c+0mkeSSIM0nC19pgG4DaosgHBwa47tq5ltodpvljBdXF5btzOI7iKTiQOPIMpdfeBVps7W3vto3Ue0mBEMcAt4pJTHGIWh1PMo1DUxb+bwoL5tHdS2uHd5YtTSQ8BzqYaotWvQcHHUdetY2Hula2QcW8egSAB+27ZC5AHbJx1PSudbV2qbb9ucPOp3tIIQMk65oOEun24Ofqqc9E94I/W7PTKghlWSJZlKSiGZQRlW58nV/tFBP7J9H9jayLJDAA6dwszyaPgDkhT7q2g3Dso7j1hYcTcQyahJJ/aMSS2nVp8T4VQfR5Yhr+SVooGK3t2BK1y4nXDMAqwd1l54z7T5VIbc3PtX29bxtFlJ4LiWUa5BqkVl0tybljPQcqDpwNNVce3Xss7SupeDbuyX9zpke5ZZ1YA6ESDOlxkgfWfKpH0fbPtLm2S8mcS7QLSl2klPESUaxwhHq7IC/wAuKDqGqs6q4DsS5lgttnQOWaK5ubO5hYk8mWXh3UOfLuOPeakbxIZbHaF5cyldow3EyxnisskLRuBbxRoDyUjwA55NB23NNVc53Q2oRtS8Nw6pI9ts8kOwT+IYmLgAnrqPQedVGbhtsqa/eVhtVblsNxGEqTLPoS2WPPc08tOOlB3QtTNce2rKlxc7Re+TjS2wj4Nq9w1uggMQaSVMHtNnVzwT0HjXrabzLFc3F2F0KuxbeRE1FgpLfw1yevPSM0HXM1muUeiO6a3uZbVxMvFt4bgCdWRjKBw7llDdVLFSD7DXV6kKit4uBwf+o7uRjGdWrw048etSlVL0gHsRfE35az7TXotTVhXdnFEyiv6v/wART+r/APEVAUr57f8A+Y+zm7zyhbNjeocZdPE157PEzp1eHsz76kN6PVNS8fVrx/JnVp8M+zrVIte+vxr+YVLb5fLH+FPy1pp2j4FXux1wui58OeEPT+r/APEU/q//ABFQFKzb/wDzH2U7zyhfd1/VNTcDVrxz151ac+GfDPlX03e6EEjlyGBJydLYGfE4qrbl/K1+B/wFdFrsbLpv2fepjrbrWK6OMK7+41v/AHn3qfuNb/3n3/8AxVipWnotn5YWbqjkizsa3S3aJ0XgkHWH5qwPXUT18Kj4d1tm8NlW3teHIyhgqppd1JKA46kZOPfX1b4fIpvcPzrVcEZWVlYKGF9b5CDEfNDjSOorzXc3c6Yjg9dXBadl2VrAGgt0gQc9UcYQew6lHX668bDZFlZOeDHbwPJ80IjPz6eZGfCq/sTHFtcY4nEu+JjvYye949cda33imVZ7kuqP/DgwHYqSuWzoI56tWmo6ROnVgzwS/wC7ezzO54FrxnDK+FQOwcYcEDnzBOfPNfabC2OgaYj6rgoOz/AwuAR8zsj7KqzJi51kJoF/jIGJNXDBA1fM9nWvmt7k/wAWQqyi5guTk4wxBLpp5+CHHPFeek+RqTLbo2hvnu3FudcONPDQHmSHnL555DFSQBkHnmpT1KzMUY0wGKBlMfd0ROvJSp6KRmqYdSpJG38li2k+aSMki/YWI+qvo2jo/jcPRo/6POMcPXr55xy6YzUdKnGcGpaY9g2Uk3rSw27Sg54oVCwI8dQ8fb1rbYdlbwROkTq6l5JJGLq5LysXdnP149wA8K87QD1SXBgPZk/sBhO4fDPexj/KqjLp4P8AC0/+njiacdda41Y8cZ61ZXfmnHDwJlabLdTZzLIYre2KyjTJoRCGGQ2hseGQDj2Ctp92tnzSCV4LZ5CwAcqjMXQYCg+Y0jl7K893tPrNzw8aNNv3cadWg56cs4xVbsNSyQjqsl07r7HQyIw+sFD9RqJ2iYiJx1mpbm2dZyRywlIGRnMkydkguTlpHXzyAcmvHaeyrC6CtPHayhMKrPobT5LqPQeyqvBp4MenGr1S84mMZz/3Y8c+dfdsy1B9YEixk+qxMAqjTgI2liD/AD+2vMbRM+BlONs+xJ4hW2yZEfV2OcsS4jbOe8qnl5CpGCyhMpuEVDI6BTIuCzIDkLqHUZqo3EKrBYYEK6skmRRwyTD1fpmrfszHBTBjIx1iGI//AKjyq61dmucSmJfFBuhZpNxltoVmDFhII116mzltXXJyftr7pNmxtKsxRTKilVcjtKrd5QfI19VKvSh13QsxNxxbQ8bWX4nDXXrJyX1dc5PWtjuracf1j1eHj5J4mhdeSCCdXngnnUtSgjTu7b6Io+BHohYNEukYjYdGQfymtLjde1knE728LTDGJGjUvkdDnHUedStKCHvt0bSeXiy20Mkhx23QM3Z7vM+WBW7br2puPWDbwmfOeJw115+dqx19vWpWlBF7V3Ytbpg1xbwzMvQyIrEDyyRnHsrE269q4Ia3iIKJGRoGDHG2pI8fNBAIFStKD5X2ZE0qzGNTKilVfA1Krd5QfAGvqpSgxVS9IHdi+Jvy1baqu/0BMcbAZCsc+zK8ifZWTbYzZqwpvdiVIpWM/wDM0z/zNfMOY9rbvr8S/mFS2+Xyx/hT8tRmz4S8qKoySy9PYwJP2VLb6wlbosRgMq4PgcDB+utVMTuKp84/ayI+HPrCBpWM0z/zNZlSe3L+Vr8D/hXRRXPdyISbnUB2VVsnwGcAD310EV9B7Oj4P1dHZuwzSlK6LS8Lx0EbGTToAy2ru4HPnmvns5YZwXQK3aGTpwwdRyzkZBAPj515by2zSWsqoNTEDAHU4YMR9gNQG21kmQmO3kTLSFSAwdiEQK7ICMMSCAxzgL0yaz3K5pnqRMrXHZorFwihj1YKAx956mk1mjnLIrEDALKCcHqOYqn32ypWMjBJcn1gjBYcwYzFgA+eoj660lt5ZHuOGJCf+pUkE6T/AGfDQc8ZyG5Cq994aUZXQ2qH+Re9q7o73TV06+2vJli1LEVTIViq6RyQYRscsAdoD66q89vKzK3DmOZ5GCnK9ljHgkg5Q4BIPTAYHrX171xOC7gHSLWQahywxljIGfA4zXrecJnSZWI2iH+Re7p7o7vzfd7K1WyjC6QiaT1GkYJ88YxVNurOYoAscwHEmZO+WUcRCoxq7JI1HJzyyB1r0urCUCVtMg1C4z2iMj1iMoBk4GU14x5mo33+TK4xWyIMKqqD4BQAfqFaxWaICFRVB64UAH34HOqYY5GiPDWUg+soAMkqfWIyobnywqt9mK3vLSYyTkJIAQ+e92gJkOQxPaJTVgDGByFRv+HZMrjb2qRjCKqDrhQFGfPArItE5dleR1Dsjkx6sPI8zzqotDIShjjmCMsenmWwou9eSc8ho548uXhVzFXW6tXgmHguz4wWIRAW7x0jtA9Q3Ln9dbi1UZOlckBTyHNR0X3eyvWlW4hLweyRlClFKjoCoIHhyB6V6RxBQAoAA6ADAH1Ct6UxAUpSpClKUClKUClKUClKUClKUCsMuazSg8PUk+Yv3R+lPUk+Yv3R+le1ZrzpjkjEPKO3Veige4AfhW0kQbqAfeM1tmlTiDDx9ST5i/dH6U9ST5i/dH6V7UqNNPIxDWOIL0AHuGK3pSpxhJSlKkKUpQYxWkcIXOkAZJJwMZJ6k+2vSlRgMVpNCHUqwDA9QRkH6q3pUjAFaywhwVYBgRggjII8iDW9KjA8oLdUUKihVHQAAAfUK3dARg9DyNbUpgaRRBQFUAADAA5ADyrelKkKUpQKUpQKUpQKUpQKUpQKUpQKUpQKUp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0" descr="data:image/jpeg;base64,/9j/4AAQSkZJRgABAQAAAQABAAD/2wCEAAkGBhQQEBUUEhQUFBQWFRYXFxgVFRcVFBYUFRQYFBQSGBYXHiceGBkjGhUVHzsgJCcpLywsGh4xNTAqNSYvLCkBCQoKDgwOGg8PGiwkHyUsKi4sKiwsLCkvLCwsLzUuLCksLCwsKSwsLCwsLCksLCksLDUsKSkpKSkpLCkpLCwsLP/AABEIAIwBQAMBIgACEQEDEQH/xAAbAAEAAgMBAQAAAAAAAAAAAAAABQYBAgcDBP/EAEYQAAIBAwEFBAUJBAkDBQAAAAECAwAEERIFBhMhMSIyQVEHFGFxcjRSU4GRkrGy0RUWI0IXJTNjZKGj4vAkYuE1Q3OCov/EABsBAQADAQEBAQAAAAAAAAAAAAABAwQFAgYH/8QAMBEBAAEDAQQHCAMBAAAAAAAAAAECAxESBBMhURQxMjNBYXEFIiNSgZGhwQYVYtH/2gAMAwEAAhEDEQA/AO41g1nNaSyBQSxAABJJ5AAdST5UG1K51t30rhWK2qBwP/cfOk+1VHMj2nFQsXpVuwcsIWHloK/5hqzTtNuJw6tv2RtVdOrGPWXX6VVt1d/Yr06COFN80nIbzKN4+7rX1bd3sW2fQELtgE89IGenPB517qv0U065ng5t+3Vs9U03YxKfrNUz+kD+5/1P9tP6QP7n/U/21R06xzZd/b5rlmlQWwt6luXKFCjYyOeQQOvPA518N5v2quVSMsASMltOccuQweVWTtVqKYqmeEvU3aIjOVsrFU3+kA/Q/wCp/trP9IH9z/qf7ar6dY5vO/o5rjWajtibZW6j1qCpBwQeeD16+Iwaka101RXGqOpdExMZgpSleklKUoFKUoFKUoFKUoFKUoFKUoFKUoFKUoFKUoFKUoFKUoFKUoMVz30sbcKIlupxxMu/tRThV9xb8K6FXJ/S3ARdRN4NFge9XOR/+hWfaZmLc4dT2TRTXtVOrzn6qLSlK5D71vDMUYMpKspBBHUEHIIq7321PWik3i8aavY4Glh9oNUWrRsyApCmf5l1D3MSR/lVV6Z0YfKfyiimdnpr8YnD6aUpWF+fpzcv5Wvwv+FQsvePvP41Nbl/K1+B/wAKhZe8fefxrTV3NPrP6Wz2I9Za0pSsypd/R/8A2Uvxj8gq11VPR/8A2Uv/AMg/IKtdfT7H3FLqWexBSlK1rilKUClKUClKUClKUClKUClKUClKUClKUClKUClKUClKUClKUGKgN8t2RfW+kYEinVGT01YwVPsI5fYfCp+oHe3bD28a8PkzsRnrgAZOPb0qm9VTTRM1dT1TemxMXKZ4w4nfWLwOY5VKOOoP4jzHtFfPV8vtqSTrpmIkH/ciHHuOMj6qjYrGNTkIufaNQ+w5FcCq/Rnhl9Bb/lNnT79E58sPj3U3SkvpBgFYQe3J4Y+ap8W8PZV33o2A6ygxRkx6EVdAzp0DTpwPYBXzbL3nmR0BYFMqunSoGCcctIGOtSm9W8UsU3DjbQFAJIAJJPPx8K0zVZrsTnPXDhe0vafT+NXCI6oVr9lTfRSfcan7Km+ik+41fX+9Nz9K32L+lP3pufpW+xf0rFixzq+0f9cX4fmlNztjyrPxHRlVVI7QwST4AH66iL7YUySMOG55nBVSQQTyPKp7dTeGWWbhytrBUkEgAgj3eFXGula2a1fsxFMzwmWmm1TXRGHKP2VN9FJ9xqfsqb6KT7jV1fFMVP8AV0/NKeixzV/czZzwwtxAVLvkA9cBQOf2VYawKzXStW4t0RTHg0006YxBSlKseilKUClKUClKUClKUClKUClKUClKUClKUClKUClKUClKUClKUGKqXpA7kXxN+WrbVS9IHci+Jvy1j23uKlN/u5UulKV8y5b1tu+vxL+YVLb5fLH+FPy1E23fX4l/MKlt8flj/Cn5a009zV6x+1sdifWEJSlKzKk7uX8rX4H/AArolc73L+Vr8D/hXRK+h9ndz9ZdHZuwzSlK6LSUpSgUpSgUpSgUpSgUpSgUpSgUpSgUpSgUpSgUpSgUpSgUpSgUpSgUpSgVD7ybF9ZjA1BWU5BPTpgg+ypiqpv9ORFGoPJmOfbheQPs51n2maYtTNUZhXdmIpnKH/c9/poPvn9Kfue/00H3z+lQGKYr57eWvk/LnaqOX5WrZm5p4il5YyqkEhDknBzj2Cvv3m3Z40nFV0UkAEPyBx0IPuqnbPmKSoynBDrzHxAEVLb6zE3RUnkqrgeAyMmtNNy1uKvc8Y8VsVUaJ4M/ue/00H3z+lP3Pf6aD75/SoDFMVm3lr5Pyq1UcvyvW7G7PAcyM6ucFRo5gZ6knzqxvcKvIso95A/GqFuTORc6QeTK2R4HGCD76hLyYvIzMcksck++uhRtdNmzE0U9cz4tFN6KKIxDq3rqfPX7w/WnrqfPX7wrkmKYrz/Zz8v5R0rydgVs9K2rmV7fyJsO/KOytGh0FWKsuQp7LDmPGom529cW9/NNxZGt0hs4pkLMVRbm27NwBnslZVXJ8mNdW1d3lEV82uirVTl2PNK4vI101hY3UzXU1mlnmcQXLRTpLrJNyxyDINOBjPgal9ubMWbaNhw7m8EN6krsFuZUGlIEaMqAex1yffVuXt1Glcnvonlh2yxnuVNpO7Q6J5FxptVwpwea5548+de9pG1s2xSJ7hhcyF5eJM7hmezBCcz3dXML51I6jSuVXyPOm2nM9wvq07vCY53QKy2oOjsnug89PnXlbW7/ANV2pubpYr2MzzuZ3MjukCEW6SE5RSSTpFQOtZpVH3EupEutoWhleaG2kj4TyMXdeIhZoS55tpI8eYql7rSzts6e4b1/ULa7xO90TblgWA0x6tSuMYBxyKmg7ZSuKSNcRbFmnIvoXeK1xLJeGQSa5F1NEobMWQfsIFS22nk2fdS20FxO8UmzbqZklmaV4JIkPDlSRu0uT7aDquaxmuKF7iLYk85F7E7QWxEsl4ZFk1SqWaJQ2Ysg/YcVI7J3iktINqyarhEgjjWKC6kMs8czxkK+ok9hmK4AY909KZHW6VxTZm8ci7K2pB6xNJJDCk0crmRZcSRqJAC+GAWVW+2us2UhNmhJOeApyeueGDnPnmgkqVxbZc8tts3Z99Hc3LXE08cbxSTPJHOrysjLw3JwQozlelSm5iTTbRndlvJEjvrlBILsi2RVJ0xtbk9rr4DHMeVB1WlYFZqQpSlApSlApSlApSlBiql6QO5F8Tflq21UvSAOxF8TflrHtvcVKb/YlS6UpXzLlvW276/Ev5hUtvj8sf4U/LUTa99PjX8wqW3y+WP8KflrTT3NXrH7Wx2J9YQlKUrMqTm5nytfhf8ACoWXvH3n8am9y/la/A/4VCy94+8/ia01dzT6z+ls9iPWWlKUrMqW3dTZkdzaXEMy645GCuuSMjSOWRzqd/da2/jZiB48aRy5LEPHGpRF68sA9RVE2gSNhbRI5djr9S1CXuzUj2YAYbeISXdgH4N082tC2CZMn+H1bkPM+VfT7H3NLq2exDo9x6ObCRY1aDKxRiNBxJAvDDFgjANhxlieeetS8uw4GlhlKDXAGERGQEDqFYADljAArk28MCQSbSt7BmNsNnGSVFdpI4rjidnScnSSgJIz51J3+1C15s97ZhI8ey7mQBTq7XAXh5A83AHOtS10A7t2+m4XhjF0SZxqbtkroJ68uyMcsVjaG61tcW6W8sQaKPQEGWBTQNKFXB1Agcs5qm+j2zsRaw3zOJbvhvJLK8paXXpJmUoW5YGeWOXWq7uDtyRL5ZSkwbaENw/8RWWN51keaERE8mXhELyoOp2e69tDbPbRxBYZAwdQWy+sYcsxOokjxzmo+awsLwCxaJnFuBpBSVRHwgqApNgcxkDk2Tg+VVr0bWVnPBFezuJL/U7SvJKeIkgLBowmrsqq57OKg9y9vt+1IrllnC373KEurCE9sPaCNicEhEKnHTNB1jY2wYLOPh28YjUkscZJZj1ZmOSx9pNaW27dvHam1SMCAq6lMt0kJLjJOeeo+NcfkMbbJlv3lYbVFw2G4jCVZhPpW2Eee5p5acYrom+O35Bsm6ktnBnij0vwzqMUmF4o5dGUMTjwoPeH0bbPSOSMQdiRVVxxJSCqMHUc25YIB5VpBsXZ1pI1qsQV7lCjnEjs6MCoR5jkrnDYBYZwcdKqG8GxLGHYlxNZsryvapqkErPI4MkZZ3yx56seAx0r5VshLtm41RQShGsjma5eAxgxKS0aLykPLOD5KPGgvsHo3sEjkjWDCSKquDJIQVVw6jm3LDKDyr7L/c+0mkeSSIM0nC19pgG4DaosgHBwa47tq5ltodpvljBdXF5btzOI7iKTiQOPIMpdfeBVps7W3vto3Ue0mBEMcAt4pJTHGIWh1PMo1DUxb+bwoL5tHdS2uHd5YtTSQ8BzqYaotWvQcHHUdetY2Hula2QcW8egSAB+27ZC5AHbJx1PSudbV2qbb9ucPOp3tIIQMk65oOEun24Ofqqc9E94I/W7PTKghlWSJZlKSiGZQRlW58nV/tFBP7J9H9jayLJDAA6dwszyaPgDkhT7q2g3Dso7j1hYcTcQyahJJ/aMSS2nVp8T4VQfR5Yhr+SVooGK3t2BK1y4nXDMAqwd1l54z7T5VIbc3PtX29bxtFlJ4LiWUa5BqkVl0tybljPQcqDpwNNVce3Xss7SupeDbuyX9zpke5ZZ1YA6ESDOlxkgfWfKpH0fbPtLm2S8mcS7QLSl2klPESUaxwhHq7IC/wAuKDqGqs6q4DsS5lgttnQOWaK5ubO5hYk8mWXh3UOfLuOPeakbxIZbHaF5cyldow3EyxnisskLRuBbxRoDyUjwA55NB23NNVc53Q2oRtS8Nw6pI9ts8kOwT+IYmLgAnrqPQedVGbhtsqa/eVhtVblsNxGEqTLPoS2WPPc08tOOlB3QtTNce2rKlxc7Re+TjS2wj4Nq9w1uggMQaSVMHtNnVzwT0HjXrabzLFc3F2F0KuxbeRE1FgpLfw1yevPSM0HXM1muUeiO6a3uZbVxMvFt4bgCdWRjKBw7llDdVLFSD7DXV6kKit4uBwf+o7uRjGdWrw048etSlVL0gHsRfE35az7TXotTVhXdnFEyiv6v/wART+r/APEVAUr57f8A+Y+zm7zyhbNjeocZdPE157PEzp1eHsz76kN6PVNS8fVrx/JnVp8M+zrVIte+vxr+YVLb5fLH+FPy1pp2j4FXux1wui58OeEPT+r/APEU/q//ABFQFKzb/wDzH2U7zyhfd1/VNTcDVrxz151ac+GfDPlX03e6EEjlyGBJydLYGfE4qrbl/K1+B/wFdFrsbLpv2fepjrbrWK6OMK7+41v/AHn3qfuNb/3n3/8AxVipWnotn5YWbqjkizsa3S3aJ0XgkHWH5qwPXUT18Kj4d1tm8NlW3teHIyhgqppd1JKA46kZOPfX1b4fIpvcPzrVcEZWVlYKGF9b5CDEfNDjSOorzXc3c6Yjg9dXBadl2VrAGgt0gQc9UcYQew6lHX668bDZFlZOeDHbwPJ80IjPz6eZGfCq/sTHFtcY4nEu+JjvYye949cda33imVZ7kuqP/DgwHYqSuWzoI56tWmo6ROnVgzwS/wC7ezzO54FrxnDK+FQOwcYcEDnzBOfPNfabC2OgaYj6rgoOz/AwuAR8zsj7KqzJi51kJoF/jIGJNXDBA1fM9nWvmt7k/wAWQqyi5guTk4wxBLpp5+CHHPFeek+RqTLbo2hvnu3FudcONPDQHmSHnL555DFSQBkHnmpT1KzMUY0wGKBlMfd0ROvJSp6KRmqYdSpJG38li2k+aSMki/YWI+qvo2jo/jcPRo/6POMcPXr55xy6YzUdKnGcGpaY9g2Uk3rSw27Sg54oVCwI8dQ8fb1rbYdlbwROkTq6l5JJGLq5LysXdnP149wA8K87QD1SXBgPZk/sBhO4fDPexj/KqjLp4P8AC0/+njiacdda41Y8cZ61ZXfmnHDwJlabLdTZzLIYre2KyjTJoRCGGQ2hseGQDj2Ctp92tnzSCV4LZ5CwAcqjMXQYCg+Y0jl7K893tPrNzw8aNNv3cadWg56cs4xVbsNSyQjqsl07r7HQyIw+sFD9RqJ2iYiJx1mpbm2dZyRywlIGRnMkydkguTlpHXzyAcmvHaeyrC6CtPHayhMKrPobT5LqPQeyqvBp4MenGr1S84mMZz/3Y8c+dfdsy1B9YEixk+qxMAqjTgI2liD/AD+2vMbRM+BlONs+xJ4hW2yZEfV2OcsS4jbOe8qnl5CpGCyhMpuEVDI6BTIuCzIDkLqHUZqo3EKrBYYEK6skmRRwyTD1fpmrfszHBTBjIx1iGI//AKjyq61dmucSmJfFBuhZpNxltoVmDFhII116mzltXXJyftr7pNmxtKsxRTKilVcjtKrd5QfI19VKvSh13QsxNxxbQ8bWX4nDXXrJyX1dc5PWtjuracf1j1eHj5J4mhdeSCCdXngnnUtSgjTu7b6Io+BHohYNEukYjYdGQfymtLjde1knE728LTDGJGjUvkdDnHUedStKCHvt0bSeXiy20Mkhx23QM3Z7vM+WBW7br2puPWDbwmfOeJw115+dqx19vWpWlBF7V3Ytbpg1xbwzMvQyIrEDyyRnHsrE269q4Ia3iIKJGRoGDHG2pI8fNBAIFStKD5X2ZE0qzGNTKilVfA1Krd5QfAGvqpSgxVS9IHdi+Jvy1baqu/0BMcbAZCsc+zK8ifZWTbYzZqwpvdiVIpWM/wDM0z/zNfMOY9rbvr8S/mFS2+Xyx/hT8tRmz4S8qKoySy9PYwJP2VLb6wlbosRgMq4PgcDB+utVMTuKp84/ayI+HPrCBpWM0z/zNZlSe3L+Vr8D/hXRRXPdyISbnUB2VVsnwGcAD310EV9B7Oj4P1dHZuwzSlK6LS8Lx0EbGTToAy2ru4HPnmvns5YZwXQK3aGTpwwdRyzkZBAPj515by2zSWsqoNTEDAHU4YMR9gNQG21kmQmO3kTLSFSAwdiEQK7ICMMSCAxzgL0yaz3K5pnqRMrXHZorFwihj1YKAx956mk1mjnLIrEDALKCcHqOYqn32ypWMjBJcn1gjBYcwYzFgA+eoj660lt5ZHuOGJCf+pUkE6T/AGfDQc8ZyG5Cq994aUZXQ2qH+Re9q7o73TV06+2vJli1LEVTIViq6RyQYRscsAdoD66q89vKzK3DmOZ5GCnK9ljHgkg5Q4BIPTAYHrX171xOC7gHSLWQahywxljIGfA4zXrecJnSZWI2iH+Re7p7o7vzfd7K1WyjC6QiaT1GkYJ88YxVNurOYoAscwHEmZO+WUcRCoxq7JI1HJzyyB1r0urCUCVtMg1C4z2iMj1iMoBk4GU14x5mo33+TK4xWyIMKqqD4BQAfqFaxWaICFRVB64UAH34HOqYY5GiPDWUg+soAMkqfWIyobnywqt9mK3vLSYyTkJIAQ+e92gJkOQxPaJTVgDGByFRv+HZMrjb2qRjCKqDrhQFGfPArItE5dleR1Dsjkx6sPI8zzqotDIShjjmCMsenmWwou9eSc8ho548uXhVzFXW6tXgmHguz4wWIRAW7x0jtA9Q3Ln9dbi1UZOlckBTyHNR0X3eyvWlW4hLweyRlClFKjoCoIHhyB6V6RxBQAoAA6ADAH1Ct6UxAUpSpClKUClKUClKUClKUClKUCsMuazSg8PUk+Yv3R+lPUk+Yv3R+le1ZrzpjkjEPKO3Veige4AfhW0kQbqAfeM1tmlTiDDx9ST5i/dH6U9ST5i/dH6V7UqNNPIxDWOIL0AHuGK3pSpxhJSlKkKUpQYxWkcIXOkAZJJwMZJ6k+2vSlRgMVpNCHUqwDA9QRkH6q3pUjAFaywhwVYBgRggjII8iDW9KjA8oLdUUKihVHQAAAfUK3dARg9DyNbUpgaRRBQFUAADAA5ADyrelKkKUpQKUpQKUpQKUpQKUpQKUpQKUpQKUpQf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3048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17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b="1" dirty="0" smtClean="0"/>
              <a:t>Renascimento </a:t>
            </a:r>
            <a:r>
              <a:rPr lang="pt-BR" b="1" dirty="0" smtClean="0"/>
              <a:t>fora da Itália (literatura)</a:t>
            </a:r>
          </a:p>
          <a:p>
            <a:pPr marL="0" indent="0" algn="just">
              <a:buNone/>
            </a:pPr>
            <a:r>
              <a:rPr lang="pt-BR" b="1" dirty="0" smtClean="0"/>
              <a:t>Países </a:t>
            </a:r>
            <a:r>
              <a:rPr lang="pt-BR" b="1" dirty="0" smtClean="0"/>
              <a:t>Baixos: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- </a:t>
            </a:r>
            <a:r>
              <a:rPr lang="pt-BR" dirty="0" smtClean="0"/>
              <a:t>Erasmo </a:t>
            </a:r>
            <a:r>
              <a:rPr lang="pt-BR" dirty="0" smtClean="0"/>
              <a:t>de Rotterdam, </a:t>
            </a:r>
            <a:r>
              <a:rPr lang="pt-BR" i="1" dirty="0" smtClean="0"/>
              <a:t>Elogio da Loucura (influenciou Lutero);</a:t>
            </a:r>
          </a:p>
          <a:p>
            <a:pPr marL="0" indent="0" algn="just">
              <a:buNone/>
            </a:pPr>
            <a:r>
              <a:rPr lang="pt-BR" b="1" dirty="0" smtClean="0"/>
              <a:t>Inglaterra: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- </a:t>
            </a:r>
            <a:r>
              <a:rPr lang="pt-BR" dirty="0" smtClean="0"/>
              <a:t>Thomas </a:t>
            </a:r>
            <a:r>
              <a:rPr lang="pt-BR" dirty="0" smtClean="0"/>
              <a:t>Morus, </a:t>
            </a:r>
            <a:r>
              <a:rPr lang="pt-BR" i="1" dirty="0" smtClean="0"/>
              <a:t>autor de Utopia, </a:t>
            </a:r>
            <a:r>
              <a:rPr lang="pt-BR" dirty="0" smtClean="0"/>
              <a:t>Willian Shakespeare, autor das seguintes peças: </a:t>
            </a:r>
            <a:r>
              <a:rPr lang="pt-BR" i="1" dirty="0" smtClean="0"/>
              <a:t>Macbeth, Otelo, Hamlet, Romeu e Julieta etc.;</a:t>
            </a:r>
          </a:p>
          <a:p>
            <a:pPr marL="0" indent="0" algn="just">
              <a:buNone/>
            </a:pPr>
            <a:r>
              <a:rPr lang="pt-BR" b="1" dirty="0" smtClean="0"/>
              <a:t>França</a:t>
            </a:r>
            <a:r>
              <a:rPr lang="pt-BR" b="1" dirty="0" smtClean="0"/>
              <a:t>:</a:t>
            </a:r>
          </a:p>
          <a:p>
            <a:pPr marL="0" indent="0" algn="just">
              <a:buNone/>
            </a:pPr>
            <a:r>
              <a:rPr lang="pt-BR" b="1" dirty="0" smtClean="0"/>
              <a:t>- </a:t>
            </a:r>
            <a:r>
              <a:rPr lang="pt-BR" dirty="0" smtClean="0"/>
              <a:t>Rabelais, autor de </a:t>
            </a:r>
            <a:r>
              <a:rPr lang="pt-BR" i="1" dirty="0" err="1" smtClean="0"/>
              <a:t>Gargantua</a:t>
            </a:r>
            <a:r>
              <a:rPr lang="pt-BR" i="1" dirty="0" smtClean="0"/>
              <a:t> </a:t>
            </a:r>
            <a:r>
              <a:rPr lang="pt-BR" i="1" dirty="0" err="1" smtClean="0"/>
              <a:t>Pantagruel</a:t>
            </a:r>
            <a:r>
              <a:rPr lang="pt-BR" i="1" dirty="0" smtClean="0"/>
              <a:t>, </a:t>
            </a:r>
            <a:r>
              <a:rPr lang="pt-BR" dirty="0" smtClean="0"/>
              <a:t>e Michel de Montaigne, autor de </a:t>
            </a:r>
            <a:r>
              <a:rPr lang="pt-BR" i="1" dirty="0" smtClean="0"/>
              <a:t>Ensaios;  </a:t>
            </a:r>
            <a:endParaRPr lang="pt-BR" b="1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8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Espanha: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-</a:t>
            </a:r>
            <a:r>
              <a:rPr lang="pt-BR" dirty="0" smtClean="0"/>
              <a:t>Miguel </a:t>
            </a:r>
            <a:r>
              <a:rPr lang="pt-BR" dirty="0" smtClean="0"/>
              <a:t>de Cervantes, autor de </a:t>
            </a:r>
            <a:r>
              <a:rPr lang="pt-BR" i="1" dirty="0" smtClean="0"/>
              <a:t>Dom Quixote;</a:t>
            </a:r>
          </a:p>
          <a:p>
            <a:pPr marL="0" indent="0" algn="just">
              <a:buNone/>
            </a:pPr>
            <a:r>
              <a:rPr lang="pt-BR" b="1" dirty="0" smtClean="0"/>
              <a:t>Portugal</a:t>
            </a:r>
            <a:r>
              <a:rPr lang="pt-BR" b="1" dirty="0" smtClean="0"/>
              <a:t>:</a:t>
            </a:r>
          </a:p>
          <a:p>
            <a:pPr marL="0" indent="0" algn="just">
              <a:buNone/>
            </a:pPr>
            <a:r>
              <a:rPr lang="pt-BR" b="1" dirty="0" smtClean="0"/>
              <a:t>- </a:t>
            </a:r>
            <a:r>
              <a:rPr lang="pt-BR" dirty="0" smtClean="0"/>
              <a:t>Luís de camões, autor de </a:t>
            </a:r>
            <a:r>
              <a:rPr lang="pt-BR" i="1" dirty="0" smtClean="0"/>
              <a:t>Os Lusíadas.</a:t>
            </a:r>
          </a:p>
          <a:p>
            <a:pPr algn="just">
              <a:buFont typeface="Wingdings" pitchFamily="2" charset="2"/>
              <a:buChar char="§"/>
            </a:pPr>
            <a:endParaRPr lang="pt-BR" i="1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b="1" dirty="0" smtClean="0"/>
              <a:t>O Renascimento Científico: </a:t>
            </a:r>
          </a:p>
          <a:p>
            <a:pPr marL="0" indent="0" algn="just">
              <a:buNone/>
            </a:pPr>
            <a:r>
              <a:rPr lang="pt-BR" dirty="0" smtClean="0"/>
              <a:t>- A tentativa de superação das explicações supersticiosas, levou a explicações racionais que, por sua vez, se desdobrou em métodos científicos.</a:t>
            </a:r>
            <a:endParaRPr lang="pt-BR" b="1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6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Roger Bacon:</a:t>
            </a:r>
            <a:r>
              <a:rPr lang="pt-BR" dirty="0" smtClean="0"/>
              <a:t>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- valorização </a:t>
            </a:r>
            <a:r>
              <a:rPr lang="pt-BR" dirty="0" smtClean="0"/>
              <a:t>da Matemática e razão;</a:t>
            </a:r>
          </a:p>
          <a:p>
            <a:pPr marL="0" indent="0" algn="just">
              <a:buNone/>
            </a:pPr>
            <a:r>
              <a:rPr lang="pt-BR" b="1" dirty="0" smtClean="0"/>
              <a:t>Francis Bacon:</a:t>
            </a:r>
            <a:r>
              <a:rPr lang="pt-BR" dirty="0" smtClean="0"/>
              <a:t>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- método </a:t>
            </a:r>
            <a:r>
              <a:rPr lang="pt-BR" dirty="0" smtClean="0"/>
              <a:t>indutivo, experiência como peça fundamental para desvendar a natureza;</a:t>
            </a:r>
          </a:p>
          <a:p>
            <a:pPr marL="0" indent="0" algn="just">
              <a:buNone/>
            </a:pPr>
            <a:r>
              <a:rPr lang="pt-BR" b="1" dirty="0" smtClean="0"/>
              <a:t>Nicolau Copérnico:</a:t>
            </a:r>
            <a:r>
              <a:rPr lang="pt-BR" dirty="0" smtClean="0"/>
              <a:t>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- </a:t>
            </a:r>
            <a:r>
              <a:rPr lang="pt-BR" dirty="0" err="1" smtClean="0"/>
              <a:t>heliocentrismo</a:t>
            </a:r>
            <a:r>
              <a:rPr lang="pt-BR" dirty="0" smtClean="0"/>
              <a:t>;</a:t>
            </a:r>
          </a:p>
          <a:p>
            <a:pPr marL="0" indent="0" algn="just">
              <a:buNone/>
            </a:pPr>
            <a:r>
              <a:rPr lang="pt-BR" b="1" dirty="0" smtClean="0"/>
              <a:t>Galileu Galilei:</a:t>
            </a:r>
            <a:r>
              <a:rPr lang="pt-BR" dirty="0" smtClean="0"/>
              <a:t>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- reafirmou </a:t>
            </a:r>
            <a:r>
              <a:rPr lang="pt-BR" dirty="0" smtClean="0"/>
              <a:t>o </a:t>
            </a:r>
            <a:r>
              <a:rPr lang="pt-BR" dirty="0" err="1" smtClean="0"/>
              <a:t>heliocentrismo</a:t>
            </a:r>
            <a:r>
              <a:rPr lang="pt-BR" dirty="0" smtClean="0"/>
              <a:t> e desenvolveu conhecimentos matemáticos e físicos.    </a:t>
            </a:r>
            <a:endParaRPr lang="pt-BR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3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86409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b="1" dirty="0" smtClean="0"/>
              <a:t>O QUADRO RELIGIOSO NA IDADE MODERNA</a:t>
            </a:r>
          </a:p>
          <a:p>
            <a:pPr>
              <a:buFont typeface="Wingdings" pitchFamily="2" charset="2"/>
              <a:buChar char="q"/>
            </a:pP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4" y="2204864"/>
            <a:ext cx="278435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635896" y="2044876"/>
            <a:ext cx="5040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400" b="1" dirty="0" smtClean="0"/>
              <a:t>Ideia geral: </a:t>
            </a:r>
            <a:endParaRPr lang="pt-BR" sz="2400" b="1" dirty="0" smtClean="0"/>
          </a:p>
          <a:p>
            <a:pPr algn="just"/>
            <a:r>
              <a:rPr lang="pt-BR" sz="2400" b="1" dirty="0" smtClean="0"/>
              <a:t>- </a:t>
            </a:r>
            <a:r>
              <a:rPr lang="pt-BR" sz="2400" dirty="0" smtClean="0"/>
              <a:t>o </a:t>
            </a:r>
            <a:r>
              <a:rPr lang="pt-BR" sz="2400" dirty="0" smtClean="0"/>
              <a:t>novo quadro social (burguesia) e político (absolutismo</a:t>
            </a:r>
            <a:r>
              <a:rPr lang="pt-BR" sz="2400" dirty="0" smtClean="0"/>
              <a:t>) e cultural (humanismo) da </a:t>
            </a:r>
            <a:r>
              <a:rPr lang="pt-BR" sz="2400" dirty="0" smtClean="0"/>
              <a:t>Idade Moderna possibilitou o crescimento de movimentos contra os tradicionais dogmas da Igreja Católica Apostólica Romana. Tais questionamentos possibilitaram o surgimentos dos movimentos reformistas (protestante e católico).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51544" y="5461196"/>
            <a:ext cx="2784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monge Martinho Lutero, uma das principais figuras dos movimentos reformistas. </a:t>
            </a:r>
            <a:endParaRPr lang="pt-B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67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Preparativos para a reforma </a:t>
            </a:r>
            <a:r>
              <a:rPr lang="pt-BR" b="1" dirty="0" smtClean="0"/>
              <a:t>religiosa</a:t>
            </a:r>
          </a:p>
          <a:p>
            <a:pPr>
              <a:buFont typeface="Wingdings" pitchFamily="2" charset="2"/>
              <a:buChar char="Ø"/>
            </a:pPr>
            <a:endParaRPr lang="pt-BR" b="1" dirty="0" smtClean="0"/>
          </a:p>
          <a:p>
            <a:pPr marL="514350" indent="-514350" algn="just">
              <a:buAutoNum type="alphaUcParenR"/>
            </a:pPr>
            <a:r>
              <a:rPr lang="pt-BR" b="1" dirty="0" smtClean="0"/>
              <a:t>A questão das heresias (séc. XII-XIII):</a:t>
            </a:r>
            <a:r>
              <a:rPr lang="pt-BR" dirty="0" smtClean="0"/>
              <a:t> </a:t>
            </a:r>
            <a:r>
              <a:rPr lang="pt-BR" dirty="0" smtClean="0"/>
              <a:t>movimentos </a:t>
            </a:r>
            <a:r>
              <a:rPr lang="pt-BR" dirty="0" smtClean="0"/>
              <a:t>que ocorriam dentro da Igreja e que inauguraram as críticas a alguns dogmas do catolicismo</a:t>
            </a:r>
            <a:r>
              <a:rPr lang="pt-BR" dirty="0"/>
              <a:t>. John </a:t>
            </a:r>
            <a:r>
              <a:rPr lang="pt-BR" dirty="0" err="1" smtClean="0"/>
              <a:t>Wycliffe</a:t>
            </a:r>
            <a:r>
              <a:rPr lang="pt-BR" dirty="0" smtClean="0"/>
              <a:t> (Inglês)e John </a:t>
            </a:r>
            <a:r>
              <a:rPr lang="pt-BR" dirty="0" err="1" smtClean="0"/>
              <a:t>Huss</a:t>
            </a:r>
            <a:r>
              <a:rPr lang="pt-BR" dirty="0" smtClean="0"/>
              <a:t> (tcheco); </a:t>
            </a:r>
          </a:p>
          <a:p>
            <a:pPr marL="514350" indent="-514350" algn="just">
              <a:buAutoNum type="alphaUcParenR"/>
            </a:pPr>
            <a:r>
              <a:rPr lang="pt-BR" b="1" dirty="0" smtClean="0"/>
              <a:t>O interesse burguês: </a:t>
            </a:r>
            <a:r>
              <a:rPr lang="pt-BR" dirty="0" smtClean="0"/>
              <a:t>a questão da usura (lucro exagerado, empréstimo a juros etc.);</a:t>
            </a:r>
          </a:p>
          <a:p>
            <a:pPr marL="514350" indent="-514350" algn="just">
              <a:buAutoNum type="alphaUcParenR"/>
            </a:pPr>
            <a:r>
              <a:rPr lang="pt-BR" b="1" dirty="0" smtClean="0"/>
              <a:t>A Formação dos Estados Nacionais Europeus: </a:t>
            </a:r>
            <a:r>
              <a:rPr lang="pt-BR" dirty="0" smtClean="0"/>
              <a:t>reis se recusavam a se submeter À autoridade papal e ao pagamento de impostos a Roma; </a:t>
            </a:r>
            <a:endParaRPr lang="pt-BR" b="1" dirty="0" smtClean="0"/>
          </a:p>
          <a:p>
            <a:pPr marL="514350" indent="-514350">
              <a:buAutoNum type="alphaUcParenR"/>
            </a:pPr>
            <a:endParaRPr lang="pt-BR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9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Confronto entre Lutero e a Igreja (inicio da reforma/ “Alemanha”):</a:t>
            </a:r>
          </a:p>
          <a:p>
            <a:pPr>
              <a:buFontTx/>
              <a:buChar char="-"/>
            </a:pPr>
            <a:r>
              <a:rPr lang="pt-BR" dirty="0" smtClean="0"/>
              <a:t>Monge e professor da Universidade de </a:t>
            </a:r>
            <a:r>
              <a:rPr lang="pt-BR" dirty="0" err="1" smtClean="0"/>
              <a:t>Winttenberg</a:t>
            </a:r>
            <a:r>
              <a:rPr lang="pt-BR" dirty="0" smtClean="0"/>
              <a:t> (“</a:t>
            </a:r>
            <a:r>
              <a:rPr lang="pt-BR" b="1" dirty="0" smtClean="0"/>
              <a:t>Alemanha</a:t>
            </a:r>
            <a:r>
              <a:rPr lang="pt-BR" dirty="0" smtClean="0"/>
              <a:t>”);</a:t>
            </a:r>
          </a:p>
          <a:p>
            <a:pPr>
              <a:buFontTx/>
              <a:buChar char="-"/>
            </a:pPr>
            <a:r>
              <a:rPr lang="pt-BR" dirty="0" smtClean="0"/>
              <a:t>Questionava a ideia de que o cristão seria salvo por praticar boas ações, orações, peregrinações, jejum etc.;</a:t>
            </a:r>
          </a:p>
          <a:p>
            <a:pPr>
              <a:buFontTx/>
              <a:buChar char="-"/>
            </a:pPr>
            <a:r>
              <a:rPr lang="pt-BR" dirty="0" smtClean="0"/>
              <a:t>Defendia a ideia da </a:t>
            </a:r>
            <a:r>
              <a:rPr lang="pt-BR" b="1" dirty="0" smtClean="0"/>
              <a:t>salvação pela fé pessoal </a:t>
            </a:r>
            <a:r>
              <a:rPr lang="pt-BR" dirty="0" smtClean="0"/>
              <a:t>( individualismo humanista);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pPr lvl="0">
              <a:buFontTx/>
              <a:buChar char="-"/>
            </a:pPr>
            <a:r>
              <a:rPr lang="pt-BR" b="1" dirty="0" smtClean="0">
                <a:solidFill>
                  <a:prstClr val="black"/>
                </a:solidFill>
              </a:rPr>
              <a:t>As 95 teses: </a:t>
            </a:r>
            <a:r>
              <a:rPr lang="pt-BR" dirty="0" smtClean="0">
                <a:solidFill>
                  <a:prstClr val="black"/>
                </a:solidFill>
              </a:rPr>
              <a:t>documento enviado ao arcebispo  de </a:t>
            </a:r>
            <a:r>
              <a:rPr lang="pt-BR" dirty="0" err="1" smtClean="0">
                <a:solidFill>
                  <a:prstClr val="black"/>
                </a:solidFill>
              </a:rPr>
              <a:t>Winttnberg</a:t>
            </a:r>
            <a:r>
              <a:rPr lang="pt-BR" dirty="0" smtClean="0">
                <a:solidFill>
                  <a:prstClr val="black"/>
                </a:solidFill>
              </a:rPr>
              <a:t> e que expunham as críticas de Lutero à Igreja. O documento chegou ao papa e Lutero foi excomungado;</a:t>
            </a:r>
            <a:endParaRPr lang="pt-BR" b="1" dirty="0" smtClean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r>
              <a:rPr lang="pt-BR" dirty="0" smtClean="0">
                <a:solidFill>
                  <a:prstClr val="black"/>
                </a:solidFill>
              </a:rPr>
              <a:t>Principais </a:t>
            </a:r>
            <a:r>
              <a:rPr lang="pt-BR" dirty="0">
                <a:solidFill>
                  <a:prstClr val="black"/>
                </a:solidFill>
              </a:rPr>
              <a:t>críticas de Lutero à </a:t>
            </a:r>
            <a:r>
              <a:rPr lang="pt-BR" dirty="0" smtClean="0">
                <a:solidFill>
                  <a:prstClr val="black"/>
                </a:solidFill>
              </a:rPr>
              <a:t>Igreja: venda de Indulgências (venda do perdão dos pecados), corrupção moral da Igreja (clérigos tinham filhos e mulheres etc.), </a:t>
            </a:r>
            <a:r>
              <a:rPr lang="pt-BR" dirty="0" err="1" smtClean="0">
                <a:solidFill>
                  <a:prstClr val="black"/>
                </a:solidFill>
              </a:rPr>
              <a:t>simonia</a:t>
            </a:r>
            <a:r>
              <a:rPr lang="pt-BR" dirty="0" smtClean="0">
                <a:solidFill>
                  <a:prstClr val="black"/>
                </a:solidFill>
              </a:rPr>
              <a:t> (</a:t>
            </a:r>
            <a:r>
              <a:rPr lang="pt-BR" dirty="0">
                <a:solidFill>
                  <a:prstClr val="black"/>
                </a:solidFill>
              </a:rPr>
              <a:t>venda de </a:t>
            </a:r>
            <a:r>
              <a:rPr lang="pt-BR" dirty="0" smtClean="0">
                <a:solidFill>
                  <a:prstClr val="black"/>
                </a:solidFill>
              </a:rPr>
              <a:t>cargos eclesiásticos, venda de relíquias sagradas etc.).         </a:t>
            </a:r>
            <a:endParaRPr lang="pt-BR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>
              <a:buFontTx/>
              <a:buChar char="-"/>
            </a:pPr>
            <a:r>
              <a:rPr lang="pt-BR" b="1" dirty="0" smtClean="0"/>
              <a:t>Lutero e os nobres (príncipes): </a:t>
            </a:r>
            <a:r>
              <a:rPr lang="pt-BR" dirty="0" smtClean="0"/>
              <a:t>para se proteger, Lutero buscou o apoio dos príncipes, que estavam interessados em confiscar os bens da Igreja na “Alemanha”;  </a:t>
            </a:r>
          </a:p>
          <a:p>
            <a:pPr>
              <a:buFontTx/>
              <a:buChar char="-"/>
            </a:pPr>
            <a:r>
              <a:rPr lang="pt-BR" b="1" dirty="0" smtClean="0"/>
              <a:t>Bases do Luteranismo: </a:t>
            </a:r>
            <a:r>
              <a:rPr lang="pt-BR" dirty="0" smtClean="0"/>
              <a:t>negação da confissão, celibato, culto aos santos e imagens, santificação de Maria de Nazaré, da necessidade de intermediários(clérigos) entre fiéis e Deus; tradução da Bíblia para as línguas nacionais, livre interpretação das escrituras sagradas; salvação pela fé etc.    </a:t>
            </a:r>
            <a:endParaRPr lang="pt-BR" b="1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8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4042792" cy="309634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b="1" dirty="0" smtClean="0"/>
              <a:t>A Importância da prensa móvel de Gutenberg:</a:t>
            </a:r>
          </a:p>
          <a:p>
            <a:pPr algn="just">
              <a:buFont typeface="Wingdings" pitchFamily="2" charset="2"/>
              <a:buChar char="Ø"/>
            </a:pPr>
            <a:r>
              <a:rPr lang="pt-BR" b="1" dirty="0" smtClean="0"/>
              <a:t> </a:t>
            </a:r>
            <a:endParaRPr lang="pt-BR" dirty="0" smtClean="0"/>
          </a:p>
          <a:p>
            <a:pPr marL="0" indent="0" algn="just">
              <a:buNone/>
            </a:pPr>
            <a:r>
              <a:rPr lang="pt-BR" sz="1800" dirty="0" smtClean="0"/>
              <a:t>- Possibilitou a impressão dos discursos e teses de Lutero pela “Alemanha”., o que tornou as novas ideias muito populares .    </a:t>
            </a:r>
            <a:endParaRPr lang="pt-BR" sz="1800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64807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O Calvinismo (França e Suíça)</a:t>
            </a:r>
          </a:p>
          <a:p>
            <a:pPr>
              <a:buFont typeface="Wingdings" pitchFamily="2" charset="2"/>
              <a:buChar char="Ø"/>
            </a:pPr>
            <a:endParaRPr lang="pt-BR" b="1" dirty="0"/>
          </a:p>
          <a:p>
            <a:pPr>
              <a:buFont typeface="Wingdings" pitchFamily="2" charset="2"/>
              <a:buChar char="Ø"/>
            </a:pPr>
            <a:endParaRPr lang="pt-B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1"/>
            <a:ext cx="324036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47905" y="558924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João Calvino.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83968" y="1628801"/>
            <a:ext cx="46085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 smtClean="0"/>
              <a:t>Religioso francês que, após se converter ao Luteranismo teve que se exilar em Genebra, Suíça (país que já questionava o poder da igreja e do clero);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Defendia uma política de moralização social: sexo, disciplina, costumes, vestuário etc.;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Defesa do comércio, concorrência e empréstimo;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Salvação pela predestinação (os eleitos de Deus); </a:t>
            </a:r>
          </a:p>
          <a:p>
            <a:pPr marL="285750" indent="-285750" algn="just">
              <a:buFontTx/>
              <a:buChar char="-"/>
            </a:pPr>
            <a:r>
              <a:rPr lang="pt-BR" b="1" dirty="0" smtClean="0"/>
              <a:t>A ética Protestante e o capitalismo: </a:t>
            </a:r>
            <a:r>
              <a:rPr lang="pt-BR" dirty="0" smtClean="0"/>
              <a:t>Calvino fazia a defesa do comércio e empréstimo, assim como do sucesso econômico como um sinal da predestinação do indivíduo, as práticas capitalistas encontraram uma teologia que as justificassem.  </a:t>
            </a:r>
            <a:r>
              <a:rPr lang="pt-BR" b="1" dirty="0" smtClean="0"/>
              <a:t> </a:t>
            </a:r>
            <a:endParaRPr lang="pt-BR" b="1" dirty="0"/>
          </a:p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91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91970"/>
            <a:ext cx="8229600" cy="606603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Introdução</a:t>
            </a:r>
            <a:r>
              <a:rPr lang="pt-BR" b="1" dirty="0" smtClean="0"/>
              <a:t>:</a:t>
            </a:r>
          </a:p>
          <a:p>
            <a:pPr marL="514350" indent="-514350" algn="just">
              <a:buAutoNum type="alphaUcParenR"/>
            </a:pPr>
            <a:r>
              <a:rPr lang="pt-BR" b="1" dirty="0" smtClean="0"/>
              <a:t>Significado</a:t>
            </a:r>
            <a:r>
              <a:rPr lang="pt-BR" b="1" dirty="0" smtClean="0"/>
              <a:t>: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- </a:t>
            </a:r>
            <a:r>
              <a:rPr lang="pt-BR" dirty="0" smtClean="0"/>
              <a:t>movimento </a:t>
            </a:r>
            <a:r>
              <a:rPr lang="pt-BR" dirty="0" smtClean="0"/>
              <a:t>artístico e cultural que defendia o resgate da cultura greco-romana como estratégia para superar a cultura teocêntrica </a:t>
            </a:r>
            <a:r>
              <a:rPr lang="pt-BR" dirty="0" smtClean="0"/>
              <a:t>medieval.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B) Antecedentes</a:t>
            </a:r>
            <a:r>
              <a:rPr lang="pt-BR" b="1" dirty="0" smtClean="0"/>
              <a:t>: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Universidades medievais e restabelecimento dos contatos entre ocidente e oriente (Baixa Idade Média). O que gerou o </a:t>
            </a:r>
            <a:r>
              <a:rPr lang="pt-BR" i="1" dirty="0" smtClean="0"/>
              <a:t>humanismo, </a:t>
            </a:r>
            <a:r>
              <a:rPr lang="pt-BR" dirty="0" smtClean="0"/>
              <a:t>movimento de valorização das realizações humanas </a:t>
            </a:r>
            <a:r>
              <a:rPr lang="pt-BR" dirty="0" smtClean="0"/>
              <a:t>terrenas.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97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6480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O Anglicanismo (Inglaterra):</a:t>
            </a:r>
          </a:p>
          <a:p>
            <a:pPr>
              <a:buFont typeface="Wingdings" pitchFamily="2" charset="2"/>
              <a:buChar char="Ø"/>
            </a:pPr>
            <a:endParaRPr lang="pt-BR" b="1" dirty="0" smtClean="0"/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45638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58772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Henrique VIII, rei da Inglaterra.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27984" y="1772816"/>
            <a:ext cx="43924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Em 1527, Henrique VIII solicitou ao papa a anulação de sue casamento com Catarina de Aragão para poder se casa com Ana </a:t>
            </a:r>
            <a:r>
              <a:rPr lang="pt-BR" dirty="0" err="1" smtClean="0"/>
              <a:t>Bolena</a:t>
            </a:r>
            <a:r>
              <a:rPr lang="pt-BR" dirty="0" smtClean="0"/>
              <a:t>, sua amante. 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Como o papa se negou a anular o seu casamento, o monarca rompeu definitivamente com a Igreja de Roma.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O pedido de anulação de matrimônio era apenas uma desculpa para que Henrique VIII pudesse eliminar a influência papal na Inglaterra e se apoderar dos bens da Igreja naquele país. Surgia, assim, a Igreja Anglicana.</a:t>
            </a:r>
          </a:p>
          <a:p>
            <a:pPr marL="285750" indent="-285750">
              <a:buFontTx/>
              <a:buChar char="-"/>
            </a:pPr>
            <a:r>
              <a:rPr lang="pt-BR" b="1" dirty="0" smtClean="0"/>
              <a:t>O Ato de Supremacia (1534): </a:t>
            </a:r>
            <a:r>
              <a:rPr lang="pt-BR" dirty="0" smtClean="0"/>
              <a:t>documento real que estabelecia que o monarca tornara-se o chefe supremo da religião na </a:t>
            </a:r>
            <a:r>
              <a:rPr lang="pt-BR" dirty="0" err="1" smtClean="0"/>
              <a:t>inglaterra</a:t>
            </a:r>
            <a:r>
              <a:rPr lang="pt-BR" dirty="0" smtClean="0"/>
              <a:t>.   </a:t>
            </a:r>
            <a:endParaRPr lang="pt-B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92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91971"/>
            <a:ext cx="8229600" cy="11248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A Reforma Católica (“</a:t>
            </a:r>
            <a:r>
              <a:rPr lang="pt-BR" b="1" dirty="0" err="1" smtClean="0"/>
              <a:t>Contrareforma</a:t>
            </a:r>
            <a:r>
              <a:rPr lang="pt-BR" b="1" dirty="0" smtClean="0"/>
              <a:t>”/ séc. XVI)</a:t>
            </a:r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604867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372200" y="1928121"/>
            <a:ext cx="27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Em 1545, A Igreja Católica convocou o </a:t>
            </a:r>
            <a:r>
              <a:rPr lang="pt-BR" b="1" dirty="0" smtClean="0"/>
              <a:t>Concilio de </a:t>
            </a:r>
            <a:r>
              <a:rPr lang="pt-BR" b="1" dirty="0" err="1" smtClean="0"/>
              <a:t>Terento</a:t>
            </a:r>
            <a:r>
              <a:rPr lang="pt-BR" dirty="0" smtClean="0"/>
              <a:t>, dando início à Reforma do Catolicismo.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Na verdade, não foi apenas uma reforma, mas também a reafirmação dos dogmas da Igreja romana. 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3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b="1" dirty="0" smtClean="0"/>
              <a:t>Mediadas da reforma católica:</a:t>
            </a:r>
          </a:p>
          <a:p>
            <a:pPr marL="0" indent="0">
              <a:buNone/>
            </a:pPr>
            <a:r>
              <a:rPr lang="pt-BR" dirty="0" smtClean="0"/>
              <a:t>- Restabelecimento do </a:t>
            </a:r>
            <a:r>
              <a:rPr lang="pt-BR" b="1" dirty="0" smtClean="0"/>
              <a:t>Tribunal do santo Ofício</a:t>
            </a:r>
            <a:r>
              <a:rPr lang="pt-BR" dirty="0" smtClean="0"/>
              <a:t> (inquisição, criada desde o século XIII);</a:t>
            </a:r>
          </a:p>
          <a:p>
            <a:pPr marL="0" indent="0">
              <a:buNone/>
            </a:pPr>
            <a:r>
              <a:rPr lang="pt-BR" dirty="0" smtClean="0"/>
              <a:t>- Criação do </a:t>
            </a:r>
            <a:r>
              <a:rPr lang="pt-BR" b="1" i="1" dirty="0" smtClean="0"/>
              <a:t>Index </a:t>
            </a:r>
            <a:r>
              <a:rPr lang="pt-BR" b="1" i="1" dirty="0" err="1" smtClean="0"/>
              <a:t>Librorum</a:t>
            </a:r>
            <a:r>
              <a:rPr lang="pt-BR" b="1" i="1" dirty="0" smtClean="0"/>
              <a:t> </a:t>
            </a:r>
            <a:r>
              <a:rPr lang="pt-BR" b="1" i="1" dirty="0" err="1" smtClean="0"/>
              <a:t>Prohibitotium</a:t>
            </a:r>
            <a:r>
              <a:rPr lang="pt-BR" i="1" dirty="0" smtClean="0"/>
              <a:t>, </a:t>
            </a:r>
            <a:r>
              <a:rPr lang="pt-BR" dirty="0" smtClean="0"/>
              <a:t>lista de livros proibidos, portanto considerados heréticos;</a:t>
            </a:r>
            <a:endParaRPr lang="pt-BR" b="1" dirty="0" smtClean="0"/>
          </a:p>
          <a:p>
            <a:pPr>
              <a:buFontTx/>
              <a:buChar char="-"/>
            </a:pPr>
            <a:r>
              <a:rPr lang="pt-BR" b="1" dirty="0" smtClean="0"/>
              <a:t>Companhia de Jesus (jesuítas), </a:t>
            </a:r>
            <a:r>
              <a:rPr lang="pt-BR" dirty="0" smtClean="0"/>
              <a:t>ordem religiosa criada por Inácio de Loyola; </a:t>
            </a:r>
          </a:p>
          <a:p>
            <a:pPr>
              <a:buFontTx/>
              <a:buChar char="-"/>
            </a:pPr>
            <a:r>
              <a:rPr lang="pt-BR" b="1" dirty="0" smtClean="0"/>
              <a:t>A arte Barroca: </a:t>
            </a:r>
            <a:r>
              <a:rPr lang="pt-BR" dirty="0" smtClean="0"/>
              <a:t>estimular a piedade e a devoção.</a:t>
            </a:r>
            <a:endParaRPr lang="pt-BR" b="1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7606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Consequências das reformas religiosas: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6542158" y="1772816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b="1" dirty="0"/>
          </a:p>
          <a:p>
            <a:pPr>
              <a:buFontTx/>
              <a:buChar char="-"/>
            </a:pPr>
            <a:r>
              <a:rPr lang="pt-BR" dirty="0"/>
              <a:t>Fim da unidade cristã no ocidente;</a:t>
            </a:r>
          </a:p>
          <a:p>
            <a:pPr>
              <a:buFontTx/>
              <a:buChar char="-"/>
            </a:pPr>
            <a:r>
              <a:rPr lang="pt-BR" dirty="0" smtClean="0"/>
              <a:t>Sangrentos conflitos religiosos na Europa;</a:t>
            </a:r>
            <a:endParaRPr lang="pt-BR" dirty="0"/>
          </a:p>
          <a:p>
            <a:pPr>
              <a:buFontTx/>
              <a:buChar char="-"/>
            </a:pPr>
            <a:r>
              <a:rPr lang="pt-BR" dirty="0"/>
              <a:t>Luta pela conquista de fieis no mundo inteiro;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8" y="1636462"/>
            <a:ext cx="6120680" cy="510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1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C) Contexto: </a:t>
            </a:r>
          </a:p>
          <a:p>
            <a:pPr algn="just">
              <a:buFontTx/>
              <a:buChar char="-"/>
            </a:pPr>
            <a:r>
              <a:rPr lang="pt-BR" dirty="0" smtClean="0"/>
              <a:t>Idade </a:t>
            </a:r>
            <a:r>
              <a:rPr lang="pt-BR" dirty="0"/>
              <a:t>Moderna (desenvolvimento do capitalismo e burguesia</a:t>
            </a:r>
            <a:r>
              <a:rPr lang="pt-BR" dirty="0" smtClean="0"/>
              <a:t>).</a:t>
            </a:r>
          </a:p>
          <a:p>
            <a:pPr algn="just">
              <a:buFontTx/>
              <a:buChar char="-"/>
            </a:pPr>
            <a:endParaRPr lang="pt-BR" i="1" dirty="0" smtClean="0"/>
          </a:p>
          <a:p>
            <a:pPr marL="0" indent="0" algn="just">
              <a:buNone/>
            </a:pPr>
            <a:r>
              <a:rPr lang="pt-BR" i="1" dirty="0" smtClean="0"/>
              <a:t>OBS: A </a:t>
            </a:r>
            <a:r>
              <a:rPr lang="pt-BR" i="1" dirty="0"/>
              <a:t>racionalidade </a:t>
            </a:r>
            <a:r>
              <a:rPr lang="pt-BR" dirty="0"/>
              <a:t>(essencial para os negócios) e </a:t>
            </a:r>
            <a:r>
              <a:rPr lang="pt-BR" i="1" dirty="0"/>
              <a:t>o individualismo </a:t>
            </a:r>
            <a:r>
              <a:rPr lang="pt-BR" dirty="0"/>
              <a:t>(reflexo da mentalidade capitalista) burguês ganhavam força e influenciavam o surgimento de uma nova sensibilidade da época. </a:t>
            </a:r>
            <a:r>
              <a:rPr lang="pt-BR" i="1" dirty="0"/>
              <a:t> </a:t>
            </a:r>
            <a:endParaRPr lang="pt-BR" i="1" dirty="0" smtClean="0"/>
          </a:p>
          <a:p>
            <a:pPr algn="just">
              <a:buFontTx/>
              <a:buChar char="-"/>
            </a:pPr>
            <a:endParaRPr lang="pt-BR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Elementos da cultura </a:t>
            </a:r>
            <a:r>
              <a:rPr lang="pt-BR" b="1" dirty="0" smtClean="0"/>
              <a:t>renascentista (influência greco-romana):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A) Individualismo</a:t>
            </a:r>
            <a:r>
              <a:rPr lang="pt-BR" b="1" dirty="0" smtClean="0"/>
              <a:t>: </a:t>
            </a:r>
            <a:endParaRPr lang="pt-BR" b="1" dirty="0" smtClean="0"/>
          </a:p>
          <a:p>
            <a:pPr marL="0" indent="0">
              <a:buNone/>
            </a:pPr>
            <a:r>
              <a:rPr lang="pt-BR" dirty="0" smtClean="0"/>
              <a:t>- D</a:t>
            </a:r>
            <a:r>
              <a:rPr lang="pt-BR" dirty="0" smtClean="0"/>
              <a:t>efesa </a:t>
            </a:r>
            <a:r>
              <a:rPr lang="pt-BR" dirty="0" smtClean="0"/>
              <a:t>capacidade individual de cada um; </a:t>
            </a:r>
          </a:p>
          <a:p>
            <a:pPr marL="0" indent="0">
              <a:buNone/>
            </a:pPr>
            <a:r>
              <a:rPr lang="pt-BR" b="1" dirty="0" smtClean="0"/>
              <a:t>B) Racionalismo</a:t>
            </a:r>
            <a:r>
              <a:rPr lang="pt-BR" b="1" dirty="0" smtClean="0"/>
              <a:t>: </a:t>
            </a:r>
            <a:endParaRPr lang="pt-BR" b="1" dirty="0" smtClean="0"/>
          </a:p>
          <a:p>
            <a:pPr marL="0" indent="0">
              <a:buNone/>
            </a:pPr>
            <a:r>
              <a:rPr lang="pt-BR" dirty="0" smtClean="0"/>
              <a:t>-B</a:t>
            </a:r>
            <a:r>
              <a:rPr lang="pt-BR" dirty="0" smtClean="0"/>
              <a:t>usca </a:t>
            </a:r>
            <a:r>
              <a:rPr lang="pt-BR" dirty="0" smtClean="0"/>
              <a:t>por explicações lógicas e baseadas na experimentação;</a:t>
            </a:r>
          </a:p>
          <a:p>
            <a:pPr marL="0" indent="0">
              <a:buNone/>
            </a:pPr>
            <a:r>
              <a:rPr lang="pt-BR" b="1" dirty="0" smtClean="0"/>
              <a:t>C) Antropocentrismo</a:t>
            </a:r>
            <a:r>
              <a:rPr lang="pt-BR" b="1" dirty="0" smtClean="0"/>
              <a:t>: </a:t>
            </a:r>
            <a:endParaRPr lang="pt-BR" b="1" dirty="0" smtClean="0"/>
          </a:p>
          <a:p>
            <a:pPr marL="0" indent="0">
              <a:buNone/>
            </a:pPr>
            <a:r>
              <a:rPr lang="pt-BR" dirty="0" smtClean="0"/>
              <a:t>- O </a:t>
            </a:r>
            <a:r>
              <a:rPr lang="pt-BR" dirty="0" smtClean="0"/>
              <a:t>homem no centro de todo o universo</a:t>
            </a:r>
            <a:r>
              <a:rPr lang="pt-BR" dirty="0" smtClean="0"/>
              <a:t>;</a:t>
            </a:r>
            <a:endParaRPr lang="pt-BR" b="1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91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D) Naturalismo</a:t>
            </a:r>
            <a:r>
              <a:rPr lang="pt-BR" b="1" dirty="0"/>
              <a:t>: </a:t>
            </a:r>
            <a:endParaRPr lang="pt-BR" b="1" dirty="0" smtClean="0"/>
          </a:p>
          <a:p>
            <a:pPr marL="0" indent="0">
              <a:buNone/>
            </a:pPr>
            <a:r>
              <a:rPr lang="pt-BR" dirty="0" smtClean="0"/>
              <a:t>- Reproduzir </a:t>
            </a:r>
            <a:r>
              <a:rPr lang="pt-BR" dirty="0"/>
              <a:t>a natureza nas obras;</a:t>
            </a: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E) </a:t>
            </a:r>
            <a:r>
              <a:rPr lang="pt-BR" b="1" dirty="0" err="1" smtClean="0"/>
              <a:t>Heliocentrismo</a:t>
            </a:r>
            <a:r>
              <a:rPr lang="pt-BR" b="1" dirty="0"/>
              <a:t>: </a:t>
            </a:r>
            <a:endParaRPr lang="pt-BR" b="1" dirty="0" smtClean="0"/>
          </a:p>
          <a:p>
            <a:pPr marL="0" indent="0">
              <a:buNone/>
            </a:pPr>
            <a:r>
              <a:rPr lang="pt-BR" dirty="0" smtClean="0"/>
              <a:t>- Sol </a:t>
            </a:r>
            <a:r>
              <a:rPr lang="pt-BR" dirty="0"/>
              <a:t>no centro do universo.</a:t>
            </a:r>
            <a:endParaRPr lang="pt-BR" b="1" dirty="0"/>
          </a:p>
          <a:p>
            <a:pPr marL="0" indent="0">
              <a:buNone/>
            </a:pPr>
            <a:r>
              <a:rPr lang="pt-BR" b="1" dirty="0" smtClean="0"/>
              <a:t>F</a:t>
            </a:r>
            <a:r>
              <a:rPr lang="pt-BR" b="1" dirty="0" smtClean="0"/>
              <a:t>) Neoplatonismo: </a:t>
            </a:r>
            <a:endParaRPr lang="pt-BR" b="1" dirty="0" smtClean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 smtClean="0"/>
              <a:t>Busca </a:t>
            </a:r>
            <a:r>
              <a:rPr lang="pt-BR" dirty="0" smtClean="0"/>
              <a:t>da transcendência humana (elevação espiritual) por meio da arte (Platão);</a:t>
            </a:r>
          </a:p>
          <a:p>
            <a:pPr marL="0" indent="0">
              <a:buNone/>
            </a:pPr>
            <a:r>
              <a:rPr lang="pt-BR" b="1" dirty="0" smtClean="0"/>
              <a:t>G) Hedonismo: 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- </a:t>
            </a:r>
            <a:r>
              <a:rPr lang="pt-BR" dirty="0" smtClean="0"/>
              <a:t>P</a:t>
            </a:r>
            <a:r>
              <a:rPr lang="pt-BR" dirty="0" smtClean="0"/>
              <a:t>razer </a:t>
            </a:r>
            <a:r>
              <a:rPr lang="pt-BR" dirty="0" smtClean="0"/>
              <a:t>acima de tudo;</a:t>
            </a:r>
          </a:p>
          <a:p>
            <a:pPr marL="0" indent="0">
              <a:buNone/>
            </a:pPr>
            <a:r>
              <a:rPr lang="pt-BR" b="1" dirty="0" smtClean="0"/>
              <a:t>H) Otimismo: </a:t>
            </a: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- </a:t>
            </a:r>
            <a:r>
              <a:rPr lang="pt-BR" dirty="0" smtClean="0"/>
              <a:t>Crença </a:t>
            </a:r>
            <a:r>
              <a:rPr lang="pt-BR" dirty="0" smtClean="0"/>
              <a:t>no sucesso, progresso humano.</a:t>
            </a:r>
            <a:endParaRPr lang="pt-BR" b="1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2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b="1" dirty="0" smtClean="0"/>
              <a:t>Renascimento na Península Itálica (Berço do movimento)</a:t>
            </a:r>
          </a:p>
          <a:p>
            <a:pPr algn="just">
              <a:buFont typeface="Wingdings" pitchFamily="2" charset="2"/>
              <a:buChar char="§"/>
            </a:pPr>
            <a:r>
              <a:rPr lang="pt-BR" b="1" dirty="0" smtClean="0"/>
              <a:t>Fases: </a:t>
            </a:r>
            <a:endParaRPr lang="pt-BR" b="1" dirty="0"/>
          </a:p>
          <a:p>
            <a:pPr algn="just">
              <a:buFont typeface="Wingdings" pitchFamily="2" charset="2"/>
              <a:buChar char="§"/>
            </a:pPr>
            <a:r>
              <a:rPr lang="pt-BR" b="1" dirty="0" err="1" smtClean="0"/>
              <a:t>Trecento</a:t>
            </a:r>
            <a:r>
              <a:rPr lang="pt-BR" b="1" dirty="0" smtClean="0"/>
              <a:t>: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dirty="0" smtClean="0"/>
              <a:t>- caracterização </a:t>
            </a:r>
            <a:r>
              <a:rPr lang="pt-BR" dirty="0" smtClean="0"/>
              <a:t>individual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dos </a:t>
            </a:r>
            <a:r>
              <a:rPr lang="pt-BR" dirty="0" smtClean="0"/>
              <a:t>personagens, </a:t>
            </a:r>
            <a:r>
              <a:rPr lang="pt-BR" dirty="0" smtClean="0"/>
              <a:t>noção</a:t>
            </a:r>
          </a:p>
          <a:p>
            <a:pPr marL="0" indent="0" algn="just">
              <a:buNone/>
            </a:pPr>
            <a:r>
              <a:rPr lang="pt-BR" dirty="0" smtClean="0"/>
              <a:t>de </a:t>
            </a:r>
            <a:r>
              <a:rPr lang="pt-BR" dirty="0" smtClean="0"/>
              <a:t>perspectiva e temas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religiosos </a:t>
            </a:r>
            <a:r>
              <a:rPr lang="pt-BR" dirty="0" smtClean="0"/>
              <a:t>(</a:t>
            </a:r>
            <a:r>
              <a:rPr lang="pt-BR" b="1" dirty="0" err="1" smtClean="0"/>
              <a:t>Gioto</a:t>
            </a:r>
            <a:r>
              <a:rPr lang="pt-BR" dirty="0" smtClean="0"/>
              <a:t>)</a:t>
            </a:r>
            <a:endParaRPr lang="pt-BR" b="1" dirty="0" smtClean="0"/>
          </a:p>
          <a:p>
            <a:pPr marL="0" indent="0">
              <a:buNone/>
            </a:pPr>
            <a:endParaRPr lang="pt-BR" b="1" dirty="0"/>
          </a:p>
          <a:p>
            <a:pPr>
              <a:buFont typeface="Wingdings" pitchFamily="2" charset="2"/>
              <a:buChar char="Ø"/>
            </a:pPr>
            <a:endParaRPr lang="pt-BR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403244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3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pt-BR" b="1" dirty="0" err="1"/>
              <a:t>Quattrocento</a:t>
            </a:r>
            <a:r>
              <a:rPr lang="pt-BR" b="1" dirty="0" smtClean="0"/>
              <a:t>: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dirty="0" smtClean="0"/>
              <a:t>- Valorização </a:t>
            </a:r>
            <a:r>
              <a:rPr lang="pt-BR" dirty="0" smtClean="0"/>
              <a:t>de temáticas pagãs, cultura greco-romana (</a:t>
            </a:r>
            <a:r>
              <a:rPr lang="pt-BR" dirty="0" err="1" smtClean="0"/>
              <a:t>Mosaccio</a:t>
            </a:r>
            <a:r>
              <a:rPr lang="pt-BR" dirty="0" smtClean="0"/>
              <a:t>, </a:t>
            </a:r>
            <a:r>
              <a:rPr lang="pt-BR" dirty="0"/>
              <a:t>Leonardo Da Vince</a:t>
            </a:r>
            <a:r>
              <a:rPr lang="pt-BR" dirty="0" smtClean="0"/>
              <a:t> e </a:t>
            </a:r>
            <a:r>
              <a:rPr lang="pt-BR" dirty="0" err="1" smtClean="0"/>
              <a:t>Boticelli</a:t>
            </a:r>
            <a:r>
              <a:rPr lang="pt-BR" dirty="0" smtClean="0"/>
              <a:t>).  </a:t>
            </a:r>
            <a:endParaRPr lang="pt-BR" b="1" dirty="0" smtClean="0"/>
          </a:p>
          <a:p>
            <a:pPr>
              <a:buFont typeface="Wingdings" pitchFamily="2" charset="2"/>
              <a:buChar char="§"/>
            </a:pPr>
            <a:endParaRPr lang="pt-BR" b="1" dirty="0"/>
          </a:p>
          <a:p>
            <a:pPr>
              <a:buFont typeface="Wingdings" pitchFamily="2" charset="2"/>
              <a:buChar char="§"/>
            </a:pPr>
            <a:endParaRPr lang="pt-BR" b="1" dirty="0" smtClean="0"/>
          </a:p>
          <a:p>
            <a:pPr>
              <a:buFont typeface="Wingdings" pitchFamily="2" charset="2"/>
              <a:buChar char="§"/>
            </a:pPr>
            <a:endParaRPr lang="pt-BR" b="1" dirty="0" smtClean="0"/>
          </a:p>
          <a:p>
            <a:pPr>
              <a:buFont typeface="Wingdings" pitchFamily="2" charset="2"/>
              <a:buChar char="§"/>
            </a:pPr>
            <a:endParaRPr lang="pt-BR" b="1" dirty="0"/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36004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3429000"/>
            <a:ext cx="530337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92080" y="48721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nascimento da Vênus. </a:t>
            </a:r>
            <a:r>
              <a:rPr lang="pt-BR" dirty="0" err="1" smtClean="0"/>
              <a:t>Boticelli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92080" y="565525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última ceia. Da Vinci.</a:t>
            </a:r>
            <a:endParaRPr lang="pt-BR" dirty="0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pt-BR" b="1" dirty="0" err="1"/>
              <a:t>Cinquecento</a:t>
            </a:r>
            <a:r>
              <a:rPr lang="pt-BR" b="1" dirty="0"/>
              <a:t>: 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- </a:t>
            </a:r>
            <a:r>
              <a:rPr lang="pt-BR" dirty="0" smtClean="0"/>
              <a:t>Apogeu </a:t>
            </a:r>
            <a:r>
              <a:rPr lang="pt-BR" dirty="0"/>
              <a:t>do Renascimento na Península Itálica. (Rafael </a:t>
            </a:r>
            <a:r>
              <a:rPr lang="pt-BR" dirty="0" err="1"/>
              <a:t>Sanzio</a:t>
            </a:r>
            <a:r>
              <a:rPr lang="pt-BR" dirty="0"/>
              <a:t>, Michelangelo </a:t>
            </a:r>
            <a:r>
              <a:rPr lang="pt-BR" dirty="0" smtClean="0"/>
              <a:t>Buonaroti etc.). </a:t>
            </a:r>
            <a:endParaRPr lang="pt-BR" b="1" dirty="0"/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sp>
        <p:nvSpPr>
          <p:cNvPr id="2" name="AutoShape 2" descr="data:image/jpeg;base64,/9j/4AAQSkZJRgABAQAAAQABAAD/2wCEAAkGBhMSERMUExQWFRUVGB8aGBgYGRwYGBocFxscIB0dHBsaHCYfHBojGxgaHy8gJCcpLCwsGB4xNTAqNSYrLCkBCQoKDgwOGg8PGiwkHyQsLCwsLywsKSwsLCwsLCwsLCwsLCwsLCwsLCwsLCwsLCwsLCwsLCwsLCwpLCwsLCwsLP/AABEIAMIBBAMBIgACEQEDEQH/xAAbAAACAgMBAAAAAAAAAAAAAAAFBgMEAAIHAf/EAEgQAAIBAgQDBgMGAwUFCAIDAAECEQMhAAQSMQVBUQYTImFxgTKRoSNCUrHB8BRi0TNygpLhBxVDsvEkNFNjorPC0nPTFoPD/8QAGQEAAwEBAQAAAAAAAAAAAAAAAQIDAAQF/8QAJhEAAgICAwABBAMBAQAAAAAAAAECESExAxJBURMiMnEEYYHwof/aAAwDAQACEQMRAD8Ak43n3AhSUtJ9CYgdCY3HQYX8sjZhouV5DkP5ielp9xgx2mQiGg3UCOtr7+vWL+uKnZLNgELN55k87cv9Pzxzfx4r6dot/Ib+pTLtPs/RVAWkACSQd4n25YA8U7MhxrpvM89yYHT0jptho4rxJaZFPxAwCTHhgtHMySNMkAHe+AaZ0KNJAKAwD1ibzzsfb64f0FYFmjk21Mp+5ZiDJ8yBMwPod9sG0QV9IEKqsztHwqvI+sMwsBsD0wIqEs03BYbcx0/0xY4tnBSTuVPiN6hnneEje23r6YnLMjpg1GBtxbiZqsFRSKS+FAOs+VpJG3mByBM+VXulInxgHU8/AI+FTPxWuRtHy14Zw/QNbf2hFuZRdgYAu5FgLmPaZxwpTDVTpQcidI3+8dza9rSPLDCNg1KneMdwBsqgtUYg9BcDbp/S5luCVGILKoJ21+KBfakhgDezE/1uvx6lTXRQQtaZA0qY57am5eeKFTO5mqxUSpb7qCD12U6j6z1wbF6WFm4ZSRtdeoZAsXISAByRPFYcjOIMxx2h9xGqHlEovtz0z06Yr5bsjUJl/DNo+JvkpC/NhvfB/I9kaS7ieuo2n+6uld+s4VyQ6hQAbjrt4dKrIsp8RP8AnJnrAXkRznGo4bWdgxRvUr3Y/wDVoEek4dU4QqCKcr/d0oLf3QLf1x7RyXikBQfmd+pvffCdhkktCX/uOoYJKWi2sEX/ALoII/rgvwnK03y70nVtSuCYLkBZBkQQ2r257GMMn8LNiCfQfliPh3Z+9V1JBbUAhDKskKZYi8XIgc+djjWaVUD6WTo0g7U1qMzUZ1mpqW8hQIEGTO9wJ6YWKmRcSNA9nEj5gR7RjoicJYU1DADSIIUkhiIvf0J25i4xUPCYj3MlZi/kfnjNmhgQxlXUXVxMz4dQv5qfbHuS4qUMBaUi41KNXzIn8sOj8PkT4PWCp26x64p1+FyCChN+ocfI8/UYWx272CqPaAf8SnJmJLEWI28e21xMHFg8Ry1XUrtp1WIYeHyEr4QPQwYxDU4KlwkqR0MQPNbr5bDY7YqPwN1k+Ej/ACz7iVO3OMPZPqmEhwEFSKNYorX0GK1FiY3SpMkiBYztgVxrhtcaWNIM9OIqUiSCo3VqbeIj0NpI2Iiv3VSk3gY0z0ayt73Vudv+uCOX7SspAr091gFRpO/rHIiPlOGUhJcTRBwrMgkPGpSdLL+YbzHI+kxJxR41w8Un8H9m41U2BtA9ptt1iOtmyjQo1pKMrMwvaGsT8QtMSR6TEYgbI2NGqfA5mnUHJvX1MEe+xMZsFUBQ4r5clh9rT/8AUOYPn/p0wv8AEc3UqKpMHuwAGEait4k7npJnli+DUy9VgVgqYcTuPKTcRGKvF6Wl5jwuJUjofbe59cFbsavDOHkOjKDDqdag21ciAeoF/nhq7OUm7sVAwYK5jnLEAMYO9gFt5nacKGcZRUU0lCHQpMG2qLn99cMXDc4y0ZEEsAywABMhWB8wxnqZ88HAjTSKmTzj/wAMyd4o1sVk8/hJbUJ3vfbxdYwV4JVqoryFVKSSSpIOt7Kmr8RgbbSYM4pUM+aTr3mpjvJEibkG/PpA64ky+rNZhUutPWzkWkm5Z3ItqIhQBZQIHUrTsthoaqOVVkQ/F4RfU0m0iepg49wKzmbct9iV7sCFMwCBzHUcp8rSIJzD2yLgg7ximK1IgnQ0WJ6ggiG+FlJESDhCzmSNBjUuVJItyM7wLRINtxHrJyjnDTpVqqOpo06mjVKw+rT4gs8i1wDYTtEYrUOOZZv7RGUkXKm23QSp5QZ6HnePE/p3Wh+SKmv7NqfH0qj7QgFRFwCLc5izR6f0XeL8QDGEsAOZ26T09MEM/RyzQVrooO+pGMddiOR69cCRQpeL7dSBc+Fr/I28vUYu5eonCHkmWKH2aGqbxAX+Z/Od43+mIuF5UsTUN4PhBnxtvJnZVsSY5DFqrltXdrr+zCwNJ8RLfFY8zvPIDzvmX4sQUVVVaYtGnUQqzJkmJLX9SJO8TRdu9E/++FpWQipUkybwTvNvixTo0a2Za8ufwjkDzOyqPO3r1PcP7NGqxqMppI99P32EWJMDSpHlJ3gfFhnynDlpwqKBtAAgC/T8XmZPywrkHqlsBcK7GgD7UmN9KEgf4m3O3IDnBjBzL8MVBFNVVf5QQp9fxepk+eCWgAFmIgbs1lB2i+55RgXm+Njampbl3jA6RNrJaY+LxEGxscK38hyywMqImRbc2Cjncn92xH/vOmpgHWeWkWuVG7QDd1vffAWq5qkTrdvwqZ0/CYt4UE6xJidKnmca1qJBIYfd+BQTYkiJi12OwaPZQqN3oNJbCjcZLiURdrFpbkDsNN4KmBJ8sQnPVGgCpp5QNKm7L0FoDH/ITgfqOoAqLglgZZoJJA/DtPh02kcgCdUrOQwDKDuATAVbXgWnxDfkBgU/k1x+C5WNRlMtUkg7s8CVPMk8yOVtJxplVojMFsxdNJgd4FhtR+JSwMaYFjY7zgX4TsSSZ+0t1GwjYxEgybAG2JUyxCfZgN11HSSeomABEWG03uZwUq9M2FeJvRPc/wAM4UhgagWqNBE3GkMSTt0572iSlmHEeN+Uwzf+WDsf/wAhtbbrgE9Mn+0GkWA0wxnlYSIM7HfaCdtMxSFgPZ7T6RvAvuZHPz3W/TdqGZeKVliXjyYKY2mCR01C8EkCxxt/HQSWphj1U6TzFpnmr28vbColeqiLpqkE3Gk7iehi/wDridOL1RbwG0gMInyOmJtIvtHmcBwl4zdl8DN3tNibkHeKiz15gfyte23liwchEFTIJF1Oobjfz/phaocdBnUkGJPNbESDaY8I5Gx85JnLSoUqWGqCGn4rDnPPe+07WIxvuW0ak9M2zXDxDRcGLLsQdViD0354DV+z6uPCQAeUSD/g5H0+WD/+8dhUAc9R4SIW+w9T92xUE3xbpqrglDP0cb79R7R64bYE2jnlXhzU2kGL2g284Y7GeRA98XMnx2ooKVV7ymbGbMbbCNzEWM+WGjOcOBvYHYmPCZ5MDb5/TAnN9npBIA/uE2M/gYnwm5sbdGGGtoL6y2UOKoMwgqUj3mizj72m8EqOYuDG9+uAStroVE+9T8ayOXMT0/fMSRoZdaTVKhLjuwfCJVwVi3qB15Ta8jTLVkrualNIq92SqFgUebE7xIEyLEz0ImkHeSPInHACpkVArEwAoUSQJjVuTsNKi/mOuN6bVSGCSALgTEzAJPyUmcWsxxt0t3NJTN/BF7/03nliSh2prrF1Ebwtx+mwnFCbsK5zIGsq91TdjuD8InqNe/PbqcFsjwdqEtWqU6YdSCo8TkG/puOQOFSnxrMVmANVgN7Qotv8ME7kxOD/AAfLioV8JJNzogshnbW4YaoB5EzAg74VySDHslQRGZpj4KOpfxVGQMf8025e22+MxfSnVpqiDuVhROpxTYnqw0sCeRYEAxMTOPcDtIXALp9zUB1UwGManUAHUh1CdvECJ+I7bQIwFz3ZVJlMylptVDL7SeQ5b7C9oxPTrllBoVkrARAezADk0HUI6F1G9haQfFOM1BJ7pVJmCtRCCS3QSevMmDgKLvBXskgTxDhOhoNWkYG6MWB68hf93xvSylOAWa17ARPQeIc4HPYHHmSMg1KkWOoXJnzMQImIje3XG+X1VWkzEwANztCiBM7THkBuIo8Cx+54LeSp63DEGLBFWdRJsFEXv13Mj2fODdlSCHrXe0DdVjaOTML/AMqzYE+IWOzHZcUgtRyBUggxH2YI+FeWqLMw2HhEXJaFQECB6DafWPu+35gYi3ZfEcIp/wAKNxz58z8956+VuuK+f4klAFYDP+Acp/ERzPQEk/XEPE+0BkpRYE3mpNh/KsEGBzZZbmsmDgXlOH96ZuifecyxsBtCwXsstsWpo9mnE2/EZL5PHr1K7X8Z+6oEqNjAAawPiUsD4lYX1IMX8v2b8SisYtZQdwOrCDMAsYgSGjfBfh6JQWFUA3kzdje5JuSfPF1x3tMMvxIxgj5x+R9QRjUZy8KWcyC0su+gBLGIER+9/bCqSAF0yukjVeRp+KJiFF79T1wyZniWpSrQBbaZFvWImeXTC5n0+0KFiFIM2ncQNt/Tzwt5Mk6yVe6noVsxsZbVcC8WIIsfM7ADG65YHUIZgRLGbzMgQgEXYH3PTGxBIBIBvZeRkkAkATELvzmAL4mZmKr8RAO55HrquDAgjqR5jBAUxShrws2CbzP4hB36m+/97Ei0tQ21b2UlYF+og77wNxc87dLgrKutl7sCN51sNr8gDO1usHGzUF7slgxOo7wogxyUCJJxaHFKatfoSU0nTBT5MAERE8n8UibiwjzmDsdsRaDqMEEfhPp93y5yBMEb2ODGXyaaDAgzyIZYEbhgRN8aZrglSCwXUNyPvrtHoPL5jc4EoSjsaMk9AVqUaQFK7kXIYNNxfnIH088QCmCLCBcjyI5RzBgfTpiRsqyqSpcKT8QMgkHedgTz3IO+KbVNGrz5ec39t585wEBsnZYDTJBkLv8Aenbynlhy7M1w+VoyJhip9mYif8JHyOECpqaADAEX9JG0fu2GfK58fw6JRDBGeGJ5EgAwZJA/T6mSpAWWF3ipVIpjSGMDpyg++mf8vTEWYyb0GloH4WmFm1yRERpBMGYDAAlpxPwZNNRNRCwZMkXsbT1PSYwyvmEYEakbyJH9fz8sTSTG7NYAVLiI2cAcg8Rz2cD8xMEEHYkT1csbGxJHL4TI+k/L13xW4pwckM1IErzHJrXIIMn4mHWGMETipwrihuCJUkytpHIwYgGTcfDJ0i6k4ZfDBXqIOJcDWoCRZlFiBcRygfEtttxupGFk5EUQ+mmFqxEjZgbalEQ03+tlIx0NnQgOpBU2DRtt4W/Ly+RwC4xlA9gtxB/mB2kdfMc4g3GM7joZNPEtCXSzyVhFZENQWVmkTfZiOcmdUdPaGulNG8eX23io4BgxqBWx/wCnnjfjORIvH2gMmJAcfiHnyvfkZONMvnRVpBG+NPh5mGHI/p+W+LRdolyQ6vBeyvEaKXGWoKY3bXV/9zSNvPB3K8fZ9mKoOS6aYF/5ZPP4tQ9t8I2XyzCp3ZcgwSmlQS0cgdSw0cuceYGCfC87Sm3e1DJjWy0wLGbtqZfbbziMO1WSNh6tmpMrAHXQTPnJRp9ZOMxDNVmcBKRCtpB0BjEA3NXU0yTY7es4zApAsVuLOrMagfVqgrqM1GUg/aMCSdUgkidwbQZNPMhkARyxqONVSWJ0JyQXsWO/y64YqvC0yi/xLmWCKlBCNJlaYBdlPMtqaOQad2XChXrG5YyzG5/m5n0GwA8sGOijLqE1SFFl5xsAtv6AepPp0DsfwAoVdrEjwAR4FOzXvqabeUtuVwE7G9nwYNRZAgsLwzH4UPkBJPOJHMY6PSUX8vjPUn2G+3pHUYjOVnTFdV/ZJSSSoEWMKBz5D2Ez5/KRPGeNFgadM6l++0wHH4QRdaZ21CdwYZA2r3jfGIbulgNHj8UQJX7MGJUEGGaCASoaAxivwjg5rKahvTBWFuO8ZiFFpsBIkXhiwDFYxJvxBS9ZN2d7PHNzJK0wLEjxVI/lBgL4QSL+IMUhWIJalWamWouRCkqpWw8PLzBj1/RvydFCmlQAE8Ii0WvFvPC/nMs4ZljwyultCibgteLMfCf8HKbZxpJomp9pOwfw3KpogoCZIHiYbHYRaPTF1gaGh0Hh++o3IBiRN5BI/wA45Fo04evhnzP54LVKStSkybOI6yQT72GBFYsMmDnyKu7DSIbVBi2xI/S2FLiNPxCbaBBnYgbA9YNvQjDZVyRUlkJDASt5FuUEdCR88LfHTrdqi+ducixHlBBHy6jCyfo8V4Uf4gFt5JsxPIwBG8E3YzbntE4YOEcNIUVaiSDBRbmJmCf5jM7dDY7L/ZrIVKuZKsDAOqxIkAy0eusA+W14jouWqK4MbgkGPI/l/UegNCtlMZlNYJWQBcEA3IgfFAPXbA3iXD6LtCHu1jZYPit93VYWg3wyGmB4i0fvzOA+Z7SZdWID6vNQW/Kx+eKRlKOhGkwNl+H6F+JS2qd7ct498GMqsDxRJk+GY9ueNqXaXLtI7z/MpHzkQPc4KrpKyDI/TqI3GDKbnv8AYEktCX2k4IWBekkNcssHS3WR+KOg+uEurkyFgWtvFwSNiZ6EXHl7dYzekAE+37+vsekYQe1HDxSzDKbBvGP7pm1+mkAdJE7YSLrA7yLyCAJiWv7ED/S3phmyFH/smlY8VRiL8xpA9II+mF2idTFmG28W+X5YZOF0R3IOm+rrfcctoGHnoEdhDIVNVVNQkMwgERFxcx5EW/mAGxJZVyK6pCi2xA/KDY+2F7Iovf0yfjDgR5HTfz2A9vPDZMEk/v8AfngRVoEsMrVMse5CKwsCCRY2JtPIiwPyHmN4nwKnTorUVvHaSTYlugFwRJvvEz5muH58d7UpFVKjxifMLI/zCcEmy9NlAZFI3hgCBP5b/XDUpaEcmjl+SzjUmNtWqzLsCAOULBIAEQAiKLk64JsUUKLpNm+BufLwkfSPQdDijn+En+JrU1iVnSTBJEgqpPONUiQYYYiyua0MQwGlmgrfcAzpET4RvvaSzL4cSTrDLbyiHinCw4kypEkkidJA32upETG4vuMInF8i1J2YeEqRq5gG0N5giPIzPMR1MpsQQbbjZ13Hv0P83qAtce4WC0qCRExyZLlk9YuBvGoc8OnTsO11Ynuq11F4eRcfdbkVi/n7kbgEbUGaqr1FJStTVu9C2J8JC1VgiCGI1QRYzzuNztNqDyoOgnwncRvHqJ/LF9HkrXpyHElrWMA6uoNtTEdNfJVx0LKOWScXQyZesaahEdl0WaCplx8ZaQTqDSv+EYzAZaCsqlxUMi0AtAkxJETN2vyYY8wjQtEXaLiz1q7VWELTtTQ8tRm/VhKlj1KxYYDcF4e1WqsCbiP5iTYD1InpfFzte4p1RSAIixHO5JMxaTqJPmxuQBDB2L4ZpUsbGCoP8x+Nh/dSFtzYYLdROiEblnwbuFUBTUaYOmFU8mJ+JvOWFrzpUYmz/ERRQsCATZSYAmYLtNgoLbkxLAGxttl6IIHLkv8AKBufbby98Ledz/eVS62CwlIL02F9Ni0zGoTqIIZZjnui2yxw3INXfQZgEtUJnUBeAQTIckkbAmSdTAqcPtWiwVlpAAqyBRYDw1FIHyU+eB/BuHCnSC2mAWiwMzsOSgQAOgwSqyHkTPeD1u0fkTgVSFk7YU4UGRqobbWzdfC0Hl7/ACxW43XZXCqYDspnnBIkeh6YzhWfGqtqtJifONvW4+YxW4sQ1VP5XUA+jKPzBwHL7F+yaj95T4fIUzNmaPngzSUHLk2sCPT0+QxQyywD/eMn3B/XBGn/AGRInZvQmV5egODDQ0ysomR5T9OX5YWeJZYrWcEgyb9JIFyd5IZQZ8r2w1rbV7/v99cAe0SRVq3jwmD6oCJvz29J3xOehoP7v8B3Zuh3NeoDPjWEO+xn3kCPVYw2mstIVajQBvtEAC9gOZJ8zbrihwKmjkhlBensTbc8vf8AKeYmLtRX0roB848gY+ZM/wCUb4KurZpU5ULnF+MPmPisgNl5c94iT+/UQU5jpFhcwdvCAf8ArgnlcqWkDqfICecm0W52/I3X4Gvw65MGwBj5tv8AIe+LcfHOekCUlEVKtY6uU3/cMCR+7HBXg/HalEjTsblJIUz030k+35jFmv2ZF9LX8x+cD9MCM3SanCOsHYWBkcyOo/r7YefHKO0KpJnSMlWNVKdVPhvPMwT9CIEgXsYwp/7Q1WpVpqI1onjIFgWMj+v+IYu9huIiXpEzK6wNyCCAbecj5Yi7eU0Uo62dwxJN5AiJDe/r9RF2gqryJ+WyhAiQZ8I/vGY+Wn64P5QkI4/na/nPpgKMuXdV1SC267gfaC3nYnnvg/klAVz0qN9SP3/1wJNjqi9w6l9sGO4qKB5yfFb104bUuf3bCxw1/wCz6ir9Cw+n9cNag32w0MCTKxof9ppkT8DeW0/q4+WCzrA3je4vG+BmaqFKlByNmZPaoAPa+n5eeDCNI/fl+7YdeolLxiqcrGfrNa6CIPLwAenw/XznAfjXCiKfeJ6OLGQDvcXiDYyNmIOkDDjmyprKRGrQ0x+GUifeY98VaaSv+Ye0nA2FOsiXwnNSe6Y2Y+FjsrHbc7OZgTNiSIYkWc/l5kbSb+Tj9DBIt/zYrcU4d3VQqCQjExcxHNbQSB01BdiQ5gYv0aoqoSTLWSp1m2h4jn16z+GyRd4ZV/JzbtJw7wt93d1A5FY1Lt0MgdGHTAvspmftBT1RLAg/hJ+9HMLuR0BFsdB7RcMLpMANsegcfCY/CZg/y1PLHLshX7jMqwBASoDB6Tt7Cx9PXHTxvDRLlzTOjZCrUpJp7vSxJLpEhCLKgkGy01RfbGYkfij0WZaQVgx1EvAI1XAE7gLpE9ZxmFaRM51VqNXzbuBq8dha5LGPr+WOo8Ny+inpGyqKa+bT4m93JPoI64592Xyf2tRiZCXB6sxCr0PxEn/AcdEoJAVReIHufb1OByPJ0QVIzjGY7ulpWTqlbTIRB4z4VY3JAmCIOKXAslr11CVApAgWHxMJtBMRLWVtEmVAuMCuL8QD13iCKfgUbkBZvEMQSxJDRBBsy4K5fM9xoQn4qRB/mcMW35SSR74jJMqh4p/CLyY99sWXWWv+NT8nB/IYpZVZpo3VQ30HLF0VQCZsNX6nBeiXpBlDorCmT/bVGqEfyKouekskx5Y9asGZG/EykjpqqyPo30xazOapufG4urL6a4BiR/LiHu6epW17stosSGED5/niXUbeSfK0/iPPUfl+4xeojwRHJiZ8oj9MV8iYRuXiP5j9+2LqSUnya/sMWisE5vJWcwWt74XO0V61abeECbnZFvYdOX8xwyVBOobWP5DC/wBomHfVTEkL84pbfP8APE5rA3H+X+Fng4ZWJVRJQ9BPjiefSDtt6Yh46msBtMMsmJm036bG8c8WuHOFYcxoInp9owH1G3mcb506jBM2sTax3Fv3bGawFbNMhwMhQQVuJ3NrT05D9cSjht5lfkf6YIBWEaiZO+0TF/bA+tnVBgSetp+gEgRjqXNKKSRLr2dmy8PiGEHp9L+xxQ452dFembAVBJUid/lzsLeu+CFPia6oMgnpY/IiT7Ys1CwWVJOxXa97fvlgPmk1TN0SOcdk8uwqllQs5FgW0hVjn62ta488Tds1qN3bVFAYU3+EzsRGowIjW1vXBThE/wAQwiJBBAgGRy+YHzxW7YiUXoqVF33PgJ8gBNo88c3Zt2WqsCxkqxR00gkkiB5lqgF55aZwZyoPdutv7Ux7af8ATAai+jS1/jJ/9wDn1wTy3wsx5OT5cv8ATBkBDDw2kZpf/k8RG3xKB+uGjUb2wvZGh9ohBtqiPV0I8rX+fnhjIA9Y/UW/flhuPTFmDeLyEE8mJ+RB/LBihUV1mZUGfmDI9RfA3P5dXhWJEdLzI9D0xJlCtNSAWg7kqTfrGn9zgr8hX+JTyz6syzFYJQgxMQpQfQRi3lR9mPVuU/eP7nGgSmHLKxkg2iNyJiQOg548ytkHq3X8bfpgRDLOihx2irU6s2IK6SPb/wC0HClw7iKU6gBJAeVfVpUEGbgWJ0tckBt2lujbxsgpsJLT5+ELH5/TCTxbJ6HeJ0vLiCYJkgzp+K99ib2jmjpSspHKoP58rBV/veBx5x4W9SP/AIjljkva/IFK0x8cg9NSi8/3lKv/AIjjoiVDVpqTIaCjEyIdQCCRuDpg9QTGF7tXle8ps0CWXWI3D0rEeunUPUDHRF1InJNqg92bq0quXRzEkCdRg2VR+Q3xmEjst2lalQ0TEMenQdcZjp6nL2aCnZChFNbfG5Y+Qp+Ffm2s2wz5rOd3SeoNwpYepICe237GAXDUNOmo/CiLEc2WeV7s+NuOZuECCfE8c9qfoCfiI5WxyPLO3wrdnaBNSks2HjNzAAA5SQpMgmAPPqGanQDMCaYdlLRadN/lM9dp5RgH2cqLTFSoxAAIRZMAkydzECSTMDnbG+Sz2YrBxlhqqAk/CsAHmTOkE7gTaeeJyTbKLKOhADQBOw+UDFmmpkjz35n+mEbiWdzdHL0l75TVeqwZ9IYKircbCfEN4G0TfDnw52eJszqCRuJIBIvEAGd+RxmsCVTLOQpxVBGrS6sLtcESYtYqZJBF7n21TMC5Ml2dE5eEal2BvBhjPpgPnM62WqIawVQwIV0JCAj4bkaVYcgd9VpjADjnHGGYXuaxgqp06VAB1NMkkyfhIgwLC3KSTsp0e/B/pVAAZ3LE733GLlKpKj/H/wDHHMGz9bLg6bNVfTT1abIZhma4MaOU3EmxEtGU7RkZRZdTVfvNNotIGpgSI2a1iYAF7YvFuiXJBLQeet8Xob/4T0t5YAcbJLV9+Y9iv0sfpiOlxN2SvDa3VGIFvi7uekHxW59MLn+9KpFSoxlamq9oGoEBTzDGbegvibyhlGmO+Qe7TeKZ9oqSPrH1xrnm8Qv90X9zN/LAjI51mdkQQWUG5uyl1kgegj2nFfOdoQQGWGBVoabEqeXOL7+eBYerTHTiK+EIpMuYneABfy2+sYlynC1FzYch+pm5JwJ4Vx6nUqrqZQVDF7wFgW1TtaTf+uLPZ3tG+Yd9UBPEUO1g0KDPMre+Ovjkl/pzzjLXwFKnD0YEGSD1Aj8vrgbRUprpkyFKsCeasefnIj1BxV7W8crU3pig94bUIXTqGkqHZgQsjVAtznHnaLjQpsCI1OgCA7E69gee88trY3K7/aNxp1+wfkkjMA9NQwJ7ZElE2sKw5bQhPrvil/vyupLaacy19R3JUEXESuseXWL4t9osvUajrKgKiPrI1WLgaWIO4MCb+u+OPVHRV5FaihYaTYlmAMWHiqfrP7GDFzSqwB8Z38wv1/XFB6Uii9M1CWLWFMwGLs4EmzLDsJMfDzxbyw+zqSZN5v8Ayj6b4q8ia2NWTzI1IBEd9H+VkjfDNWbwja39f9MIWXzg7xAWg98OaiZKj9Jwd7QcdNKlrTQx1KPE0gAzLELBgW+eNBNCyyxhytUCece37OK7ZzStWqdenVvqkbclHIm08yZ2OAvBOMtmMr3hhNYIkGYYSLLc+x5gROLiEumh2kErsG6jbUNogSdsI27aGUfSxUrhmME2BAnz0N89xOI8nZB6nc/zthFzna6m2ZYguFVSofVDVIYseVlmY5x02wxcK40K1PWkxJtF1MkwYtIBB32j0xSMWhZJeF/O1ZBtPPlz9vLC3xgfZBhupm8TckHcEbGdjtiTivFmp1qQBGzMykfENSDyixeDyPpgB/vaqzsCGZAxLwNlkkQRfaJtNsK4t5Gi80S5DNXdCb6QyjzQgx8KxI8hYcsVuKVFIOkyFZXA5ENvy/v/AObFDK1tGaQyDDaSJAsxINtXRiTA5b2GCGVqDWqNAMPTN4nS3hO9/CCPOcOlQs3k5tm07qo6dGMenL8seYMdp6H2+rSx1qDbqPCd97pvzxmOxSVHG45G7Jkc+bSeXMn9Bgd2lqjXTUmAKeo8oLsT1/lUXtgzSyqW8RmNgBzEfjxvney5rE1FqKJAABBFlAG6vO8nYxbHL6dn9CjVAIpgaidMlSLEuSwgzEnUAZ6D2f8Ag1ZaSDRopZdFDKdSl6jMg1FwTqJ1SAI3AjlhL7RZTuXCq+poEqB4QNMcwDNgR5Ee8vAMm1ZqYqgmlTN10xAeWudwpYiY5E9cLJWrLRfiDWbzU5sawnjbUACH0kOYBItqiJHWemDvDuNhS6NfTUKgFhMTa0E+c+eOfcPYUswA5VlV9MgypjnaxEAnHRcxVpmhSKBWLGoqOqqxtq0X0kkQdsTcWirlFxDFPMGqtqRKt6kEH/8Aqwms2VGYr3FMqQEEHu1KkLU+EcyvNYkm15w2ZBBYIl4EBwAZIFvD4SwudIF5xzrMZUKazUzKipAEyCJb32O4PvzwVnZGONDNxnKqaassidLST4VtCtaY8WknmV1YCcPowHUr4x4jLGD4ZFw0CZMk9eWLiMf4RjJJZSqDza14/Z5jFjh60/4fMgkzrF9P3BpCyTeZFh68zisXTFkrjkornGghT3Zam1MghoAcmYM3YgHn88bcQrBKCotlkX6kGZ6G6x/ixJxFl00/EpKsZAiSYiTF9pUTtIHK+ucCvlWAtpOofmef4Z+mByL7lfyJDTos8KzdEtlxUckljrPNe8VoixBAYgQd4OCGY4TSo0CRU1NlwDFiukgT8JgXKuJM9Zthf7N5LU6I6Bw7qpUncfFuD5H0w2dp+G08rlqrKjrOiiVlFB8SsCdHxnT4SbbnBnFN4MptbAtPjJSdNM6XWBbmD4So2AOuJ6FcFeBZ5aNXLwWC1BoYclaw0xyumrrBOFQU9VOn90JSZgeZ7or+hF/6YM8TZ61BGYKTSbWQGMMWJ8rSbnnbfY4j3UKidkeJzuS/7B7kO0INarRr+Ar4AXeVZlMMGcmBqAs0gW5TjztdmtVJGV1dKdUGooIJv8IiTb4gQd7HkYpZvhuouXQvU1QYZrsB1HhCkCZ9d8BKwqJk9Y0LTrVQAgXxQoqNJJHLSQOcEbDfur7UjzrTlZfHEgutU0kSWV4mFYgQJPhkAajM/IYdOGcfWpTenVeFqoVVYuNS6QI87nykX3xzXhYHeaDaV+u49ZGHPsjkleorH4kcgDfceGLxa5/dvM/lJJ2epwxvjdhNO02umlIlW7ynb7w8IUQIjSSxIHpGAXD+yzIrGqSFWSoBF1sSAIEMI2+9y3EEuzlCj3Jd6ZHdIFsWDTJJFzJMmI2tHPDLx/gxFLLvvoAWoL3Vh4SYknS0gno3QY6eNfJxcs7nSEuvUbJ1RUWKmtfsnBtF9UrMfCfO/kcY3EBXDFZ76AwGppKi5Ag2JtaL38se9pFamDoVRTVw4tMEgBrEREt059AIqZfKl3V6AV1qADVu1NmBkFZlABMPsT7QzoyVF3gHaApTZNJJdTp5LqWfbe+w+mDHE8/VGsLoPgkatMiQbSXGx5x0wEq0lp/9nCMz0TqLAAqQ8kjrZanvHLBXK5nvVrP+IaQdhIWZtfTLgCemB7aM8o5o9YExvtN/lflbc4YuzfEmSpXWgj1FMFRABsbRrPIM4vchVJwtaQkzHT6/oAMHey+fSi2ZqkEimgIi5JYjp/dN+QJPXFWsCN4NuJcX7wtWLaSV0oOkdDAk6jO3PyxV4ZnqlNVNIkVJCrBk1G5CBcdSZ/PA/O5Z1SkzldLTAUyQRpsw5GCDz3OLvDqDMdakItKCWYMdDMpAbSouRYwefpjSUeonE5Qf7N+OK7OWU/2irUBFge8QNt6nYg7E4OZikCzNuDUSpMXisoHL1Pv74OZLh9Or4+7pNB0A6RICACLg7TFsSVsgwYgLTgRHhG33fu8umJN0M2mI+dpA1HE/Cxi02PiH/NjMHM/w5y5Pdof8Kf8A1x7g2JRT/wB7L4SNQUyZ3+G5/MYPVuMoi6WpaiqAkhAdwOeoGZIG2+EinQ1lxBhVLBdU+JSGgRaJ0nflzGDVdCarxMtoVSCPCTSpbz1MNFvhBm5xmUWWAuNlnerUdW7tapVJn4Z1FQfhiJMEzbnvjavxSicrWp98veVSADDXUQYPgi5LTHljbMF077u2R3Zv7EoXnSbFgQUIB6x1nlgjw7spRYKa1MMd7VAgHUAKyhRM4Fr0d2lUQVwvKpS0lgSGBAYXBN9pmwncX6b4aezfEqeXy6JXqw6sWAC3T3gggnxT52HPFfN8KpZcqvc6qFTcNUBNOoslWDaiQpiDysOuMpZOmxUtVFPSpVgQDEmCZJAWAJEzMxtuzXZNgtJpD/lGhRBYjcapO/nE388LfaHIUUdq1WnFFEBCqpVXeSAHOkAjUVsYBtJIEYr0eN6qIKEUVDFEDGX0qIUuWMcpIAEWF5tnCOLV3IatVU96zUyrsIkRZKJ3VZEQDveTAxKq0NF2Cc5kSzUaNMgllXQdUgsdTVWY9EGm9+XNsHMx2Nr0csx7xGDHU40lSAB4YaTIB0zt+uIuEcL7n41KuqkAMVMAwSAVOx0JysQbwcPeV4gjJciw9JH7nDwyqDyYyjlOR4Aai92BUDfj0sVEHmNh+EkbYmXIGkpRm1I5KzsUaCAp5b6lnr7YY+D8QCVauWDgBXJo9RruAZ3Eypt/zYX+P8VanmWFRNOsXNnBGx5iVsDIvdvIiS5O8nBjPj6pNE3ZNdVValVkpopNQA2EU9KkTu0FwOpYTzjFrtz2iWuipS1NqrGqS0i3dgLC8gdRAmD4bi+CHBezoqhCdKKisEuDJrHU51EhgCjAAS1iRYYo5rsfSy6CrmK60yCAI+1p2Mr+FifCDpF9zMDFvbIUnhlfhWRYvUom/d5esLREuQq7joA3tinlc2W7milzWYesGCfkI9gxw+8Kyqmmr5atSZW+/wB0ORuInkeWrffA/g/YcZeqKi5kBhIGlQLHlBeABy8rYR8dtHTD+R1jJL2v/Bd7X5g0SyQQ9Tbl4W8LNP0Hr5YBeE5GoDvNIgRyLaTBGxi0cwT546VxXsx3zKzV01LABamrGAZ0/FsTy588K3GeGLlopaqbmp8OldDgCbG5UiNQFuROKOUrRBKNMSc7VAzbXkiqRIsN4ny5jD32SQMr07qaiWYQGBEqYmbwd4PPyiHL8Eq5xKT1kg0Y0a/CDq0kqxEkpsV5CfPBLhfZ2tRVfhfwi4YFgQRI3EyBuNjyxyfyE5xXVaOzinGPZSezXh1ClRZKaoe5qHvCxIYlVICi4uAyyfUbxhu7eZcNkwEMNqTQRzi8W3EL9MJnHKTpWpPdQyRMC2iT90ndWMxHXlhk7Q1ajcPotRjUX8MSymUcAyATbeYO17Ti/G245OKcUpqvkXKeWNYJ3pDSp1qB4YELIk3mIPORtzxLwzgdOZ0se7NRFExALwSSTuNGqxgaz5Y9yxpZNKVNi1eqyjw2gbSSWIKrPO5NzHTOMZmquUSpltCozlWM66m+6EoBAIYGQTBn0addsPAYttZB/EcrVoZhqx1uhVJJIVtSwoZYlWb4ZWxMgggzJOlxWip0EMjA6tJ0KV1GY/tCNPvzi0RgTXzVT+His069PdkBiysbySqx8JiGM+LywIZmpVazVqcsaYABFoZQBsfDHzF+eCo2rA3nqymKQTMVQVlkdhDAEgBjvy2E2ODXZnIq3fMpCJVYaQIkhVMlb/DLmDzg7jE1TggqF8wtTTUqUR4YsWRFCkaVMP4dtpJuNsBeOZmr/FVGDEDVrEWIDeIWF5ElbW8NsPdqhWqZbznY9QlOm9ZUYMCB4mGliJLbAQkRcEx54iXhDpmGpU/GjqYhgA7ASkmIVgwkm45eLFvhOcFUSzHW7knVdpg7/wCGPTQemCWSBTMU2mYqRsLg23iZgzvuMR+qr6sr9OVdkVHyFXKulI1GqBl1tpRYNR2MgawYXwkzE32G2KdTPVNahv8AwkLMFGnWZvsImOg2NtsFe1VIVMw0tGmjqB5As0Ei+4W/9IutcQLq1NdMuaVzaFKN4iy7FSthcaSVI87qpKjldp2XRXqNJALCSJCE7Hay29DjMCMxmirNNOo4kwUfu4E7EaSWbc6iZgjpjzGXE2thc0sV/wCIhzObIVZswkAmxhm2ED6z052JrN1l7ypPh0qniFr93TIJnY/F7AmRBwIzlcKpuDbeD+IreZAusD+thcznEG1VlVrBFNhP/BpgxuZkDp+qI1gqnTDuRzYDVWWmilW0O1gTebnTe5588W/97NtCH/Gv5FRgBwfNkNXgSC+/suCv8ZyP1xF4dDpWGcpn9YYNTTSReSCLbfW+2EjinFnr1GmlTprqNMOFCAEkeJmAljAPoDsbznaHjTKpQHSXbeYsI69ZwvVqzORcmJgdB+5xWCYGkNuYyIy3da6qMLshp6mJIF/iAjcXIP8ATztHwquiUKzoKahQihSfBct4zM94xZmJ2kDe2ANTihZUVpEAR92w6WubWPkMdJ4bxGpnKKiabsD4w4syiL9Nz5egwHaeR4xTWNC/SzFd2l6dR1WijKx8QI0+Br2PxGRcjSdos7dkWBQk7AnpsTtb1PywJNZqTwPtVpoQAt2c6ZCgWvHiI5ARaRjz/Z9nV7smUXxyyAkabgE6YiCCJjnBjxYyXqFb2mJD5nVUaoSWZmY3sbmx53jlf6YacpwhDR73OE9wl0DKCxJ20cwpP3ZhvS+FQqVqaSoEEqR5gwfW+LHEFQDSqgExcC8uYta82wEdHJV1Z0PgufSjklqBGGq4EgkliQoJC/hA8hFuUrvbjPCr/DmqTo8RlLaC4WOfMAxPMYtdoeNfDl6SgpROmRzZVgAAkzpG5ndj0uKrFczRFNj3ZU76dZUgWDAEGNzteAcH0goJoPdnuNJl6dJVA01zrCq4eJCggQTpcgFtMt8JBg4chWBAIEg3BDSCDsZ07Y5h2b4AhcChVNapTuwCMUUiwLESV+GJvN4x0/hfBu5pQhZjue81G530hj4FnZdgI6YyV3Qk6VfIM43QqOo0GALsutlm45qPKIIjxemOacRzjz3hSFYMouWa24ljJpytxEXtBvjrlSqei/L/AFwCqcAozOnmTE2E3IA3C72n5YF0GL8Frs7nDVphotYg/h0tqABBEkEbm3tOGnK8b2XSTpA1sDAX1lQJty5kbScAeD8LqJVrdzpUJqUhidJAJCr5GwIblIJnE2XNGQDqouGjUbgmNtZLU2363B6ThuSa8QIQvbCOcpPmoWQiK2omCxmCNybWJB632xS4b31DL1dIXXTZ6mhphhosLHckkwdvDO9yNTgoO7VDtfWQbRGxA5Dl+kQ9oPBl8xVHhYUXGqW5qQN6kTqYAGDE4mm/QuvDm/8AGVKp7xmZ2bnzMxtPLlYQBygYcOLcOrVcrlO7GtKdMMyL8TM0mdP3gNJWBeSbXwgUKxHwzC2I53AvzOHDsv2qFGiKd3glVGmSqmTI6weX83liji7EUk1Rvx3tFU/iKFJg1ICnqqU0Zg2p5iYgzADRceLnzC5la1WsrO50sxpqzC0U7bSSDIN9iSTN8Q8QrJUzmYqF2Q6y4bYiY0gKwIhZG5+7ii/EKgX4iyo+5jnPX3OGjaeAS1kPZnjqUKZRYcqwHxE22YgH4TNoFhOF/iHF6lUyWFj4RAtPt6Ym46HNLvGAV2qDUfJlLCYsTJk/6YAd9B/IYEILZRzdV4H8lmHGhmNtRuABtHvseuDTcSPiZeVQaT1No39MLeWzUyIkCTG8xEj5CfbBfhtedCgECUi8yS25PP6bDEuVXK2V48RpB3imkVSKpEGnJIGqwMsBMDYDfpgfmCKlbUxAIpaoKkgxUA33EQPnNsE+Koe+Mx8B2mYZjBseXlzwAz9Ihl2lVc8plasGNUCIBHKCQbxItDRxy2evw1XZijpAYiGBJEGwmD92OfPGYjq1fExJAliY0qY+ZnzvyI5Rj3DqKN2ZVqcXGw0+UsT7RHXEtPiiXLw3mXby6DkRjm7D9xjEpyQOpA6b430l8mXK/g6XS43TvHhJ/nqXjrA/PElPiFMmCCZ6VKvl6zjnbUUBAM26nlvyHnjelTX8I/yk/mcT+kvkt2l8I6Vk0o1agVUImN6jkxqEkEmwk8vPyxQ4hw/VXoBW0Ad6NUTIFVgJ62gT54Hf7Nv+/CBB0Nbw8inT3ww8ZeKoLWAev8hWeL+04nO4aKcaU3TIH4d32ZUVKisijUxVdHltMkkDcnl5Ya6fZSkFLUGqU5HihtU87jlNrA88JuUrkOyrva5BsP8ATVtffbfDbwTPuqwzrE736nnq54eH4qxeR1N0VqeQ7otLaoWFJGmASBz85nmTfnir2k7WDK9wtIKX7xqjRymbf3mLkneYvgh2jfWi1KR2YBuQNxJmD/KbD7vXCieC1Tmw6hHSNaxKoTTIBVg8MrhjqZfMESDOHVE7Z7xDNF81UapKt3hLCBIuWNli8RtibLVBVqaQjAKxIJI8WgA3I+GJFhI8XoceZ2lWes7ujTpAgGdxE2JLWJj62kYNcCyOl9TKYVYlk38MDcfEo6zNsTeMlm9AVKjUipFnECL8yTO/Qj5eWJOMZl6qooB79PEKi2aNokG8sRY7EeeJePq9NoZEiSV0uhaBI2DzEEctxeMVcmusmmGVKlRTJZlGnSDPiMRvG++mNpwkm7TKQScXZJ/s3zD/AMZKtcUnJ3gg6JBiOcH2x0k51mMMwnewn/mnCF2W4a1DOEuU0tSbxCrTZJhJEq5AvJAMT0w5EeJdLU2n8NSmT/lD6jYbAE43K25YIwjSyFsvmiKYMsBHKLH5df0x7VzziQCxbpyHqYgfngHxKg8JPhExGoIDEdWE7fXFfM0LJoYKY8U1UINuX2vWfWcFWDqM9Go4F3cnrP5CLcreWK1ajrs4Lj+ZQ35rhZOVqDaohn/zEP8A/ocSGg3dOhKa58DrVQR5ECpYSI1RIDdYxqZuqGVsw9vE9vOwj22GK/EcoK6GnVLshIJBmCVM8r/v0wJ4ZUqmn3dVaUj4SlTWWB3BjxSOp/TArOGtSLB1R6bfAz1VpP8A4e8YAkTeJ68yMCvDV8iZxlEp1DSpMx0E69SidYJ1AEbgAQbC4NsFOy1VUp5iu0u1PSKSgWLGfiEHwwRz2UnzwK4m7MfFplSSSNLTqA+IgkE++LHAMwgp1KbMRqcRyi0BpEgyGIIPW14xfNYJUrDParjKVqtLSFXQrQ2zEGN7TAMxPntOF9F+zIsT4iTb70Ae8KfSfI424xknFQ/emNJHw6QIudhpiPUYqVMwVXxWvdZsSLA77Ry88Z5BdeEvHc1UajQFQyzsz8h4QFVLC25aJG2AmapaX0+k+RIBj2wTrZw1Hpd4qoFEahMETN5tI2t1vO+BdaSxvJk8/PDRVYHeghQchwRvvA6RvYzty3i/qWXNkgMpFiJk7WsZ5if2cA6KrI1log3WCZA8MT5xi7/EsoRgy1C6NrWASsGCDpM7QZPXbE5wsfj5OuBkzXGxWcVUItTIKmJVg06fPeBG+rysLrZklqVhJSoYJ1aSapIa920yLzPrJBkyVJEAKAqWQq6EljrWB4T0JkX52vfEWdlRTQiHamQVkGdBJ0ypi4g2MSgnDr+jmf8AZJmOINqOqmGMm+luu3hIGMxRFKS0sovzFz5nGY2Q0hPajqNgfp0HXHiIQyzPxDy5nHoqECRv/oMe1D419VP1OK2ClVllQeXQfl5YkaiQJJ+g5/8AXHmSaD7D8sZmaxIPQxHnBxHNnbUenZ7GPsBIzo56Vf8A9LUz+mD3HMs1RkI1ENUrIAqgtq71ipvYCJ6H64V+yNaM5Mi4cX8yv1wz8W0iooNAORWbxFdQYE1NQJ+7ErFxN/TE5r7v8ETrJtluydQgAvV8IgaKcz1JlpuPI+uCeU4TVRgwBblLI6t5RDEbeRwMyaNEFMqb7Ck3lz7vz/64s0if/CoAi3ipMo9yUgDmTMWPTCtsFJ5Yy1lqVIDIQB0U3gc2JH0A3GJqOUK6itNgzxqN48IgWveBgNw7LS4SpRoq0fgRbDck6T5bA77jHlZx4jSp0W7p9FUMgU025EkWKHYMOYg7jAUmHCGTJZKAWYNqmwgmBvPmT+vnjV6DVGEq8dYJIB335xhcPeD/AIWU+sxe/TaTvy8xOyZiqD4svQYk2CGCeu5mfQHbYzOM5WFYLXajs+a+kUhXpmmZQ9y2mdrwbiBAjz64pcH4DmqYLMHDk7pRqAx5mATe+w5b4m4hxFTIp0UjSsFwySzCdMM4I0ysmTPTmKOqpt3WVE3ENU5b7VI9ufLAb8DGVDNkKdZWJqpmai6YA7qruSL3HSfninw7KVxm1d6NRU1sZKsAPiIk/IYEMzi4p5YneFeqxsJP/F5DcDpiKlxsKZeimi5Og1ZtM71LDqYI6xvgbofvV/2PPFcuzKoVGMNeAeYP648orU/h+7KVlaTDKh/FO4I8xGFzieeo6E7mlrdoMS7KJkmSr+EiBvcztfA0ZkswBTLrvdu9G1ub3/c4PZ3ZPyhu/ha3NsxB/wDLaf8AnxLSytQFT9uQDcd20Ee9TblhPbNN/wCHlDbq23u/nfpiajnFGg1KFAg/EUjwjVAYeMkqBc2HIzcY1/8AWGwzxrs8alQVKa5lDFx4hccwbmYj5eeI6n+z7L1qc1O/Q89TmzRuA4Ii8+5BwLzddSxFHL5crJALyC0EiQNQMEC3r5YiNZwrRSyUxt4v/wBkfM4KnWRHlUVx/s/CsVfvYGzrBmQIgx57cjiL/wDgIGzZj/Jf6ix9MF6WYYI9SpTod2lvsgxZmbZV1VI6mTyvfFmEqZc1qVOlGmQGUFiBvN43Bt0E3xu7NSBidmGCBJrMo/Eu0bCzDqdgIxNlOy9JJmi5kG+kA/5u8n6YqOajC1LLryugBtE+GJIEibeWINNWY0ZW/Six/wDhGBYbDmVy5pyuhnSNmUT+o62P0xXzvZmkx100QGLo6gqZ3s3w26GPTA7TUG9PLHrFHziPg69J2xYyObplftcuinSSpNMLOkxIGn4LgSY+V8NbQroqZrshRf8A4JptzCEFfYaxGKa9iEUgzUEedP3sXxNm0qMW00aSwxgPl5aAQIJSmQYvBBJI+sTZOv8Agy0dRlyfyS/+owez+RcFbjOSq0zTCd9UUKyxAIAtaNbDkI2258oWQjQXpufCy2GloZ2JkE7Rpmb38ziw+Tqkxoy/qcqT8vAZ/wBcRFiCC/8ADMDbwU6IkxazJqixm1ow6lgm4m38Qq2WlW6mG5/PHuNeJju3AK0xKhhFCi4IPOdA+UYzC2zUjnR2Pr+gxtHiHqP+ZsZjMdZLwsrt8vyGItRv5RjMZiaLz0g52a/74v8AeP8A7iYaOPIDVqSAbN/7zYzGYjP8x1p/sDUKYvYfLBDhtIfxFIQIJYERYjSbYzGYZ7FQZ7Pf9/pDloNvQr/U/M4J8NoL/wBt8I8WXfVYXs+/W+MxmJRHYn9r3KZvMhSVArGwsLkdPXAVcy8fE3zPQYzGYuhGaJmnn42+ZxM2bePjb5nzx7jMCWzRGDsRXZ6w1MW8Y3JP/BrdcbVHICQSJosT5lqTgk9SQBPWBjzGYjL8ii0FjWYGnBI+2qCx5CpTgegxey9JRmGAAAApiItBrPIjocZjMTYfk51leIVYH2j7fiPT1xZfiFX/AMR9vxH+uMxmLMmRVeIVYH2j7fiPQeeIRnqkf2j7gfEeYPnj3GYcZDxw9y/BVLksTmKl2ubSBc9BbBDsSZyKA3HeFYNxHePb08sZjMJL8RVsXu+ZqVXUxaKDRJJiKlGIn0HyxQpqI2xmMwIaCyRKCwfCPkMXMggCVwAANANrXvf1sL+WPcZgy0yZR/gqcfAuw+6P6YjOUSPgXfoMe4zDeg8K+cyiKaZCKDrGwA6494moFdYt9py82GMxmD8ALnF0ANOAP7MH/wBTYzGYzEUV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468052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724128" y="36450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Escola de Atenas. Rafael </a:t>
            </a:r>
            <a:r>
              <a:rPr lang="pt-BR" dirty="0" err="1" smtClean="0"/>
              <a:t>Sanzio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53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24328" y="1288381"/>
            <a:ext cx="1619672" cy="2295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 smtClean="0"/>
              <a:t>Criação  de Adão. Michelangelo.</a:t>
            </a:r>
            <a:endParaRPr lang="pt-BR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007"/>
            <a:ext cx="7524328" cy="388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7937"/>
            <a:ext cx="2307150" cy="8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5273075"/>
            <a:ext cx="4788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pt-BR" sz="2000" b="1" dirty="0" err="1" smtClean="0">
                <a:solidFill>
                  <a:prstClr val="black"/>
                </a:solidFill>
              </a:rPr>
              <a:t>Obs</a:t>
            </a:r>
            <a:r>
              <a:rPr lang="pt-BR" sz="2000" b="1" dirty="0" smtClean="0">
                <a:solidFill>
                  <a:prstClr val="black"/>
                </a:solidFill>
              </a:rPr>
              <a:t>: Na literatura destacaram-se na Itália: </a:t>
            </a:r>
          </a:p>
          <a:p>
            <a:pPr lvl="0" algn="just">
              <a:spcBef>
                <a:spcPct val="20000"/>
              </a:spcBef>
            </a:pPr>
            <a:r>
              <a:rPr lang="pt-BR" sz="2000" dirty="0" smtClean="0">
                <a:solidFill>
                  <a:prstClr val="black"/>
                </a:solidFill>
              </a:rPr>
              <a:t>Dante </a:t>
            </a:r>
            <a:r>
              <a:rPr lang="pt-BR" sz="2000" dirty="0" err="1">
                <a:solidFill>
                  <a:prstClr val="black"/>
                </a:solidFill>
              </a:rPr>
              <a:t>Alighiere</a:t>
            </a:r>
            <a:r>
              <a:rPr lang="pt-BR" sz="2000" dirty="0">
                <a:solidFill>
                  <a:prstClr val="black"/>
                </a:solidFill>
              </a:rPr>
              <a:t>, </a:t>
            </a:r>
            <a:r>
              <a:rPr lang="pt-BR" sz="2000" i="1" dirty="0">
                <a:solidFill>
                  <a:prstClr val="black"/>
                </a:solidFill>
              </a:rPr>
              <a:t>A Divina Comédia, </a:t>
            </a:r>
            <a:r>
              <a:rPr lang="pt-BR" sz="2000" dirty="0">
                <a:solidFill>
                  <a:prstClr val="black"/>
                </a:solidFill>
              </a:rPr>
              <a:t>Giovanni </a:t>
            </a:r>
            <a:r>
              <a:rPr lang="pt-BR" sz="2000" dirty="0" err="1">
                <a:solidFill>
                  <a:prstClr val="black"/>
                </a:solidFill>
              </a:rPr>
              <a:t>Bocaccio</a:t>
            </a:r>
            <a:r>
              <a:rPr lang="pt-BR" sz="2000" dirty="0">
                <a:solidFill>
                  <a:prstClr val="black"/>
                </a:solidFill>
              </a:rPr>
              <a:t>, </a:t>
            </a:r>
            <a:r>
              <a:rPr lang="pt-BR" sz="2000" i="1" dirty="0" err="1">
                <a:solidFill>
                  <a:prstClr val="black"/>
                </a:solidFill>
              </a:rPr>
              <a:t>Decameron</a:t>
            </a:r>
            <a:r>
              <a:rPr lang="pt-BR" sz="2000" i="1" dirty="0">
                <a:solidFill>
                  <a:prstClr val="black"/>
                </a:solidFill>
              </a:rPr>
              <a:t> etc</a:t>
            </a:r>
            <a:r>
              <a:rPr lang="pt-BR" sz="2000" i="1" dirty="0" smtClean="0">
                <a:solidFill>
                  <a:prstClr val="black"/>
                </a:solidFill>
              </a:rPr>
              <a:t>. </a:t>
            </a:r>
            <a:endParaRPr lang="pt-B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1285</Words>
  <Application>Microsoft Office PowerPoint</Application>
  <PresentationFormat>Apresentação na tela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REVOLUÇÃO COMERCIAL E EXPANSÃO ULTRAMARINA EUROPEIA</dc:title>
  <dc:creator>Pablo</dc:creator>
  <cp:lastModifiedBy>Pablo</cp:lastModifiedBy>
  <cp:revision>128</cp:revision>
  <dcterms:created xsi:type="dcterms:W3CDTF">2013-03-06T01:01:52Z</dcterms:created>
  <dcterms:modified xsi:type="dcterms:W3CDTF">2013-08-16T04:23:34Z</dcterms:modified>
</cp:coreProperties>
</file>