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65" r:id="rId7"/>
    <p:sldId id="266" r:id="rId8"/>
    <p:sldId id="264" r:id="rId9"/>
    <p:sldId id="263" r:id="rId10"/>
    <p:sldId id="262" r:id="rId11"/>
    <p:sldId id="261" r:id="rId12"/>
    <p:sldId id="260" r:id="rId13"/>
    <p:sldId id="259" r:id="rId14"/>
    <p:sldId id="272" r:id="rId15"/>
    <p:sldId id="258" r:id="rId16"/>
    <p:sldId id="271" r:id="rId17"/>
    <p:sldId id="270" r:id="rId18"/>
    <p:sldId id="279" r:id="rId19"/>
    <p:sldId id="278" r:id="rId20"/>
    <p:sldId id="277" r:id="rId21"/>
    <p:sldId id="276" r:id="rId22"/>
    <p:sldId id="275" r:id="rId23"/>
    <p:sldId id="274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70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4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56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43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6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3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4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41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60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4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61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5F23-8E66-48A5-ACEA-B7F79EB1EC0D}" type="datetimeFigureOut">
              <a:rPr lang="pt-BR" smtClean="0"/>
              <a:t>26/09/2013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EB4A-1298-4309-A4F1-135889C8A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8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Benito_Mussolini_and_Adolf_Hitler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310843"/>
            <a:ext cx="7772400" cy="1470025"/>
          </a:xfrm>
        </p:spPr>
        <p:txBody>
          <a:bodyPr/>
          <a:lstStyle/>
          <a:p>
            <a:r>
              <a:rPr lang="pt-BR" b="1" dirty="0" smtClean="0"/>
              <a:t>A Crise de 1929 e o nazifascismo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3312368" cy="30018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1044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3.gstatic.com/images?q=tbn:ANd9GcRUAODdFSUyMpOfPzIlsUtzB7QKy1xxGJv4Qgt5gneRPqbBvde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19543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310843"/>
            <a:ext cx="7772400" cy="1470025"/>
          </a:xfrm>
        </p:spPr>
        <p:txBody>
          <a:bodyPr/>
          <a:lstStyle/>
          <a:p>
            <a:pPr algn="l"/>
            <a:r>
              <a:rPr lang="pt-BR" b="1" kern="0" dirty="0">
                <a:solidFill>
                  <a:srgbClr val="FF0000"/>
                </a:solidFill>
              </a:rPr>
              <a:t>Culto à Mussolini</a:t>
            </a:r>
            <a:br>
              <a:rPr lang="pt-BR" b="1" kern="0" dirty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3312368" cy="30018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20091117elpepicul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0647"/>
            <a:ext cx="3460377" cy="46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Nazismo alemão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3312368" cy="30018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250px-Benito_Mussolini_and_Adolf_Hitl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4752528" cy="445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4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23528" y="908720"/>
            <a:ext cx="842493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BR" sz="28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t-BR" sz="2800" b="1" dirty="0" smtClean="0">
                <a:solidFill>
                  <a:prstClr val="black"/>
                </a:solidFill>
                <a:ea typeface="+mj-ea"/>
                <a:cs typeface="+mj-cs"/>
              </a:rPr>
              <a:t>A Alemanha após 1ª Guerra </a:t>
            </a:r>
            <a:r>
              <a:rPr lang="pt-BR" sz="2800" b="1" dirty="0">
                <a:solidFill>
                  <a:prstClr val="black"/>
                </a:solidFill>
                <a:ea typeface="+mj-ea"/>
                <a:cs typeface="+mj-cs"/>
              </a:rPr>
              <a:t>Mundial organiza a República de Weimar (</a:t>
            </a:r>
            <a:r>
              <a:rPr lang="pt-BR" sz="2800" b="1" dirty="0" smtClean="0">
                <a:solidFill>
                  <a:prstClr val="black"/>
                </a:solidFill>
                <a:ea typeface="+mj-ea"/>
                <a:cs typeface="+mj-cs"/>
              </a:rPr>
              <a:t>presidencialismo-parlamentarista), </a:t>
            </a:r>
            <a:r>
              <a:rPr lang="pt-BR" sz="2800" b="1" dirty="0">
                <a:solidFill>
                  <a:prstClr val="black"/>
                </a:solidFill>
                <a:ea typeface="+mj-ea"/>
                <a:cs typeface="+mj-cs"/>
              </a:rPr>
              <a:t>que enfrenta vários </a:t>
            </a:r>
            <a:r>
              <a:rPr lang="pt-BR" sz="2800" b="1" dirty="0" smtClean="0">
                <a:solidFill>
                  <a:prstClr val="black"/>
                </a:solidFill>
                <a:ea typeface="+mj-ea"/>
                <a:cs typeface="+mj-cs"/>
              </a:rPr>
              <a:t>problemas:</a:t>
            </a:r>
          </a:p>
          <a:p>
            <a:endParaRPr lang="pt-BR" sz="2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pt-BR" sz="28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BR" sz="28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  <a:t>-Tratado de Versalhes. (</a:t>
            </a:r>
            <a:r>
              <a:rPr lang="pt-BR" sz="2800" dirty="0" smtClean="0">
                <a:solidFill>
                  <a:prstClr val="black"/>
                </a:solidFill>
                <a:ea typeface="+mj-ea"/>
                <a:cs typeface="+mj-cs"/>
              </a:rPr>
              <a:t>Humilhação)</a:t>
            </a:r>
            <a: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  <a:t>-Dívidas de guerra</a:t>
            </a:r>
            <a:r>
              <a:rPr lang="pt-BR" sz="28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  <a:t>-Necessidade de reconstrução. </a:t>
            </a:r>
            <a:b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  <a:t>-Crise econômica</a:t>
            </a:r>
            <a:r>
              <a:rPr lang="pt-BR" sz="28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r>
              <a:rPr lang="pt-BR" sz="2800" dirty="0" smtClean="0"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  <a:t>Fome, miséria, desemprego. -Hiperinflação (chegando a 32400% ao mês!).</a:t>
            </a:r>
            <a:b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t-BR" sz="2800" dirty="0">
                <a:solidFill>
                  <a:prstClr val="black"/>
                </a:solidFill>
                <a:ea typeface="+mj-ea"/>
                <a:cs typeface="+mj-cs"/>
              </a:rPr>
              <a:t>-Crescimento dos grupos comunistas nas eleições.</a:t>
            </a:r>
            <a:r>
              <a:rPr lang="pt-BR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BR" sz="4000" dirty="0">
                <a:solidFill>
                  <a:prstClr val="black"/>
                </a:solidFill>
                <a:ea typeface="+mj-ea"/>
                <a:cs typeface="+mj-cs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92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3704" y="1297732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dirty="0">
                <a:latin typeface="Arial" charset="0"/>
                <a:cs typeface="Arial" charset="0"/>
              </a:rPr>
              <a:t> 1919: surgimento do </a:t>
            </a:r>
            <a:r>
              <a:rPr lang="pt-BR" b="1" dirty="0">
                <a:latin typeface="Arial" charset="0"/>
                <a:cs typeface="Arial" charset="0"/>
              </a:rPr>
              <a:t>PNSTA (NAZI)</a:t>
            </a:r>
            <a:endParaRPr lang="pt-BR" dirty="0">
              <a:latin typeface="Arial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36871" y="1288784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dirty="0">
                <a:latin typeface="Arial" charset="0"/>
                <a:cs typeface="Arial" charset="0"/>
              </a:rPr>
              <a:t>Grupo semelhante aos fascistas da Itália.</a:t>
            </a:r>
            <a:r>
              <a:rPr lang="pt-BR" dirty="0"/>
              <a:t>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491880" y="169994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8671" y="2106946"/>
            <a:ext cx="7924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dirty="0">
                <a:latin typeface="Arial" charset="0"/>
                <a:cs typeface="Arial" charset="0"/>
              </a:rPr>
              <a:t>-Combate a manifestações de comunistas na Alemanha. </a:t>
            </a:r>
          </a:p>
          <a:p>
            <a:pPr eaLnBrk="1" hangingPunct="1">
              <a:spcBef>
                <a:spcPct val="50000"/>
              </a:spcBef>
            </a:pPr>
            <a:r>
              <a:rPr lang="pt-BR" sz="2000" dirty="0">
                <a:latin typeface="Arial" charset="0"/>
                <a:cs typeface="Arial" charset="0"/>
              </a:rPr>
              <a:t>-</a:t>
            </a:r>
            <a:r>
              <a:rPr lang="pt-BR" sz="2000" b="1" dirty="0">
                <a:latin typeface="Arial" charset="0"/>
                <a:cs typeface="Arial" charset="0"/>
              </a:rPr>
              <a:t>SA (Seções de Assalto):</a:t>
            </a:r>
            <a:r>
              <a:rPr lang="pt-BR" sz="2000" dirty="0">
                <a:latin typeface="Arial" charset="0"/>
                <a:cs typeface="Arial" charset="0"/>
              </a:rPr>
              <a:t>conhecidos como “Camisas Pardas”- perseguições a opositores,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3400" y="3509963"/>
            <a:ext cx="589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Apoio</a:t>
            </a:r>
            <a:r>
              <a:rPr lang="en-US" sz="2000" dirty="0">
                <a:latin typeface="Arial" charset="0"/>
              </a:rPr>
              <a:t> da </a:t>
            </a:r>
            <a:r>
              <a:rPr lang="en-US" sz="2000" dirty="0" err="1">
                <a:latin typeface="Arial" charset="0"/>
              </a:rPr>
              <a:t>burguesia</a:t>
            </a:r>
            <a:r>
              <a:rPr lang="en-US" sz="2000" dirty="0">
                <a:latin typeface="Arial" charset="0"/>
              </a:rPr>
              <a:t> (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medo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do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comunismo</a:t>
            </a:r>
            <a:r>
              <a:rPr lang="en-US" sz="2000" dirty="0">
                <a:latin typeface="Arial" charset="0"/>
              </a:rPr>
              <a:t>)</a:t>
            </a:r>
            <a:r>
              <a:rPr lang="en-US" dirty="0"/>
              <a:t> </a:t>
            </a:r>
            <a:endParaRPr lang="pt-BR" dirty="0"/>
          </a:p>
        </p:txBody>
      </p:sp>
      <p:cxnSp>
        <p:nvCxnSpPr>
          <p:cNvPr id="10" name="AutoShape 14"/>
          <p:cNvCxnSpPr>
            <a:cxnSpLocks noChangeShapeType="1"/>
            <a:endCxn id="9" idx="1"/>
          </p:cNvCxnSpPr>
          <p:nvPr/>
        </p:nvCxnSpPr>
        <p:spPr bwMode="auto">
          <a:xfrm rot="16200000" flipH="1">
            <a:off x="-275854" y="2931691"/>
            <a:ext cx="1389908" cy="228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521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nimBg="1"/>
      <p:bldP spid="8" grpId="0" build="p" autoUpdateAnimBg="0"/>
      <p:bldP spid="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04798" y="404664"/>
            <a:ext cx="80086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Arial" charset="0"/>
                <a:cs typeface="Arial" charset="0"/>
              </a:rPr>
              <a:t>-1923: PUTSCH DE MUNIQUE – golpe fracassado dos nazistas.</a:t>
            </a:r>
          </a:p>
          <a:p>
            <a:pPr>
              <a:spcBef>
                <a:spcPct val="50000"/>
              </a:spcBef>
            </a:pPr>
            <a:r>
              <a:rPr lang="pt-BR" sz="2000" dirty="0">
                <a:latin typeface="Arial" charset="0"/>
                <a:cs typeface="Arial" charset="0"/>
              </a:rPr>
              <a:t>-Hitler é preso </a:t>
            </a:r>
          </a:p>
          <a:p>
            <a:pPr>
              <a:spcBef>
                <a:spcPct val="50000"/>
              </a:spcBef>
            </a:pPr>
            <a:endParaRPr lang="pt-BR" sz="2000" dirty="0">
              <a:latin typeface="Arial" charset="0"/>
              <a:cs typeface="Arial" charset="0"/>
            </a:endParaRPr>
          </a:p>
        </p:txBody>
      </p:sp>
      <p:sp>
        <p:nvSpPr>
          <p:cNvPr id="6" name="AutoShape 2" descr="data:image/jpeg;base64,/9j/4AAQSkZJRgABAQAAAQABAAD/2wCEAAkGBxQSEhUUExQUFhUWFxgXFxcYGB0cHBYcHBwcFx0YFxgYHCggHB0lHRoYITEhJSkrLi4uFx8zODMsNygtLiwBCgoKDg0OGxAQGjQlICYsLywtLSwsLy0sLCwsLCwuLC4sLCwsLCwsLDQsLCwtLCwsLCwsLCwvNC8sLCwsLCwsLP/AABEIAMMBAwMBIgACEQEDEQH/xAAcAAAABwEBAAAAAAAAAAAAAAAAAQIDBAUGBwj/xABHEAABAwEFBAUKBAIJBAMBAAABAgMRAAQFEiExBkFRYRMicYGRIzIzQlJyobHB0QcUsvCC4RUWJENTYnOS8bPC0uImNIMl/8QAGwEAAQUBAQAAAAAAAAAAAAAAAQACAwQFBgf/xAA2EQACAQIDBQYFAwQDAQAAAAAAAQIDEQQhMRIyQVFxBRMiYZGhFFKBsfDB0eEjM0JyFbLxBv/aAAwDAQACEQMRAD8A420mQc/38qXAploVIwwO2mMkQjCdKv8AZfZdy2khCkoAMFSp+AGvwpnZa4XLa6UIMBKcS1R5o3AcVKOQH2rqWwtxmzsgKnErFpOUEpIPPLWsztHHKhBqL8X7ktOF3dmF2i2L/KokulR92J8JrGpc744fStt+JV8Fx5TXRgBO+IUfDI1henw+b8ganwDqzoqVXNsbUsnkSWxiTIOmo306ASMjz1qrbeIM+POrsKCk4k6Eb/3xqzNWGxdyCSZpwKJoOJ0yol9WiIdbzNJecE5Qc6U0rUg67qbMQJocRDT65FNyRpS3HM8t1ICgaehojESdTUxq8lpZU1kQpaFdYTGEKy6x0kzhiCQJ0ioo30DGEjfiB7oj60QHoLYO0JRddncWcKQ2STuHWNOL2uSckAAblL3/AMM/WqO7zGzzcf4af+rWVsgOVZtZvaaRp4Sgpx2mby07V4f7wk8hl8E1X3jts/1C0oCNZSCD2gis9aW531EWMu+oLtcTSp4ana7RsGtq7ec5ZP8ACPvTv9abfwZ8B2+1WYvQlLpwkiQDkY3UwbS57a/9x+9LvJcwRwsZK6ivQ2A2tt/ss+HKfaojtZb/AGWPDv8AarH/AJlftq/3H70FWpe9a/8AcfvS72fMd8HH5V6Gu/rbb/YZOm7j/HSTtfbvYZ8P/esj+aWPXV/uNJFoX7SvE0u8nzD8HH5V6GuO1lt/w2fD/wB6T/W22f4TXx/86yn5lY9dXjRG1r9o+NDalzD8KvlXoan+t1q06Fv4/wDlSf622kf3CfBX3rLC1r9o04Lwc9o+A+1HalzA8JH5UaM7Vvb2PnTT21riQSpjTmfrWfVeDntfAb+6nFOKXZ3MRmCn6cKO1IZLDQWsV7nQ2jiSFDQgEd+dCk3efJN+4j9Io6tGC1medmlZVKTn4Uy02RlUhkEmrkmMSOkfhjbEttpbTm684SecHCkdgAUfGuyCzJgCBlmO3jXLPwiunND5E9VwDPzTiIOXh411mvO+3qi+Kaj9ev8A4Wo32Ucu272EccLj7RxqMnCd88OdcPfsykKKVjCRII3iNxGor13aYiTurCbUbFWe3Aur6qtAsZHsPHvrR7H7ddOPd19OD5DalLbV0eeSKsrozCkzwI+v0rV3hsCGQolxSgBlAHxisrZm8Di40CYPeR9q62GJp14t03cr7Di8x59MEZUy41I+fLxo+l1M0kuf81IroLFNNRRONydafRB7f2a0ezexa7Swu0q6QNpIS2lEBT6irBhSoyBByJg1HUrRpLam7cPUWzcxjiKRNddvXYCxti1K6O1BDDC3J6RMJWG214M0mSZJzyzVyjCWTY21qQlwsL6M9FJSUlRS4rClSE4sweJgcTUdHH0asdpO2muWufMDi0Z6aMiBMTO74fvsrTXtsRaUvPBhl5TbTiG+sW8YUsAjEG1kbxnpBExupL4ut2zLUy8jA4kjEMiRllmCcjM+FWIVqc92Sf1/OaGtM7BYT/8AHmvcT/1azVjTpWksSZ2fYEx1UZnT0hqtu1LAicbmmgMeOQ+NZ9Z+NmxgpWpfUj2pUVXuq0/fCr+22pqTDSR7ykA+GI1V3gpJCICRmfNIIMkbxULNGnN2tYXfbnlTpoP3FQsdSb89MruqAKaTUV4EO46QV0Qo4pEoc0U0cUKQgGkGlmiiiISKOjoqQBNTWEyw7l7PzqHVhY0+Qe5YfnRIa2n1RvbszZa/00fpFCiudX9nZ/0m/wBIoVaucxLeZwFKs6dbUJ4DIE/WmG06/L/mnEj9/wAquNDD0LsHY2WEKDaejxuKABcK+kwjJYxZgqRBIGWVaO8rSUJ6iSpZySkDfz3AcyaxH4S21L9nGL0tmJb/APzWE4T4Jwz/AJOdbt98J11OkV5r2lFxxklLN3zv7fS1i1HNHNbVtRbisIcaSlClFKYSQsRHWPW0zOe/CYpzaZVqbKWmlJKljHJ0SBlMZTqK1SroaDyXHYKlHChPA86zn4mKU09Z3UZapV2HIzyitHD16VStCFOCWT4ZN8AvJGMv1u3t4y4+FpBAAAAxgycQj1RkMwDmeFZBtQS64Fk+jUTG9XqjskjwrpF5OBAKlDFkYSf+K5ValS64oZCYHZXTdny7yLVkuisQVMht3fA/fGg0gqgAEkmAAJJJyAAG+aZXQZMEEkgSMxqOYz1rWtkQ3NVbNkLZZglT1nWkKiCClWZIAHUUd5A7SKvm7ybsVmXZHWbUl5QlQLiUpk4o6sEpSMRUI1Odbu6bFZ02RpKGn02dxuzgOKhK2yStXSuLyGIFTZkTBjhlkrq2OUhx384yq0H82y10ilulWFRBLiujOSSjD1lb8jAzGDHGxrXVb/F8Mr55ceHFX5EtuRFtu3zLinVGyuYHrKthY6UTiUlCZGUBMNjOCd8bqqrw2zQtmyoZS+2phDbbgK0YXUNkKAUUpxGTOWQE6GtKnZezgPBVhX5O80MI6zvWaUQmSSZKYViyiSU5xSntkbLMIsS1FN5hhXlHCQyYViITGFEERyjMzNGFXCRatF5efl/tyYMyht22bDgtwbYfKrU+y6mVp1bKVYSEgnNSTkJ1GlUn4iuly3OOqZeY6UIcwPABWaQnEAPV6vPQ9g3Y2fZsrjKkWMpdTeyWWypbpKmTCw8AFCQkDLUDCZnOcF+IK1f0haQpvo4dcCR1+skLVhX5RRyKYjDCY0AFT4KdKVVd1Hhq3/qub4JDZLLM6Kwkm4LMBEkI199VVVhu5BguPEngD8N9WTav/j9m/g/Wum7j6EBJMYsp1O8aCDun7in1n42aeFuqN/MhW+x2VJMYie+q7o0jDhEDF9RVrf7iVYcKYI84xkTAAPw8Z41VD1Pe+1Qts0qMPDtD99nyyo5fKoQqVenpVd3yqKKaWaS8C6BxRihNCkSAFHQilUgCYoqXSYpCEUVLIooogCAqysPoH+xPzqvSKtLuT5F/sT8zRIK276fc21zJH5dn/Sb/AEihQudvyDWf92j9IoVaRzU95nn1HOpCU5ZndSUp+P7+9J6TPSrrzIyddN4utT0a1IxApUUkiRwy1r0bs3bfzFkYeUOspsE9oyJ8QTXnO7LtcddQ2ynEtZhIH70Gp5CvSt32YWdptoHqoQlI/hEH5T41yf8A9M6doJb17+dialcpdp3nLO0u0pgrQnyYVJSFKylQG4CuPbT7eWm1BCVpQCPOKUneIJSJMT9K7LfKMZKl9ItEQG0KIB5mImuc3ts8pJUo2ZtCcgkGCQP4iTNQ9jzoRV6sU5cHy8h9SLYV4rStnEJKQhAEmTpvPGsQu5nF4SjCvpAViDoOZMCQTBzq3v63hloNpEGZgdnLtqludx6zONk5iR1DOipxRwORz410GFpyhTbj9L8SKTu7EK1WBbZwuIUkzGYy8RlUYorrZvVBCTCS0qApKkgwNM071J8aQjZKw2kFxHUSVlCSgRi4kDFGtBdqKKvVi10zF3N9GcrLyzixLWZjFKicUaSCc4p780uCC451iCrrnrR5uLPOIETpW4vP8OEpPkrUmI9dPLimsrfVxvWVULCTM9ZKgoZZa7u+rdHF0K2UH+hG4SiVr9pWZlajKsRJUTKhMKJJkqzOetPXdezjLqXcSlFDiXsKlKha0mQV55nnzqAtdGVdWKtOKas0MJd7Xo5aXlvuHrrViyJhOeKEYiSACTAmobjhJKlElRkknMknUknU86bmimjGKirIFzs6T/8AwbJ2p/UulXBaET1UYszEDcYAB7IB7zxpDS4uOx5A5jI9rlRLsvxTZAxtp5BKlHu/4rLq/wBxmzhYt0LJE3aN9aypOBQEp3ZCB986oygjBOWf1FTrbfKiSSt2OTaR8TNQrRaQst4SogQOsADrmDAANQtO9zQopxjbIF6Dyqp5fKowqTeivKK7vlUWmFqluIUKMCiBpU0h4KAoxQNIAUUDRk0k0QANAChSk0RMMCrG7D5N/mE/U1XirS6k+Tf080H9VErVt02V0I8g37iflQoXaohpA4CKFWjnJ7zOCrEAns/5pDLROgk8NT3Rvmn/AMvAGhmMt+ddP/DHYl1DwtFpaKMIxNpVxIyUU6yOB0pYvG08LSdSb6LmBRbZcfh/s4LvSFvJm0vJBUT/AHKCpCEt+8SoEx7Mbq1FpvADpEryKV9SfWyByPefCj2lThaU5Poy2s9jaukPjTji0urW0tOkEHctJEgjmMx3Vwlas8RLv55318rW09SxFWMpbdp0sYiCOOaT8o+I8Kx157UuvzhbDmvmuAgdo18QK3lu2ccbKiyQZPmrzB7KwX4gXObPZwtaQHXlhKUoGgHWUrjoAP4hW12c8LOaSV2/zQE20rmYYQVuF14A+ykaJjeVaCPGjfc6VwqOSY6NBA4nNX74TUCy25ZHRKlWpSe4nPjpr86k4wJJmUgHllnXSODT+3QgVjQWJ8pWUrEmYPbAhf8AENeYqTZrQplWAHyZKingkkyR9ai3inRYzkAK7NUnuo2esVJVpkr+YrPaUldkhb296WSoE/sRxrN2h5TiVRmZSQDnnOAjPd96nOOlSFNKEHdz4VTXdaMKgNxO/wD3fMVLh6WzF+QJMqb4sCRC2gQCJKT6pGRA76p609rKuuBkcS1Jy1BJCh4j41UWuxygOJ3+cn2TvrTpTysyCUeRABpJNGaKpyI7EoTcliET1h3+kq62SDTJKejlaHENuHISpSUryPsgKA7arLuE3XdgO9wfArqVZLJaG7XiCm+hetLRAzxhQSlOsRHk9KzbJ1Hc0HNqjGK8xO11jDhddS2psoWUkHRYEddPjryNZpCcmu3/ALq2dutanG7X0pBKHHUTyABGg51jgfQdo/WarzykzUwM3KlZ8P2BeqpdURG7TTQVFAqTenpVd27/ACiooNRGjS3ELTShSAaMGkSEuxWVTqwhAlR0+5rY2PY9lKZeUpR3wcKR96z9qsnR3TaXdFrSII1AC0xBHHOol6rnZ5qSSSUZkz/fHeasUqO0k3zsYWNxs9twg7JF7fGyqACpheY9RSgZ908e2soRxyjIimLq/Ddy0MNui0NpDiAsApUSJEwTNaPay7OiWhQ0WkAkaYkgA+IpVacYaO5JgMXOctif0KKKUKSKMGoTVY4KtLq9G/PsD/u/fdVSDVrdKuo/7n3olavumzsiYTE6FQ+JoU5ZjkfeXv8A8xoqsnOz3mU/4abCdClNqtSZeObbZ0aG4ke38q294POh1tKCgJUetiBJPECDllTtqtoSFiYUAR3xIrKXvtJ1WlKhLfRJtBVGim3UBQ8CR31wzliMdX7ya1yS4LlYmSsibtRtAhvG0tJwqSUq5hQiU8amXVbA5ZWV6q6NIy3qAgjlmKx9qcNuNjU51E2gWhaTvTKypoQeKAJqnuS9XLO4Ug4k41JWkeqQYMcDV7/jk6OxHeWb91+gUzoKr+S24E2iEoWoJbdnqhRHmOHRKpkAnIxuOuB/EK3JtVv6MK6tmQEGDqpXWWJHINpPORVg+pt9p2yrPUcClIUdZyMciMzWTTYC2SBAISUrA0BHWkdsA99XMBhaVObqaStbyz4/dNDZZmVtbgQsOtZQo4ctMykiDu1qzYcRaWsMALQMChxxeapPeB2VUWh7EFIy6hIHZJH3NR7Hai0tKx7p5iundPaj5rQr3szbWFJXZ0jPzBod4mmrUVJWkp0j4eFWNitLYZQQequSOwns3VXW1tSsk5ADzu/QT3CsyDvN30uyYU+oFAUSBGh39nP+VUNtMOtp0ClYjyHrD699XtlZbKcWIKjLI8tDGn8jVJf9oKltt5AAk6RqI7st1WsPvWQyeg9bnwWgoDMGCTvkcu2q9KsGgyWJ7+3npR2p7yZTvKoA7JP0qN0uOZGXy76tQhZDWyFb2MCjHmnNPYf38KjVpLj2cctiHFBbbbLEBbzpITKzCUggHOT3SJqrvy5nrI6WX04VjwUNxSd4qWNaDl3d/EuH59CFx4nT23ii6ruUPVVPgVVd3HcLCrSm1h1wkr6QArGAE7gkj4TNZ9Wd02AQT52naqm7rS8nJtlef+cpB7etFZ85ONR2NelQjVoRu7NF3tg8hoLabJJcWVrkyRMTuymAI4TxFZtJzZ7R+s1LtjTqTKrM2Drx+SqjrkuNYkJRKk9VOnnR3SZqBu7uzSoQhCmoxYzea5dUZJ017BUUVKvREOqGYiNddBUYCmlynuLoGKWmk0oUCRm1vWyKeulTbKSpamUBKRqTKTvrmF52O8WbN0b6HkWZJHVVGAHFI0/zH410O7b9LNieUkBS2UlSUnQ58s6xO0O29otjKmVsoSlRSSUhc9UhW88q0MK5bOSyucjjIbNWSepEbvi82LOhSVPIYCQEK6NOCPVAUU/Wuk7TrKrCwpRlRU2Z5lszVPfrSlXAykJUVFLGQBJyOeQ7Kdv+3YmrO17LSFKHA4AIPPXxpuIknHTiTdnwbrr1KMUKKhVM6Ni01bXOeo/r6P6K3VUg1bXP6O0ZT5P76UWVq+6zbMTB95f6jQpuyGUzI1V+o0KsnOy1ZabV2IqTjTkQIVnGIdvEHMGueWrFaWTYz1VF8IUv2LOEocWodqkpEe0oCugXzeSFte0243nzBBH1rC3NtBZbI2LPaelUoLWrGZIKCRhBhWZAyOW6uW7MVSNJ+G8k8lx6/TkSyL69ENkslsFCbOodEIOQQMAnkQPjWYt73R2m0IwktuOdO2oD2kpxJ04jStbb7c06zisws6wE+ymQY0UhQlNYO/1gWvoQlvpAlK0YBAMwdRA49gHGatYGLldST0euutxSdjZM3U1b7OhVnlt9sYsRyz0wLSc4UCYVGXwOWv5xbKG1OIwrxhDs6g+bu1HPfrwqfar9bZTjswxLQpKFLRCUlXsFcQqTMgTGuVO3j0V4MOKLhDsELSrdlOEwBlBEKzI55y6lGdOalNeC/HVfxyBrockfAS64DxI7xn9DTMZRVjtJZyh1OIQSkYu3fy31WoVpXVQe1FNFZ62LvZ68lIPRQFTmgKMQdYEjf960C7U5BC2lZpwmFDqzvgwT3VhscGRqDNbluFNCFEhQlJO6YgZ61SxUIqSlbUfB3yK6xXcWXVuOKhBEEAAYsMQMjEmJ558apbxeJeSs75Na0BJs4KxIBCjzjX5GsRfTwWrEBGeVSYaTnJt9ATyRJUsFWWgSo9+QNVhtJAKQerNMlRohV1RSIXK527ZC4y7s44hhOJ18OKiQMS0uYQJOWiBWXv6yrt7zzbzv5W0JKC1ZbRooltIX0bu7EoEgaGad/DXaRS7ObuFp/KLU5jYfwhQz85ogkAScwZ4jhO8s+wj8WxVqtCbWt9gNoUWwhSVJxFBGZAgkQRXLzrfBV6jrSSvJuOTvm4+Wzay65E68SVjKuY2rtsSYKVgrSRvBBII8aXdy7QDPSJ1ggxkZwgHq7zPhU7axzG1ZfVJV1tDhXkFzGRIXiqts61jPpMwkmMAIPnLzIOspJndV6Utp7XM2MNFdylkHfjjp6yl+thgbiADrEb/nUBJJWzOeaf1mpt9IOGSsGFYYCQMykGcieG/hUBJ67Pan9VNL9NLuwXn6VfaPkKi1IvH0itNRp2Co1AsU9xdAxSqRR0h5MsNsU0oKTqK2ti2paUBigHuHzrn4o6KbWhWr4SnWzepub02rSEkN5n979KxjzxWoqUZJMk03QpXFRw0KK8IDRChNFNElYsVaXR5j/wDp/fSqoVa3Qeo/P+GfrSK9bdZtLtV5Mab/AJmipNzqPQo10PzNCrJzk95lXf6VWRfQwVMkqU0dcKTmUE7sO7l31z2+VBwnXlP0rt+112ocaOISN4+o4EHMGuNX3Z1sLHrJOh48dNDWN2PiI1Y3/wAvuOmU1x2paH24JCgFokHXqlSTzEj4VcGxocV+YdASqCHCCQDlBkTlnuFUiV4LUyrTyiY5SYIPjNaQsS0oL3FKjPJQUfnWziHZqSyure5FHkwrG+X3kNpSEssJOBIEDER53bE1f7P2cKS8MgoBDiTG+ChU8QQlMiqNi0NNhWBUqWesrTuGkZZVY7KWsdMlIGS0rREzGi58Ems7EJuEtnJJfbN+pKtSnvewm3OLC1JDrfVASOQOk+bG7jPCshed0P2eC62pIJISojJUeyf38K0lsdUh99aAcSXJSrhAEDLjHxq3vfbMWltLhDIRhKRZfOKnCIl3EnJtIgyk5nCMjii/RnVp7Kirxt6ZEUkn1OcHjWs2btaS3C1ejknPdqPDOspaEYTB8eNTbstWHEnE4kKGWAgSoebjkGU5qy51erU9uFiOLsy9vW0OumQkoaKeoCYkcY5xWcvcgqATokZ1o2GlPCDJXHWUogBASJkkwAAJk6VXWy6VInEOqpSjj9UpbgEJJ1zIqKi4w8I6abRnSKKn30kgr3FUUyKukDBV9dFqtTiVJTaX0NJHWHSrCYjTDMVSsNyeW+rNKjgLYISJlZGgGuGd5qOok1YfFHQVISbBYglUABcE9tOXc0MQh+DlEEcxl1uBPjTZZmw2MIIiFxPbR2W73vVcSNNxP0rJq77N3Cv+ilewq8WwZxP4t8Ejs9qoa0BLjWFQVmkyPe5VJtbVobz6UHsBH0qLjUp5BcMqKkye8VGXqbut641eHpFabtOwVHqTbzLivp2Co5FBFunuroFQoUDSHh0qaTR0hBigTQFFRGsE0KKKOiNYoGrW5j1H/wDSPyNVNWlz+Y/r6M/WkyCsvCbK4/QN9n1NCk3Cf7O3r5tFVhHN1N99TZXgzMcOHGsRt/cyOiUsZkqkCN3LvHxrohqqveyBbSiToCR3Z/SuAwOKdKpF+ZLqrHm680YFCdygpPdB1q9ctuILEjrYhHaP+Krb+QEvuMqGSVEdnCPhVSzbi0rCpOONCDB+Rr0VQ72CfHUrN7LL+Uqw4hkIyzz7Ks7uvFLdoSqA2hsjEeAIIMniaz9pfwFKMC8SgCBiSSBwPCtBctwrU2p9bKilsjAzJl5w6FZI81OpjhVatGEY3m8nlrzHp8isaWtdoeUlZ6KQ5AgdIDO86ZCqG9bL0bpCCShULbUREg5gwdN6TzBrrlwXN0SlWm3FONcBLUCBonTcBkAO076a21vCzKQQQhZSRkQDkerlwzjPlVen2ilWUIRurJXWn89ROnlmcfU4FZEZ8aDFmUXEpTqTkZiN8kjSNe6jvGzYVEpIImRxHCkMLUZInq6kbuZrcWauiu9czYMPtIEhk9WMKlJ88nI9VJBzBOpHOqm8luPqDZckIABzxER1cJM4RpMJjXPOm27e4/AJcKzklCQAkgZTJ7M+ypdrdRZslnE5gEgcSTw0GlVIxcH5kjaa8invZAbQhsa+cePf21WISToJ1PhvpdpfK1FR1P7imquxVlmQSd2TrttCUmFCRrM6RU1L4UPJN7xBVnHYBVdYWCskDv7KtbIoHqIgk84niNNKZO2pJC9jZvz+RscmTC8+OdQ2Z4mptpRhsllSQBAXkNBnpUJusqq/EzpMCv6CFuqPE+NKYPlG+0fOm3DTln9I32j51EXWvCFbfSK7aZp22+ertpiaBJT3UA0U0ZFFFEeKFAUVLSKQARQNGaKkAFFQoURrDmrK6fMf/wBM/I1WxVhdx6j3ufekyCtu/nM2dwf/AF2vdoqTcKP7O17tCrKObq776s35SJrP7SX/AGazNrDrqQqFBKZknLhUDb3a02ZJZYSpTyhqASETziJ+Vc3sezTtpVjUlbrisyYJE8zoO+uO7O7NU4qtXlsx4c3+yHNtaFDtBb2nll1BBXIkHIkDhxOlU6XBKSYSQDixDhpl21o712aS2tYWlKAk4SSFJSCNySQC4eSJqvvO7G0speBgIVACxHSTrlM5c9K7ejOmoqMb24FeSepaXFtKw0oqXZW3HCRK+kMmNIBBirK/9qw9C0uOsxuEFI7CmY+FZFyypKQopS2FaFaYB7CBnT9mupoAKxocVuEgJHDIa1BPDUNvvGnf6v75DtqWgh6+HlKyeU6exRPhUUIeOKUrWoxiMThEzoNVaGJ0q2QnoVEnCpRzODEcuJSMqds20KEhRUMM7iKl2nFf04XBbmxq6bilvpHJCgThBGcbiQZg1Htd3KMrdVCeGQAG4KVEk8hUl3aZR0STMwIMHh21VWi2Bxf9oK8swiCO7PSlTVZybl+dAPZtYQ0+EZoxAQMK88QTnkhMwATx4DnMJ14YSdVEnXMnmSakW+9AuQlACYgA7gDNVsSYgydKuwjxZHJ8huhU+8LPgSlJ1+9QKendXGNWDBq/2fEoORyJ05/v4VQJrSWa2pSlKEA4chIGpPEj61HWvs2Q+nqbV9QFns+JJMhWkZZ9tFZW2VEdRY7lfSiewKYYkkCFRHvR86bZsaPVcP8AuE/Gsie8b+Ft3S1HXrM3MJS5PAJX9qjuNBLzYEjzZBBBBnQhQpb9lI0dVv1P2NMoT5VEqxaZmmF2DVtWN230iu2mQKftvpFdtMgUC1DdQUUUUqhFIcEKVRClUhBGkGlmkGigAmjFJpQFEDFA1YXd5j3ufQ1Aqbd/mPe596DIKu7+czYXCk/l2vdFHR3ED+Xa9wUVWVoc1V331Y6bfb+hS+ypDrTqUrQCmSAoSBxyqk212ttTSWrNKUPrQFOYP7udx5xVfsF+I/QWNuzGzuvOtlQSEZyiSoZAE9UEjTQVT229WVuOWn8q4p9xRVK3fJidBhSASBkIJisehgJRrtVaStFvZatnyvnoDauhqx3UFK6R50paT6R5WajvKGifWPAaammL4vRL74XZrMYSAhnpDiCAkADo2tMROcmczSl2h60FJcSlYSeqmIQjLQAZACpjm0imRDQYL29TbYhscAsySeJmtS01K9rvS18l+fwNyFXylVnbas4bctFsUkrdEFQQpegVGsDLDprWOt9zqR6UstL9gKlXehE4f3lWlatdqtJwFx04v7to5q7Y3czVkLvasjaUtO2Zu0qnGtXlCyORSCCv4CN5p1Oq6C2XvPl+ZL6MEo7RiLXYH7GrAsIClJCoCknI5gGDIPI1pNm7A1a0BstLbdR1nXCtI6pyEJW2cj1QEzmSam3PdtiZPSlw21/EJxjC2CT5xmVKzMkk7q1V4WBKhnmrIk6Z6iM8ogHlUWJx6XhSd/mtb2fDqGNMyW1NwmyoK23ekSjCVjqhSEqgBUpSQRJA1BEisGUdIXVSeqMQBzkYgnXkDPdXRtoLkW42oBZEwDIknOY7zFYR+7FNLUnCteHJRSCRmJwmOW6at4CspU85XfSxHVi7lfZbGtwwhJPyHaas2WBZ+usSRoCYzO8DfFKTanldVtvCPDt1phyxO6qBPKRVxybyeSGpW0FdGHEqW4c1HLdAnKKr12aBIUkjtrT3RstbLQnybYQmCev1J36KzM9lRl7IWpYBDYzJAg5SN2kT2UxYikm05r1E4NrQzYrR2OymMlKTvOHL4AZ1Xm6XWVEuoKAg5zx3Za6xVxd14JxBDgKcW+cjnIo1Z3jeOYacbammdTFns4mSEqk79d9R0iplsMsMZAGFzHvVERWXPU6TA/2UJWKdsg8q320hVOWT0qKjLst0RbfSL9401FP2sddXaaaoDobqEigaVFCKQ4TQo4o4oiEmkkUuKIiiIRFLAoopQpDWCpth9G97o+tQ6mWH0b3uj60GQ1d019yPAWdoE+oKOplxD+zs+4n5UKtrQ5mpvvqTNhdiWbvaScKVWgp8o7vzzKUcEjTnGdO3nsPZnipXXQpUmU4SATqQFJMVpqImvO3j8TKq6u29p/noPS4HLL2/CokdS1ukTmkhInvQB8qydu2fNimbF04G8WlR0zzQhCVGu42204RoD9awW0tlYdClLxsEeuCflvNdB2d2niJu1V3Xp/1sB00c1f2ofUC2hP5dOhbbSlI/iyCj3mobeM+cEqB1P8xNLvkOJJUVB1APVXooDuzFVSrcpWjiuEKP1rq6dOLjeCS/PX1IW7al/dtraYVK0QYz60zxyGmWX8VaizbVMrOuZGc/v9xXL1hSiRhz5Up9hSD7QHrJBjszFMrYCnVd5PMCqNHZkW9C0wgAiMs/OUTAAPMwKu9l7hCbMAoJLgWouaEKUTJNcLsd9qawRJwmYnw+OfcK6Js1+IrLScLwcbxZzGKfAyPCsbHdm14U7Uc87+ZLGrFvM2VquFlSSSlKd5JAAFUr1iSyUOoY6ZKQohGgUr1SctBrFaVi+m7Q2C1C0kATIPy31ItFsQUYU4cW7Fx4bqx6detTezNPzRLZM5vs4LTaLb01oaWpJVIZRk2NYCtxSOZ7q0u3t9pY6LykuTmlEEJMGISQSeH2pzaK+l2GwKW4psvLOFltAggHfEkmMyTXNNhUWq0vlaEpIBlx5wSlHdIBPKtelS+IbxE0owhklwf50zZG5bPhLW8bXeNoIUtkOJmRLZTPDLOaz1oszilKU40GzOSFIKUg8EnUeFdHbVarVaejYtpDTKSp94NpCWzpgRuxHPI6DXnir+v9rEWVLW9gJKXDCSqcylcZYpnMZVewlWTexGK00V8k+d0l+o2VuLLWzpBs7AcJScKv1eFPtXbi81YP75GlWGyOO2Vh1DOJBSo4QQSBiPHWkKbbT57bqDzSofMEU6rGW0zTwlVKmkn9gnLsWDqPj9qbbZKXkAxupY6Hc6R3/wAqYedSlwFKgYgyTvqE0IzbVm/YO2J66sjqaYw1YC/DGjf776P+m+SKGY+M5pWt7kCKIirH+mp9VFK/pkewjx/lSzD3k+XuVcUDVkb5T7CfH+VAX2PYR40sw97L5fcrKI1af04n2E+P8qL+mx7CfH+VHPkLvJ/L7lbFCKsjfg9hPj/KiF9J9hPj/KlnyGurL5fcrql2IdR33R9adN9D2E+P8qYevLECAkCRFHMjnOUla3ubG6LbDDY4IT8qOqWyYghIg+aNxoVcSyOcqPxvqddpC6FCvMETGX2svV1keTVhz9lJ3K4g8BWMuzaa0vOYHXErTOim2zuH+ShQrrMBRpvDbTir21sMbzI/4lXKw0gONthKlDrQTB/hnD8K5M+kTQoV0PZMnKjmyKqPMKMxJj96VP6ZQb6QHric+w7+PfQoVfmsxqKxlZUtSjmczSWBiMqzNChUpGOptbjKpaWtHuqI+VOr2itR1fcPaqhQod3GWbQG2tDXbC3u8/LLrhW2CCEqgwZAyMTvNaX8W3lWZKGWD0TWE9RGQ3axrQoVgV4pdowillm7cL2LMG9gH4kKNju+zt2YlpCkpKgn1ioSoqJzJJ3k0u6tm7Ki72nwwgurIxKUMcyFblyBoNKOhTMNJ/CX4tyv558QteI12zSALM2AABBgAQB1joBVqEihQrRhuoAPy6DqlJ7hTwaSNEgdgFChThwAkcB4UC0ngPAUdCkIItJ4DwpPRJ9lPgKFCkIHQp9lPgKAYT7KfAUKFEQnoE+ynwFF0KfZT4CioUGIJTSfZHgKT0Y4DwoUKQglIHAUjCOAoqFJAFAUVChS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data:image/jpeg;base64,/9j/4AAQSkZJRgABAQAAAQABAAD/2wCEAAkGBxQSEhUUExQUFhUWFxgXFxcYGB0cHBYcHBwcFx0YFxgYHCggHB0lHRoYITEhJSkrLi4uFx8zODMsNygtLiwBCgoKDg0OGxAQGjQlICYsLywtLSwsLy0sLCwsLCwuLC4sLCwsLCwsLDQsLCwtLCwsLCwsLCwvNC8sLCwsLCwsLP/AABEIAMMBAwMBIgACEQEDEQH/xAAcAAAABwEBAAAAAAAAAAAAAAAAAQIDBAUGBwj/xABHEAABAwEFBAUKBAIJBAMBAAABAgMRAAQFEiExBkFRYRMicYGRIzIzQlJyobHB0QcUsvCC4RUWJENTYnOS8bPC0uImNIMl/8QAGwEAAQUBAQAAAAAAAAAAAAAAAQACAwQFBgf/xAA2EQACAQIDBQYFAwQDAQAAAAAAAQIDEQQhMRIyQVFxBRMiYZGhFFKBsfDB0eEjM0JyFbLxBv/aAAwDAQACEQMRAD8A420mQc/38qXAploVIwwO2mMkQjCdKv8AZfZdy2khCkoAMFSp+AGvwpnZa4XLa6UIMBKcS1R5o3AcVKOQH2rqWwtxmzsgKnErFpOUEpIPPLWsztHHKhBqL8X7ktOF3dmF2i2L/KokulR92J8JrGpc744fStt+JV8Fx5TXRgBO+IUfDI1henw+b8ganwDqzoqVXNsbUsnkSWxiTIOmo306ASMjz1qrbeIM+POrsKCk4k6Eb/3xqzNWGxdyCSZpwKJoOJ0yol9WiIdbzNJecE5Qc6U0rUg67qbMQJocRDT65FNyRpS3HM8t1ICgaehojESdTUxq8lpZU1kQpaFdYTGEKy6x0kzhiCQJ0ioo30DGEjfiB7oj60QHoLYO0JRddncWcKQ2STuHWNOL2uSckAAblL3/AMM/WqO7zGzzcf4af+rWVsgOVZtZvaaRp4Sgpx2mby07V4f7wk8hl8E1X3jts/1C0oCNZSCD2gis9aW531EWMu+oLtcTSp4ana7RsGtq7ec5ZP8ACPvTv9abfwZ8B2+1WYvQlLpwkiQDkY3UwbS57a/9x+9LvJcwRwsZK6ivQ2A2tt/ss+HKfaojtZb/AGWPDv8AarH/AJlftq/3H70FWpe9a/8AcfvS72fMd8HH5V6Gu/rbb/YZOm7j/HSTtfbvYZ8P/esj+aWPXV/uNJFoX7SvE0u8nzD8HH5V6GuO1lt/w2fD/wB6T/W22f4TXx/86yn5lY9dXjRG1r9o+NDalzD8KvlXoan+t1q06Fv4/wDlSf622kf3CfBX3rLC1r9o04Lwc9o+A+1HalzA8JH5UaM7Vvb2PnTT21riQSpjTmfrWfVeDntfAb+6nFOKXZ3MRmCn6cKO1IZLDQWsV7nQ2jiSFDQgEd+dCk3efJN+4j9Io6tGC1medmlZVKTn4Uy02RlUhkEmrkmMSOkfhjbEttpbTm684SecHCkdgAUfGuyCzJgCBlmO3jXLPwiunND5E9VwDPzTiIOXh411mvO+3qi+Kaj9ev8A4Wo32Ucu272EccLj7RxqMnCd88OdcPfsykKKVjCRII3iNxGor13aYiTurCbUbFWe3Aur6qtAsZHsPHvrR7H7ddOPd19OD5DalLbV0eeSKsrozCkzwI+v0rV3hsCGQolxSgBlAHxisrZm8Di40CYPeR9q62GJp14t03cr7Di8x59MEZUy41I+fLxo+l1M0kuf81IroLFNNRRONydafRB7f2a0ezexa7Swu0q6QNpIS2lEBT6irBhSoyBByJg1HUrRpLam7cPUWzcxjiKRNddvXYCxti1K6O1BDDC3J6RMJWG214M0mSZJzyzVyjCWTY21qQlwsL6M9FJSUlRS4rClSE4sweJgcTUdHH0asdpO2muWufMDi0Z6aMiBMTO74fvsrTXtsRaUvPBhl5TbTiG+sW8YUsAjEG1kbxnpBExupL4ut2zLUy8jA4kjEMiRllmCcjM+FWIVqc92Sf1/OaGtM7BYT/8AHmvcT/1azVjTpWksSZ2fYEx1UZnT0hqtu1LAicbmmgMeOQ+NZ9Z+NmxgpWpfUj2pUVXuq0/fCr+22pqTDSR7ykA+GI1V3gpJCICRmfNIIMkbxULNGnN2tYXfbnlTpoP3FQsdSb89MruqAKaTUV4EO46QV0Qo4pEoc0U0cUKQgGkGlmiiiISKOjoqQBNTWEyw7l7PzqHVhY0+Qe5YfnRIa2n1RvbszZa/00fpFCiudX9nZ/0m/wBIoVaucxLeZwFKs6dbUJ4DIE/WmG06/L/mnEj9/wAquNDD0LsHY2WEKDaejxuKABcK+kwjJYxZgqRBIGWVaO8rSUJ6iSpZySkDfz3AcyaxH4S21L9nGL0tmJb/APzWE4T4Jwz/AJOdbt98J11OkV5r2lFxxklLN3zv7fS1i1HNHNbVtRbisIcaSlClFKYSQsRHWPW0zOe/CYpzaZVqbKWmlJKljHJ0SBlMZTqK1SroaDyXHYKlHChPA86zn4mKU09Z3UZapV2HIzyitHD16VStCFOCWT4ZN8AvJGMv1u3t4y4+FpBAAAAxgycQj1RkMwDmeFZBtQS64Fk+jUTG9XqjskjwrpF5OBAKlDFkYSf+K5ValS64oZCYHZXTdny7yLVkuisQVMht3fA/fGg0gqgAEkmAAJJJyAAG+aZXQZMEEkgSMxqOYz1rWtkQ3NVbNkLZZglT1nWkKiCClWZIAHUUd5A7SKvm7ybsVmXZHWbUl5QlQLiUpk4o6sEpSMRUI1Odbu6bFZ02RpKGn02dxuzgOKhK2yStXSuLyGIFTZkTBjhlkrq2OUhx384yq0H82y10ilulWFRBLiujOSSjD1lb8jAzGDHGxrXVb/F8Mr55ceHFX5EtuRFtu3zLinVGyuYHrKthY6UTiUlCZGUBMNjOCd8bqqrw2zQtmyoZS+2phDbbgK0YXUNkKAUUpxGTOWQE6GtKnZezgPBVhX5O80MI6zvWaUQmSSZKYViyiSU5xSntkbLMIsS1FN5hhXlHCQyYViITGFEERyjMzNGFXCRatF5efl/tyYMyht22bDgtwbYfKrU+y6mVp1bKVYSEgnNSTkJ1GlUn4iuly3OOqZeY6UIcwPABWaQnEAPV6vPQ9g3Y2fZsrjKkWMpdTeyWWypbpKmTCw8AFCQkDLUDCZnOcF+IK1f0haQpvo4dcCR1+skLVhX5RRyKYjDCY0AFT4KdKVVd1Hhq3/qub4JDZLLM6Kwkm4LMBEkI199VVVhu5BguPEngD8N9WTav/j9m/g/Wum7j6EBJMYsp1O8aCDun7in1n42aeFuqN/MhW+x2VJMYie+q7o0jDhEDF9RVrf7iVYcKYI84xkTAAPw8Z41VD1Pe+1Qts0qMPDtD99nyyo5fKoQqVenpVd3yqKKaWaS8C6BxRihNCkSAFHQilUgCYoqXSYpCEUVLIooogCAqysPoH+xPzqvSKtLuT5F/sT8zRIK276fc21zJH5dn/Sb/AEihQudvyDWf92j9IoVaRzU95nn1HOpCU5ZndSUp+P7+9J6TPSrrzIyddN4utT0a1IxApUUkiRwy1r0bs3bfzFkYeUOspsE9oyJ8QTXnO7LtcddQ2ynEtZhIH70Gp5CvSt32YWdptoHqoQlI/hEH5T41yf8A9M6doJb17+dialcpdp3nLO0u0pgrQnyYVJSFKylQG4CuPbT7eWm1BCVpQCPOKUneIJSJMT9K7LfKMZKl9ItEQG0KIB5mImuc3ts8pJUo2ZtCcgkGCQP4iTNQ9jzoRV6sU5cHy8h9SLYV4rStnEJKQhAEmTpvPGsQu5nF4SjCvpAViDoOZMCQTBzq3v63hloNpEGZgdnLtqludx6zONk5iR1DOipxRwORz410GFpyhTbj9L8SKTu7EK1WBbZwuIUkzGYy8RlUYorrZvVBCTCS0qApKkgwNM071J8aQjZKw2kFxHUSVlCSgRi4kDFGtBdqKKvVi10zF3N9GcrLyzixLWZjFKicUaSCc4p780uCC451iCrrnrR5uLPOIETpW4vP8OEpPkrUmI9dPLimsrfVxvWVULCTM9ZKgoZZa7u+rdHF0K2UH+hG4SiVr9pWZlajKsRJUTKhMKJJkqzOetPXdezjLqXcSlFDiXsKlKha0mQV55nnzqAtdGVdWKtOKas0MJd7Xo5aXlvuHrrViyJhOeKEYiSACTAmobjhJKlElRkknMknUknU86bmimjGKirIFzs6T/8AwbJ2p/UulXBaET1UYszEDcYAB7IB7zxpDS4uOx5A5jI9rlRLsvxTZAxtp5BKlHu/4rLq/wBxmzhYt0LJE3aN9aypOBQEp3ZCB986oygjBOWf1FTrbfKiSSt2OTaR8TNQrRaQst4SogQOsADrmDAANQtO9zQopxjbIF6Dyqp5fKowqTeivKK7vlUWmFqluIUKMCiBpU0h4KAoxQNIAUUDRk0k0QANAChSk0RMMCrG7D5N/mE/U1XirS6k+Tf080H9VErVt02V0I8g37iflQoXaohpA4CKFWjnJ7zOCrEAns/5pDLROgk8NT3Rvmn/AMvAGhmMt+ddP/DHYl1DwtFpaKMIxNpVxIyUU6yOB0pYvG08LSdSb6LmBRbZcfh/s4LvSFvJm0vJBUT/AHKCpCEt+8SoEx7Mbq1FpvADpEryKV9SfWyByPefCj2lThaU5Poy2s9jaukPjTji0urW0tOkEHctJEgjmMx3Vwlas8RLv55318rW09SxFWMpbdp0sYiCOOaT8o+I8Kx157UuvzhbDmvmuAgdo18QK3lu2ccbKiyQZPmrzB7KwX4gXObPZwtaQHXlhKUoGgHWUrjoAP4hW12c8LOaSV2/zQE20rmYYQVuF14A+ykaJjeVaCPGjfc6VwqOSY6NBA4nNX74TUCy25ZHRKlWpSe4nPjpr86k4wJJmUgHllnXSODT+3QgVjQWJ8pWUrEmYPbAhf8AENeYqTZrQplWAHyZKingkkyR9ai3inRYzkAK7NUnuo2esVJVpkr+YrPaUldkhb296WSoE/sRxrN2h5TiVRmZSQDnnOAjPd96nOOlSFNKEHdz4VTXdaMKgNxO/wD3fMVLh6WzF+QJMqb4sCRC2gQCJKT6pGRA76p609rKuuBkcS1Jy1BJCh4j41UWuxygOJ3+cn2TvrTpTysyCUeRABpJNGaKpyI7EoTcliET1h3+kq62SDTJKejlaHENuHISpSUryPsgKA7arLuE3XdgO9wfArqVZLJaG7XiCm+hetLRAzxhQSlOsRHk9KzbJ1Hc0HNqjGK8xO11jDhddS2psoWUkHRYEddPjryNZpCcmu3/ALq2dutanG7X0pBKHHUTyABGg51jgfQdo/WarzykzUwM3KlZ8P2BeqpdURG7TTQVFAqTenpVd27/ACiooNRGjS3ELTShSAaMGkSEuxWVTqwhAlR0+5rY2PY9lKZeUpR3wcKR96z9qsnR3TaXdFrSII1AC0xBHHOol6rnZ5qSSSUZkz/fHeasUqO0k3zsYWNxs9twg7JF7fGyqACpheY9RSgZ908e2soRxyjIimLq/Ddy0MNui0NpDiAsApUSJEwTNaPay7OiWhQ0WkAkaYkgA+IpVacYaO5JgMXOctif0KKKUKSKMGoTVY4KtLq9G/PsD/u/fdVSDVrdKuo/7n3olavumzsiYTE6FQ+JoU5ZjkfeXv8A8xoqsnOz3mU/4abCdClNqtSZeObbZ0aG4ke38q294POh1tKCgJUetiBJPECDllTtqtoSFiYUAR3xIrKXvtJ1WlKhLfRJtBVGim3UBQ8CR31wzliMdX7ya1yS4LlYmSsibtRtAhvG0tJwqSUq5hQiU8amXVbA5ZWV6q6NIy3qAgjlmKx9qcNuNjU51E2gWhaTvTKypoQeKAJqnuS9XLO4Ug4k41JWkeqQYMcDV7/jk6OxHeWb91+gUzoKr+S24E2iEoWoJbdnqhRHmOHRKpkAnIxuOuB/EK3JtVv6MK6tmQEGDqpXWWJHINpPORVg+pt9p2yrPUcClIUdZyMciMzWTTYC2SBAISUrA0BHWkdsA99XMBhaVObqaStbyz4/dNDZZmVtbgQsOtZQo4ctMykiDu1qzYcRaWsMALQMChxxeapPeB2VUWh7EFIy6hIHZJH3NR7Hai0tKx7p5iundPaj5rQr3szbWFJXZ0jPzBod4mmrUVJWkp0j4eFWNitLYZQQequSOwns3VXW1tSsk5ADzu/QT3CsyDvN30uyYU+oFAUSBGh39nP+VUNtMOtp0ClYjyHrD699XtlZbKcWIKjLI8tDGn8jVJf9oKltt5AAk6RqI7st1WsPvWQyeg9bnwWgoDMGCTvkcu2q9KsGgyWJ7+3npR2p7yZTvKoA7JP0qN0uOZGXy76tQhZDWyFb2MCjHmnNPYf38KjVpLj2cctiHFBbbbLEBbzpITKzCUggHOT3SJqrvy5nrI6WX04VjwUNxSd4qWNaDl3d/EuH59CFx4nT23ii6ruUPVVPgVVd3HcLCrSm1h1wkr6QArGAE7gkj4TNZ9Wd02AQT52naqm7rS8nJtlef+cpB7etFZ85ONR2NelQjVoRu7NF3tg8hoLabJJcWVrkyRMTuymAI4TxFZtJzZ7R+s1LtjTqTKrM2Drx+SqjrkuNYkJRKk9VOnnR3SZqBu7uzSoQhCmoxYzea5dUZJ017BUUVKvREOqGYiNddBUYCmlynuLoGKWmk0oUCRm1vWyKeulTbKSpamUBKRqTKTvrmF52O8WbN0b6HkWZJHVVGAHFI0/zH410O7b9LNieUkBS2UlSUnQ58s6xO0O29otjKmVsoSlRSSUhc9UhW88q0MK5bOSyucjjIbNWSepEbvi82LOhSVPIYCQEK6NOCPVAUU/Wuk7TrKrCwpRlRU2Z5lszVPfrSlXAykJUVFLGQBJyOeQ7Kdv+3YmrO17LSFKHA4AIPPXxpuIknHTiTdnwbrr1KMUKKhVM6Ni01bXOeo/r6P6K3VUg1bXP6O0ZT5P76UWVq+6zbMTB95f6jQpuyGUzI1V+o0KsnOy1ZabV2IqTjTkQIVnGIdvEHMGueWrFaWTYz1VF8IUv2LOEocWodqkpEe0oCugXzeSFte0243nzBBH1rC3NtBZbI2LPaelUoLWrGZIKCRhBhWZAyOW6uW7MVSNJ+G8k8lx6/TkSyL69ENkslsFCbOodEIOQQMAnkQPjWYt73R2m0IwktuOdO2oD2kpxJ04jStbb7c06zisws6wE+ymQY0UhQlNYO/1gWvoQlvpAlK0YBAMwdRA49gHGatYGLldST0euutxSdjZM3U1b7OhVnlt9sYsRyz0wLSc4UCYVGXwOWv5xbKG1OIwrxhDs6g+bu1HPfrwqfar9bZTjswxLQpKFLRCUlXsFcQqTMgTGuVO3j0V4MOKLhDsELSrdlOEwBlBEKzI55y6lGdOalNeC/HVfxyBrockfAS64DxI7xn9DTMZRVjtJZyh1OIQSkYu3fy31WoVpXVQe1FNFZ62LvZ68lIPRQFTmgKMQdYEjf960C7U5BC2lZpwmFDqzvgwT3VhscGRqDNbluFNCFEhQlJO6YgZ61SxUIqSlbUfB3yK6xXcWXVuOKhBEEAAYsMQMjEmJ558apbxeJeSs75Na0BJs4KxIBCjzjX5GsRfTwWrEBGeVSYaTnJt9ATyRJUsFWWgSo9+QNVhtJAKQerNMlRohV1RSIXK527ZC4y7s44hhOJ18OKiQMS0uYQJOWiBWXv6yrt7zzbzv5W0JKC1ZbRooltIX0bu7EoEgaGad/DXaRS7ObuFp/KLU5jYfwhQz85ogkAScwZ4jhO8s+wj8WxVqtCbWt9gNoUWwhSVJxFBGZAgkQRXLzrfBV6jrSSvJuOTvm4+Wzay65E68SVjKuY2rtsSYKVgrSRvBBII8aXdy7QDPSJ1ggxkZwgHq7zPhU7axzG1ZfVJV1tDhXkFzGRIXiqts61jPpMwkmMAIPnLzIOspJndV6Utp7XM2MNFdylkHfjjp6yl+thgbiADrEb/nUBJJWzOeaf1mpt9IOGSsGFYYCQMykGcieG/hUBJ67Pan9VNL9NLuwXn6VfaPkKi1IvH0itNRp2Co1AsU9xdAxSqRR0h5MsNsU0oKTqK2ti2paUBigHuHzrn4o6KbWhWr4SnWzepub02rSEkN5n979KxjzxWoqUZJMk03QpXFRw0KK8IDRChNFNElYsVaXR5j/wDp/fSqoVa3Qeo/P+GfrSK9bdZtLtV5Mab/AJmipNzqPQo10PzNCrJzk95lXf6VWRfQwVMkqU0dcKTmUE7sO7l31z2+VBwnXlP0rt+112ocaOISN4+o4EHMGuNX3Z1sLHrJOh48dNDWN2PiI1Y3/wAvuOmU1x2paH24JCgFokHXqlSTzEj4VcGxocV+YdASqCHCCQDlBkTlnuFUiV4LUyrTyiY5SYIPjNaQsS0oL3FKjPJQUfnWziHZqSyure5FHkwrG+X3kNpSEssJOBIEDER53bE1f7P2cKS8MgoBDiTG+ChU8QQlMiqNi0NNhWBUqWesrTuGkZZVY7KWsdMlIGS0rREzGi58Ems7EJuEtnJJfbN+pKtSnvewm3OLC1JDrfVASOQOk+bG7jPCshed0P2eC62pIJISojJUeyf38K0lsdUh99aAcSXJSrhAEDLjHxq3vfbMWltLhDIRhKRZfOKnCIl3EnJtIgyk5nCMjii/RnVp7Kirxt6ZEUkn1OcHjWs2btaS3C1ejknPdqPDOspaEYTB8eNTbstWHEnE4kKGWAgSoebjkGU5qy51erU9uFiOLsy9vW0OumQkoaKeoCYkcY5xWcvcgqATokZ1o2GlPCDJXHWUogBASJkkwAAJk6VXWy6VInEOqpSjj9UpbgEJJ1zIqKi4w8I6abRnSKKn30kgr3FUUyKukDBV9dFqtTiVJTaX0NJHWHSrCYjTDMVSsNyeW+rNKjgLYISJlZGgGuGd5qOok1YfFHQVISbBYglUABcE9tOXc0MQh+DlEEcxl1uBPjTZZmw2MIIiFxPbR2W73vVcSNNxP0rJq77N3Cv+ilewq8WwZxP4t8Ejs9qoa0BLjWFQVmkyPe5VJtbVobz6UHsBH0qLjUp5BcMqKkye8VGXqbut641eHpFabtOwVHqTbzLivp2Co5FBFunuroFQoUDSHh0qaTR0hBigTQFFRGsE0KKKOiNYoGrW5j1H/wDSPyNVNWlz+Y/r6M/WkyCsvCbK4/QN9n1NCk3Cf7O3r5tFVhHN1N99TZXgzMcOHGsRt/cyOiUsZkqkCN3LvHxrohqqveyBbSiToCR3Z/SuAwOKdKpF+ZLqrHm680YFCdygpPdB1q9ctuILEjrYhHaP+Krb+QEvuMqGSVEdnCPhVSzbi0rCpOONCDB+Rr0VQ72CfHUrN7LL+Uqw4hkIyzz7Ks7uvFLdoSqA2hsjEeAIIMniaz9pfwFKMC8SgCBiSSBwPCtBctwrU2p9bKilsjAzJl5w6FZI81OpjhVatGEY3m8nlrzHp8isaWtdoeUlZ6KQ5AgdIDO86ZCqG9bL0bpCCShULbUREg5gwdN6TzBrrlwXN0SlWm3FONcBLUCBonTcBkAO076a21vCzKQQQhZSRkQDkerlwzjPlVen2ilWUIRurJXWn89ROnlmcfU4FZEZ8aDFmUXEpTqTkZiN8kjSNe6jvGzYVEpIImRxHCkMLUZInq6kbuZrcWauiu9czYMPtIEhk9WMKlJ88nI9VJBzBOpHOqm8luPqDZckIABzxER1cJM4RpMJjXPOm27e4/AJcKzklCQAkgZTJ7M+ypdrdRZslnE5gEgcSTw0GlVIxcH5kjaa8invZAbQhsa+cePf21WISToJ1PhvpdpfK1FR1P7imquxVlmQSd2TrttCUmFCRrM6RU1L4UPJN7xBVnHYBVdYWCskDv7KtbIoHqIgk84niNNKZO2pJC9jZvz+RscmTC8+OdQ2Z4mptpRhsllSQBAXkNBnpUJusqq/EzpMCv6CFuqPE+NKYPlG+0fOm3DTln9I32j51EXWvCFbfSK7aZp22+ertpiaBJT3UA0U0ZFFFEeKFAUVLSKQARQNGaKkAFFQoURrDmrK6fMf/wBM/I1WxVhdx6j3ufekyCtu/nM2dwf/AF2vdoqTcKP7O17tCrKObq776s35SJrP7SX/AGazNrDrqQqFBKZknLhUDb3a02ZJZYSpTyhqASETziJ+Vc3sezTtpVjUlbrisyYJE8zoO+uO7O7NU4qtXlsx4c3+yHNtaFDtBb2nll1BBXIkHIkDhxOlU6XBKSYSQDixDhpl21o712aS2tYWlKAk4SSFJSCNySQC4eSJqvvO7G0speBgIVACxHSTrlM5c9K7ejOmoqMb24FeSepaXFtKw0oqXZW3HCRK+kMmNIBBirK/9qw9C0uOsxuEFI7CmY+FZFyypKQopS2FaFaYB7CBnT9mupoAKxocVuEgJHDIa1BPDUNvvGnf6v75DtqWgh6+HlKyeU6exRPhUUIeOKUrWoxiMThEzoNVaGJ0q2QnoVEnCpRzODEcuJSMqds20KEhRUMM7iKl2nFf04XBbmxq6bilvpHJCgThBGcbiQZg1Htd3KMrdVCeGQAG4KVEk8hUl3aZR0STMwIMHh21VWi2Bxf9oK8swiCO7PSlTVZybl+dAPZtYQ0+EZoxAQMK88QTnkhMwATx4DnMJ14YSdVEnXMnmSakW+9AuQlACYgA7gDNVsSYgydKuwjxZHJ8huhU+8LPgSlJ1+9QKendXGNWDBq/2fEoORyJ05/v4VQJrSWa2pSlKEA4chIGpPEj61HWvs2Q+nqbV9QFns+JJMhWkZZ9tFZW2VEdRY7lfSiewKYYkkCFRHvR86bZsaPVcP8AuE/Gsie8b+Ft3S1HXrM3MJS5PAJX9qjuNBLzYEjzZBBBBnQhQpb9lI0dVv1P2NMoT5VEqxaZmmF2DVtWN230iu2mQKftvpFdtMgUC1DdQUUUUqhFIcEKVRClUhBGkGlmkGigAmjFJpQFEDFA1YXd5j3ufQ1Aqbd/mPe596DIKu7+czYXCk/l2vdFHR3ED+Xa9wUVWVoc1V331Y6bfb+hS+ypDrTqUrQCmSAoSBxyqk212ttTSWrNKUPrQFOYP7udx5xVfsF+I/QWNuzGzuvOtlQSEZyiSoZAE9UEjTQVT229WVuOWn8q4p9xRVK3fJidBhSASBkIJisehgJRrtVaStFvZatnyvnoDauhqx3UFK6R50paT6R5WajvKGifWPAaammL4vRL74XZrMYSAhnpDiCAkADo2tMROcmczSl2h60FJcSlYSeqmIQjLQAZACpjm0imRDQYL29TbYhscAsySeJmtS01K9rvS18l+fwNyFXylVnbas4bctFsUkrdEFQQpegVGsDLDprWOt9zqR6UstL9gKlXehE4f3lWlatdqtJwFx04v7to5q7Y3czVkLvasjaUtO2Zu0qnGtXlCyORSCCv4CN5p1Oq6C2XvPl+ZL6MEo7RiLXYH7GrAsIClJCoCknI5gGDIPI1pNm7A1a0BstLbdR1nXCtI6pyEJW2cj1QEzmSam3PdtiZPSlw21/EJxjC2CT5xmVKzMkk7q1V4WBKhnmrIk6Z6iM8ogHlUWJx6XhSd/mtb2fDqGNMyW1NwmyoK23ekSjCVjqhSEqgBUpSQRJA1BEisGUdIXVSeqMQBzkYgnXkDPdXRtoLkW42oBZEwDIknOY7zFYR+7FNLUnCteHJRSCRmJwmOW6at4CspU85XfSxHVi7lfZbGtwwhJPyHaas2WBZ+usSRoCYzO8DfFKTanldVtvCPDt1phyxO6qBPKRVxybyeSGpW0FdGHEqW4c1HLdAnKKr12aBIUkjtrT3RstbLQnybYQmCev1J36KzM9lRl7IWpYBDYzJAg5SN2kT2UxYikm05r1E4NrQzYrR2OymMlKTvOHL4AZ1Xm6XWVEuoKAg5zx3Za6xVxd14JxBDgKcW+cjnIo1Z3jeOYacbammdTFns4mSEqk79d9R0iplsMsMZAGFzHvVERWXPU6TA/2UJWKdsg8q320hVOWT0qKjLst0RbfSL9401FP2sddXaaaoDobqEigaVFCKQ4TQo4o4oiEmkkUuKIiiIRFLAoopQpDWCpth9G97o+tQ6mWH0b3uj60GQ1d019yPAWdoE+oKOplxD+zs+4n5UKtrQ5mpvvqTNhdiWbvaScKVWgp8o7vzzKUcEjTnGdO3nsPZnipXXQpUmU4SATqQFJMVpqImvO3j8TKq6u29p/noPS4HLL2/CokdS1ukTmkhInvQB8qydu2fNimbF04G8WlR0zzQhCVGu42204RoD9awW0tlYdClLxsEeuCflvNdB2d2niJu1V3Xp/1sB00c1f2ofUC2hP5dOhbbSlI/iyCj3mobeM+cEqB1P8xNLvkOJJUVB1APVXooDuzFVSrcpWjiuEKP1rq6dOLjeCS/PX1IW7al/dtraYVK0QYz60zxyGmWX8VaizbVMrOuZGc/v9xXL1hSiRhz5Up9hSD7QHrJBjszFMrYCnVd5PMCqNHZkW9C0wgAiMs/OUTAAPMwKu9l7hCbMAoJLgWouaEKUTJNcLsd9qawRJwmYnw+OfcK6Js1+IrLScLwcbxZzGKfAyPCsbHdm14U7Uc87+ZLGrFvM2VquFlSSSlKd5JAAFUr1iSyUOoY6ZKQohGgUr1SctBrFaVi+m7Q2C1C0kATIPy31ItFsQUYU4cW7Fx4bqx6detTezNPzRLZM5vs4LTaLb01oaWpJVIZRk2NYCtxSOZ7q0u3t9pY6LykuTmlEEJMGISQSeH2pzaK+l2GwKW4psvLOFltAggHfEkmMyTXNNhUWq0vlaEpIBlx5wSlHdIBPKtelS+IbxE0owhklwf50zZG5bPhLW8bXeNoIUtkOJmRLZTPDLOaz1oszilKU40GzOSFIKUg8EnUeFdHbVarVaejYtpDTKSp94NpCWzpgRuxHPI6DXnir+v9rEWVLW9gJKXDCSqcylcZYpnMZVewlWTexGK00V8k+d0l+o2VuLLWzpBs7AcJScKv1eFPtXbi81YP75GlWGyOO2Vh1DOJBSo4QQSBiPHWkKbbT57bqDzSofMEU6rGW0zTwlVKmkn9gnLsWDqPj9qbbZKXkAxupY6Hc6R3/wAqYedSlwFKgYgyTvqE0IzbVm/YO2J66sjqaYw1YC/DGjf776P+m+SKGY+M5pWt7kCKIirH+mp9VFK/pkewjx/lSzD3k+XuVcUDVkb5T7CfH+VAX2PYR40sw97L5fcrKI1af04n2E+P8qL+mx7CfH+VHPkLvJ/L7lbFCKsjfg9hPj/KiF9J9hPj/KlnyGurL5fcrql2IdR33R9adN9D2E+P8qYevLECAkCRFHMjnOUla3ubG6LbDDY4IT8qOqWyYghIg+aNxoVcSyOcqPxvqddpC6FCvMETGX2svV1keTVhz9lJ3K4g8BWMuzaa0vOYHXErTOim2zuH+ShQrrMBRpvDbTir21sMbzI/4lXKw0gONthKlDrQTB/hnD8K5M+kTQoV0PZMnKjmyKqPMKMxJj96VP6ZQb6QHric+w7+PfQoVfmsxqKxlZUtSjmczSWBiMqzNChUpGOptbjKpaWtHuqI+VOr2itR1fcPaqhQod3GWbQG2tDXbC3u8/LLrhW2CCEqgwZAyMTvNaX8W3lWZKGWD0TWE9RGQ3axrQoVgV4pdowillm7cL2LMG9gH4kKNju+zt2YlpCkpKgn1ioSoqJzJJ3k0u6tm7Ki72nwwgurIxKUMcyFblyBoNKOhTMNJ/CX4tyv558QteI12zSALM2AABBgAQB1joBVqEihQrRhuoAPy6DqlJ7hTwaSNEgdgFChThwAkcB4UC0ngPAUdCkIItJ4DwpPRJ9lPgKFCkIHQp9lPgKAYT7KfAUKFEQnoE+ynwFF0KfZT4CioUGIJTSfZHgKT0Y4DwoUKQglIHAUjCOAoqFJAFAUVChSG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8" y="1320157"/>
            <a:ext cx="3959225" cy="327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52642" y="4942815"/>
            <a:ext cx="7315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  <a:cs typeface="Arial" charset="0"/>
              </a:rPr>
              <a:t>–</a:t>
            </a:r>
            <a:r>
              <a:rPr lang="pt-BR" b="1" dirty="0">
                <a:latin typeface="Arial" charset="0"/>
                <a:cs typeface="Arial" charset="0"/>
              </a:rPr>
              <a:t>1932</a:t>
            </a:r>
            <a:r>
              <a:rPr lang="pt-BR" dirty="0">
                <a:latin typeface="Arial" charset="0"/>
                <a:cs typeface="Arial" charset="0"/>
              </a:rPr>
              <a:t>: Devido a crise de 29, os nazistas se fortalecem, e conquistam 1/3 do parlamento alemão </a:t>
            </a:r>
            <a:r>
              <a:rPr lang="pt-BR" b="1" dirty="0">
                <a:latin typeface="Arial" charset="0"/>
                <a:cs typeface="Arial" charset="0"/>
              </a:rPr>
              <a:t>(</a:t>
            </a:r>
            <a:r>
              <a:rPr lang="pt-BR" b="1" dirty="0" err="1">
                <a:latin typeface="Arial" charset="0"/>
                <a:cs typeface="Arial" charset="0"/>
              </a:rPr>
              <a:t>Reichstag</a:t>
            </a:r>
            <a:r>
              <a:rPr lang="pt-BR" b="1" dirty="0" smtClean="0">
                <a:latin typeface="Arial" charset="0"/>
                <a:cs typeface="Arial" charset="0"/>
              </a:rPr>
              <a:t>).</a:t>
            </a:r>
          </a:p>
          <a:p>
            <a:pPr>
              <a:spcBef>
                <a:spcPct val="50000"/>
              </a:spcBef>
            </a:pPr>
            <a:endParaRPr lang="pt-BR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  <a:cs typeface="Arial" charset="0"/>
              </a:rPr>
              <a:t>–</a:t>
            </a:r>
            <a:r>
              <a:rPr lang="pt-BR" b="1" dirty="0">
                <a:latin typeface="Arial" charset="0"/>
                <a:cs typeface="Arial" charset="0"/>
              </a:rPr>
              <a:t>1933</a:t>
            </a:r>
            <a:r>
              <a:rPr lang="pt-BR" dirty="0">
                <a:latin typeface="Arial" charset="0"/>
                <a:cs typeface="Arial" charset="0"/>
              </a:rPr>
              <a:t>: Hitler é nomeado 1º ministro.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09133" y="1320157"/>
            <a:ext cx="335921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  <a:cs typeface="Arial" charset="0"/>
              </a:rPr>
              <a:t>-“</a:t>
            </a:r>
            <a:r>
              <a:rPr lang="pt-BR" dirty="0" err="1">
                <a:latin typeface="Arial" charset="0"/>
                <a:cs typeface="Arial" charset="0"/>
              </a:rPr>
              <a:t>Mein</a:t>
            </a:r>
            <a:r>
              <a:rPr lang="pt-BR" dirty="0">
                <a:latin typeface="Arial" charset="0"/>
                <a:cs typeface="Arial" charset="0"/>
              </a:rPr>
              <a:t> </a:t>
            </a:r>
            <a:r>
              <a:rPr lang="pt-BR" dirty="0" err="1">
                <a:latin typeface="Arial" charset="0"/>
                <a:cs typeface="Arial" charset="0"/>
              </a:rPr>
              <a:t>Kampf</a:t>
            </a:r>
            <a:r>
              <a:rPr lang="pt-BR" dirty="0">
                <a:latin typeface="Arial" charset="0"/>
                <a:cs typeface="Arial" charset="0"/>
              </a:rPr>
              <a:t>” (Minha Luta</a:t>
            </a:r>
            <a:r>
              <a:rPr lang="pt-BR" dirty="0" smtClean="0">
                <a:latin typeface="Arial" charset="0"/>
                <a:cs typeface="Arial" charset="0"/>
              </a:rPr>
              <a:t>): - -   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Arial" charset="0"/>
                <a:cs typeface="Arial" charset="0"/>
              </a:rPr>
              <a:t>- superioridade racial, </a:t>
            </a:r>
            <a:r>
              <a:rPr lang="pt-BR" dirty="0" err="1" smtClean="0">
                <a:latin typeface="Arial" charset="0"/>
                <a:cs typeface="Arial" charset="0"/>
              </a:rPr>
              <a:t>anti-semitismo</a:t>
            </a:r>
            <a:r>
              <a:rPr lang="pt-BR" dirty="0" smtClean="0">
                <a:latin typeface="Arial" charset="0"/>
                <a:cs typeface="Arial" charset="0"/>
              </a:rPr>
              <a:t>, espaço vital, não cumprimento do </a:t>
            </a:r>
            <a:r>
              <a:rPr lang="pt-BR" dirty="0">
                <a:latin typeface="Arial" charset="0"/>
                <a:cs typeface="Arial" charset="0"/>
              </a:rPr>
              <a:t>Tratado de </a:t>
            </a:r>
            <a:r>
              <a:rPr lang="pt-BR" dirty="0" err="1">
                <a:latin typeface="Arial" charset="0"/>
                <a:cs typeface="Arial" charset="0"/>
              </a:rPr>
              <a:t>Versalhhes</a:t>
            </a:r>
            <a:r>
              <a:rPr lang="pt-BR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3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323854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dirty="0" smtClean="0">
                <a:latin typeface="Arial" charset="0"/>
                <a:cs typeface="Arial" charset="0"/>
              </a:rPr>
              <a:t>–</a:t>
            </a:r>
            <a:r>
              <a:rPr lang="pt-BR" b="1" dirty="0" err="1">
                <a:latin typeface="Arial" charset="0"/>
                <a:cs typeface="Arial" charset="0"/>
              </a:rPr>
              <a:t>Reichstag</a:t>
            </a:r>
            <a:r>
              <a:rPr lang="pt-BR" b="1" dirty="0">
                <a:latin typeface="Arial" charset="0"/>
                <a:cs typeface="Arial" charset="0"/>
              </a:rPr>
              <a:t> é incendiado pelos nazistas</a:t>
            </a:r>
            <a:r>
              <a:rPr lang="pt-BR" dirty="0">
                <a:latin typeface="Arial" charset="0"/>
                <a:cs typeface="Arial" charset="0"/>
              </a:rPr>
              <a:t> – pretexto para seu fechamento bem como o cancelamento de eleições e todos os partidos políticos. Culpa é atribuída aos comunistas que são severamente perseguidos, presos e mortos; </a:t>
            </a:r>
            <a:endParaRPr lang="pt-BR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–</a:t>
            </a:r>
            <a:r>
              <a:rPr lang="pt-BR" b="1" dirty="0">
                <a:solidFill>
                  <a:srgbClr val="000000"/>
                </a:solidFill>
                <a:latin typeface="Arial" charset="0"/>
                <a:cs typeface="Arial" charset="0"/>
              </a:rPr>
              <a:t>1934</a:t>
            </a: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: Hitler é nomeado </a:t>
            </a:r>
            <a:r>
              <a:rPr lang="pt-BR" b="1" dirty="0">
                <a:solidFill>
                  <a:srgbClr val="000000"/>
                </a:solidFill>
                <a:latin typeface="Arial" charset="0"/>
                <a:cs typeface="Arial" charset="0"/>
              </a:rPr>
              <a:t>“</a:t>
            </a:r>
            <a:r>
              <a:rPr lang="pt-BR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Führer</a:t>
            </a:r>
            <a:r>
              <a:rPr lang="pt-BR" b="1" dirty="0">
                <a:solidFill>
                  <a:srgbClr val="000000"/>
                </a:solidFill>
                <a:latin typeface="Arial" charset="0"/>
                <a:cs typeface="Arial" charset="0"/>
              </a:rPr>
              <a:t>”</a:t>
            </a: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 (guia do povo) e proclama o </a:t>
            </a:r>
            <a:r>
              <a:rPr lang="pt-BR" b="1" dirty="0">
                <a:solidFill>
                  <a:srgbClr val="000000"/>
                </a:solidFill>
                <a:latin typeface="Arial" charset="0"/>
                <a:cs typeface="Arial" charset="0"/>
              </a:rPr>
              <a:t>3º Reich</a:t>
            </a: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 (Império).</a:t>
            </a:r>
          </a:p>
          <a:p>
            <a:pPr eaLnBrk="1" hangingPunct="1">
              <a:spcBef>
                <a:spcPct val="50000"/>
              </a:spcBef>
            </a:pPr>
            <a:endParaRPr lang="pt-BR" dirty="0">
              <a:latin typeface="Arial" charset="0"/>
              <a:cs typeface="Arial" charset="0"/>
            </a:endParaRPr>
          </a:p>
        </p:txBody>
      </p:sp>
      <p:pic>
        <p:nvPicPr>
          <p:cNvPr id="6" name="Picture 4" descr="Noite dos cristai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86250"/>
            <a:ext cx="4071938" cy="23352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udeto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286250"/>
            <a:ext cx="3902075" cy="23669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1311587"/>
            <a:ext cx="79724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>
                <a:latin typeface="Arial" charset="0"/>
                <a:cs typeface="Arial" charset="0"/>
              </a:rPr>
              <a:t>–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pt-BR" b="1">
                <a:latin typeface="Arial" charset="0"/>
                <a:cs typeface="Arial" charset="0"/>
              </a:rPr>
              <a:t>Criação das SS </a:t>
            </a:r>
            <a:r>
              <a:rPr lang="pt-BR">
                <a:latin typeface="Arial" charset="0"/>
                <a:cs typeface="Arial" charset="0"/>
              </a:rPr>
              <a:t>(Seções de Segurança – polícia política) e </a:t>
            </a:r>
            <a:r>
              <a:rPr lang="pt-BR" b="1">
                <a:latin typeface="Arial" charset="0"/>
                <a:cs typeface="Arial" charset="0"/>
              </a:rPr>
              <a:t>GESTAPO</a:t>
            </a:r>
            <a:r>
              <a:rPr lang="pt-BR">
                <a:latin typeface="Arial" charset="0"/>
                <a:cs typeface="Arial" charset="0"/>
              </a:rPr>
              <a:t> (polícia secreta), ambos para perseguir opositores ou “ameaças” ao regime.</a:t>
            </a:r>
          </a:p>
          <a:p>
            <a:pPr eaLnBrk="1" hangingPunct="1">
              <a:spcBef>
                <a:spcPct val="50000"/>
              </a:spcBef>
            </a:pPr>
            <a:r>
              <a:rPr lang="pt-BR">
                <a:latin typeface="Arial" charset="0"/>
                <a:cs typeface="Arial" charset="0"/>
              </a:rPr>
              <a:t>–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pt-BR" b="1">
                <a:latin typeface="Arial" charset="0"/>
                <a:cs typeface="Arial" charset="0"/>
              </a:rPr>
              <a:t>1935: Leis de Nuremberg</a:t>
            </a:r>
            <a:r>
              <a:rPr lang="pt-BR">
                <a:latin typeface="Arial" charset="0"/>
                <a:cs typeface="Arial" charset="0"/>
              </a:rPr>
              <a:t> (</a:t>
            </a:r>
            <a:r>
              <a:rPr lang="pt-BR" b="1">
                <a:solidFill>
                  <a:srgbClr val="FF0000"/>
                </a:solidFill>
                <a:latin typeface="Arial" charset="0"/>
                <a:cs typeface="Arial" charset="0"/>
              </a:rPr>
              <a:t>início das perseguições aos Judeus</a:t>
            </a:r>
            <a:r>
              <a:rPr lang="pt-BR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pt-BR">
                <a:latin typeface="Wingdings" pitchFamily="2" charset="2"/>
                <a:cs typeface="Arial" charset="0"/>
              </a:rPr>
              <a:t>ü</a:t>
            </a:r>
            <a:r>
              <a:rPr lang="pt-BR">
                <a:latin typeface="Arial" charset="0"/>
                <a:cs typeface="Arial" charset="0"/>
              </a:rPr>
              <a:t>restrição da cidadania e direitos aos judeus.</a:t>
            </a:r>
          </a:p>
          <a:p>
            <a:pPr eaLnBrk="1" hangingPunct="1">
              <a:spcBef>
                <a:spcPct val="50000"/>
              </a:spcBef>
            </a:pPr>
            <a:r>
              <a:rPr lang="pt-BR">
                <a:latin typeface="Arial" charset="0"/>
                <a:cs typeface="Arial" charset="0"/>
              </a:rPr>
              <a:t>-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pt-BR" b="1">
                <a:latin typeface="Arial" charset="0"/>
                <a:cs typeface="Arial" charset="0"/>
              </a:rPr>
              <a:t>1938: Noite dos cristais</a:t>
            </a:r>
            <a:r>
              <a:rPr lang="pt-BR">
                <a:latin typeface="Arial" charset="0"/>
                <a:cs typeface="Arial" charset="0"/>
              </a:rPr>
              <a:t> - 5700 estabelecimentos judaicos (entre eles 267 sinagogas) depredados, como num prenúncio do posterior holocausto.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0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248" y="1297733"/>
            <a:ext cx="5214938" cy="537162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t-BR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As idéias nazistas foram difundidas graças  ao talento </a:t>
            </a:r>
            <a:r>
              <a:rPr lang="pt-BR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oratório</a:t>
            </a:r>
            <a:r>
              <a:rPr lang="pt-BR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 Hitler , uma </a:t>
            </a:r>
            <a:r>
              <a:rPr lang="pt-BR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propaganda </a:t>
            </a:r>
            <a:r>
              <a:rPr lang="pt-BR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grandiosa</a:t>
            </a:r>
            <a:r>
              <a:rPr lang="pt-BR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difundindo o nacionalismo, o militarismo, a superioridade ariana, o antissemitismo, o expansionismo. Uso de meios espetaculares para </a:t>
            </a:r>
            <a:r>
              <a:rPr lang="pt-BR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influenciar a opinião pública e atrair o apoio da sociedade</a:t>
            </a:r>
            <a:r>
              <a:rPr lang="pt-BR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aos projetos de Hitler.</a:t>
            </a:r>
          </a:p>
        </p:txBody>
      </p:sp>
      <p:pic>
        <p:nvPicPr>
          <p:cNvPr id="7" name="Picture 5" descr="adolf_hitler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86" y="1297732"/>
            <a:ext cx="3571875" cy="53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5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120658" y="116632"/>
            <a:ext cx="59158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t-BR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Propaganda sobre a superioridade do homem </a:t>
            </a:r>
            <a:r>
              <a:rPr lang="pt-BR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ariano (Goebbels: espécie ministro das comunicações)</a:t>
            </a:r>
            <a:endParaRPr lang="pt-BR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aryan-family-neues-vo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00808"/>
            <a:ext cx="78581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275856" y="260648"/>
            <a:ext cx="5760640" cy="11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Total controle da educação</a:t>
            </a:r>
          </a:p>
        </p:txBody>
      </p:sp>
      <p:pic>
        <p:nvPicPr>
          <p:cNvPr id="6" name="Picture 5" descr="pp_nazismo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6792"/>
            <a:ext cx="453707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oisonous-mushroom-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31" y="1602829"/>
            <a:ext cx="398145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9388" y="4919549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b="1" dirty="0"/>
              <a:t>Foto de crianças alemãs com um livro didático </a:t>
            </a:r>
            <a:r>
              <a:rPr lang="pt-BR" b="1" dirty="0" err="1"/>
              <a:t>anti-semita</a:t>
            </a:r>
            <a:r>
              <a:rPr lang="pt-BR" b="1" dirty="0"/>
              <a:t> chamado Der </a:t>
            </a:r>
            <a:r>
              <a:rPr lang="pt-BR" b="1" dirty="0" err="1"/>
              <a:t>Giftpilz</a:t>
            </a:r>
            <a:r>
              <a:rPr lang="pt-BR" b="1" dirty="0"/>
              <a:t> (O cogumelo venenoso). E o controle da Educação.</a:t>
            </a:r>
          </a:p>
        </p:txBody>
      </p:sp>
    </p:spTree>
    <p:extLst>
      <p:ext uri="{BB962C8B-B14F-4D97-AF65-F5344CB8AC3E}">
        <p14:creationId xmlns:p14="http://schemas.microsoft.com/office/powerpoint/2010/main" val="29403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310843"/>
            <a:ext cx="7772400" cy="1254061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/>
              <a:t>1. Introdução: </a:t>
            </a:r>
            <a:br>
              <a:rPr lang="pt-BR" sz="3600" b="1" dirty="0" smtClean="0"/>
            </a:br>
            <a:r>
              <a:rPr lang="pt-BR" sz="3600" b="1" dirty="0" smtClean="0"/>
              <a:t>a) Definição:</a:t>
            </a:r>
            <a:br>
              <a:rPr lang="pt-BR" sz="3600" b="1" dirty="0" smtClean="0"/>
            </a:br>
            <a:endParaRPr lang="pt-BR" sz="36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8" y="249289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prstClr val="black"/>
                </a:solidFill>
                <a:ea typeface="+mj-ea"/>
                <a:cs typeface="+mj-cs"/>
              </a:rPr>
              <a:t>- Momento marcado pela quebra da Bolsa de valores de Nova Iorque,  generalização de uma crise econômica mundial e de questionamentos ao liberalismo, ascensão de regimes antiliberais (</a:t>
            </a:r>
            <a:r>
              <a:rPr lang="pt-BR" sz="3600" dirty="0" smtClean="0">
                <a:solidFill>
                  <a:prstClr val="black"/>
                </a:solidFill>
                <a:ea typeface="+mj-ea"/>
                <a:cs typeface="+mj-cs"/>
              </a:rPr>
              <a:t>nazifascismo e comunismo). </a:t>
            </a:r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275856" y="225714"/>
            <a:ext cx="5688632" cy="169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Propaganda do desenvolvimento econômico</a:t>
            </a:r>
          </a:p>
        </p:txBody>
      </p:sp>
      <p:pic>
        <p:nvPicPr>
          <p:cNvPr id="6" name="Picture 4" descr="kau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29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" y="1611388"/>
            <a:ext cx="2847975" cy="39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155504" y="2462305"/>
            <a:ext cx="1864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Na cerimônia de acendimento da pira, a suástica apareceu mais do que o </a:t>
            </a:r>
            <a:r>
              <a:rPr lang="pt-BR" b="1" dirty="0" err="1"/>
              <a:t>simbolo</a:t>
            </a:r>
            <a:r>
              <a:rPr lang="pt-BR" b="1" dirty="0"/>
              <a:t> das Olimpíadas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75856" y="260648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Investimentos em esportes e espaços esportivos para o povo </a:t>
            </a:r>
          </a:p>
        </p:txBody>
      </p:sp>
      <p:pic>
        <p:nvPicPr>
          <p:cNvPr id="3076" name="Picture 4" descr="https://encrypted-tbn1.gstatic.com/images?q=tbn:ANd9GcQXUPNJTB1eiMQfa_j87iLIRbHaLMiU8x98u3oSuNiyNv7EvgRP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3" y="2199640"/>
            <a:ext cx="3384376" cy="35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95181" y="4558294"/>
            <a:ext cx="2134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Jesse Owens, norte-americano, ganha </a:t>
            </a:r>
            <a:r>
              <a:rPr lang="pt-BR" dirty="0" err="1" smtClean="0"/>
              <a:t>qutro</a:t>
            </a:r>
            <a:r>
              <a:rPr lang="pt-BR" dirty="0" smtClean="0"/>
              <a:t> medalhas de ouro e deixe Hitler contrariado.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34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http://upload.wikimedia.org/wikipedia/commons/thumb/c/c1/Jesse_Owens.jpg/200px-Jesse_Owe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6096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Ações Nazistas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81534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>
                <a:latin typeface="Arial" charset="0"/>
                <a:cs typeface="Arial" charset="0"/>
              </a:rPr>
              <a:t>–</a:t>
            </a:r>
            <a:r>
              <a:rPr lang="pt-BR" dirty="0">
                <a:latin typeface="Arial" charset="0"/>
                <a:cs typeface="Arial" charset="0"/>
              </a:rPr>
              <a:t>Criação de obras públicas, investimentos na indústria bélica, controle dos trabalhadores,controle da oposição</a:t>
            </a:r>
            <a:r>
              <a:rPr lang="pt-BR" dirty="0" smtClean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dirty="0">
                <a:latin typeface="Arial" charset="0"/>
                <a:cs typeface="Arial" charset="0"/>
              </a:rPr>
              <a:t>–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Expansionismo militar: </a:t>
            </a:r>
          </a:p>
          <a:p>
            <a:pPr>
              <a:spcBef>
                <a:spcPct val="50000"/>
              </a:spcBef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  <a:cs typeface="Arial" charset="0"/>
              </a:rPr>
              <a:t>- </a:t>
            </a:r>
            <a:r>
              <a:rPr lang="pt-BR" b="1" dirty="0">
                <a:latin typeface="Arial" charset="0"/>
                <a:cs typeface="Arial" charset="0"/>
              </a:rPr>
              <a:t>1938</a:t>
            </a:r>
            <a:r>
              <a:rPr lang="pt-BR" dirty="0">
                <a:latin typeface="Arial" charset="0"/>
                <a:cs typeface="Arial" charset="0"/>
              </a:rPr>
              <a:t> – anexação da </a:t>
            </a:r>
            <a:r>
              <a:rPr lang="pt-BR" dirty="0" smtClean="0">
                <a:latin typeface="Arial" charset="0"/>
                <a:cs typeface="Arial" charset="0"/>
              </a:rPr>
              <a:t>ÁUSTRIA;</a:t>
            </a:r>
            <a:endParaRPr lang="pt-BR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  <a:cs typeface="Arial" charset="0"/>
              </a:rPr>
              <a:t>- </a:t>
            </a:r>
            <a:r>
              <a:rPr lang="pt-BR" b="1" dirty="0">
                <a:latin typeface="Arial" charset="0"/>
                <a:cs typeface="Arial" charset="0"/>
              </a:rPr>
              <a:t>1939 </a:t>
            </a:r>
            <a:r>
              <a:rPr lang="pt-BR" dirty="0">
                <a:latin typeface="Arial" charset="0"/>
                <a:cs typeface="Arial" charset="0"/>
              </a:rPr>
              <a:t>– Anexação da </a:t>
            </a:r>
            <a:r>
              <a:rPr lang="pt-BR" dirty="0" smtClean="0">
                <a:latin typeface="Arial" charset="0"/>
                <a:cs typeface="Arial" charset="0"/>
              </a:rPr>
              <a:t>TCHECOSLOVÁQUIA;</a:t>
            </a:r>
            <a:endParaRPr lang="pt-BR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  <a:cs typeface="Arial" charset="0"/>
              </a:rPr>
              <a:t>- </a:t>
            </a:r>
            <a:r>
              <a:rPr lang="pt-BR" b="1" dirty="0">
                <a:latin typeface="Arial" charset="0"/>
                <a:cs typeface="Arial" charset="0"/>
              </a:rPr>
              <a:t>01/09/1939</a:t>
            </a:r>
            <a:r>
              <a:rPr lang="pt-BR" dirty="0">
                <a:latin typeface="Arial" charset="0"/>
                <a:cs typeface="Arial" charset="0"/>
              </a:rPr>
              <a:t> – Anexação da </a:t>
            </a:r>
            <a:r>
              <a:rPr lang="pt-BR" dirty="0" smtClean="0">
                <a:latin typeface="Arial" charset="0"/>
                <a:cs typeface="Arial" charset="0"/>
              </a:rPr>
              <a:t>POLÔNIA, levando Inglaterra e França a declararem guerra a Alemanha </a:t>
            </a:r>
            <a:r>
              <a:rPr lang="pt-BR" b="1" dirty="0" smtClean="0">
                <a:latin typeface="Arial" charset="0"/>
                <a:cs typeface="Arial" charset="0"/>
              </a:rPr>
              <a:t>(II </a:t>
            </a:r>
            <a:r>
              <a:rPr lang="pt-BR" b="1" dirty="0">
                <a:latin typeface="Arial" charset="0"/>
                <a:cs typeface="Arial" charset="0"/>
              </a:rPr>
              <a:t>Guerra Mundial</a:t>
            </a:r>
            <a:r>
              <a:rPr lang="pt-BR" b="1" dirty="0" smtClean="0">
                <a:latin typeface="Arial" charset="0"/>
                <a:cs typeface="Arial" charset="0"/>
              </a:rPr>
              <a:t>). </a:t>
            </a:r>
            <a:endParaRPr lang="pt-BR" b="1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pt-B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Franc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4"/>
          <a:stretch>
            <a:fillRect/>
          </a:stretch>
        </p:blipFill>
        <p:spPr bwMode="auto">
          <a:xfrm>
            <a:off x="276121" y="2526298"/>
            <a:ext cx="2249488" cy="22748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30421" y="4821790"/>
            <a:ext cx="1340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FRANCO</a:t>
            </a: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ESPANHA</a:t>
            </a:r>
          </a:p>
        </p:txBody>
      </p:sp>
      <p:pic>
        <p:nvPicPr>
          <p:cNvPr id="10" name="Picture 4" descr="Salaz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48" y="2526298"/>
            <a:ext cx="1776652" cy="22748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488736" y="4833002"/>
            <a:ext cx="1590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SALAZAR</a:t>
            </a: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PORTUGAL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7915" y="905875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 Fascismo na Espanha e Portugal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Celebração fascista na E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4221088"/>
            <a:ext cx="3312368" cy="235743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21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4016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/>
              <a:t>Efeitos da crise: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920880" cy="472514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- As </a:t>
            </a:r>
            <a:r>
              <a:rPr lang="pt-BR" dirty="0"/>
              <a:t>ações </a:t>
            </a:r>
            <a:r>
              <a:rPr lang="pt-BR" dirty="0" smtClean="0"/>
              <a:t>da bolsa se </a:t>
            </a:r>
            <a:r>
              <a:rPr lang="pt-BR" dirty="0"/>
              <a:t>desvalorizaram fortemente em poucos dias. Pessoas </a:t>
            </a:r>
            <a:r>
              <a:rPr lang="pt-BR" dirty="0" smtClean="0"/>
              <a:t>muitos </a:t>
            </a:r>
            <a:r>
              <a:rPr lang="pt-BR" dirty="0"/>
              <a:t>ricas, passaram, da noite para o dia, para a classe pobre. O número de falências de empresas foi enorme e o desemprego atingiu quase 30% dos trabalhadores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- Como </a:t>
            </a:r>
            <a:r>
              <a:rPr lang="pt-BR" dirty="0"/>
              <a:t>nesta época, diversos países do mundo mantinham relações comerciais com os EUA, a crise acabou se espalhando por quase todos os continentes. 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1470025"/>
          </a:xfrm>
        </p:spPr>
        <p:txBody>
          <a:bodyPr/>
          <a:lstStyle/>
          <a:p>
            <a:pPr algn="l"/>
            <a:r>
              <a:rPr lang="pt-BR" b="1" dirty="0"/>
              <a:t>New </a:t>
            </a:r>
            <a:r>
              <a:rPr lang="pt-BR" b="1" dirty="0" err="1"/>
              <a:t>Deal</a:t>
            </a:r>
            <a:r>
              <a:rPr lang="pt-BR" b="1" dirty="0"/>
              <a:t>: a </a:t>
            </a:r>
            <a:r>
              <a:rPr lang="pt-BR" b="1" dirty="0" smtClean="0"/>
              <a:t>solução (1933)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280920" cy="4032448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Tx/>
              <a:buChar char="-"/>
            </a:pPr>
            <a:r>
              <a:rPr lang="pt-BR" dirty="0" smtClean="0"/>
              <a:t>No </a:t>
            </a:r>
            <a:r>
              <a:rPr lang="pt-BR" dirty="0"/>
              <a:t>governo de Franklin Delano Roosevelt, </a:t>
            </a:r>
            <a:r>
              <a:rPr lang="pt-BR" dirty="0" smtClean="0"/>
              <a:t>presidente dos EUA, foi </a:t>
            </a:r>
            <a:r>
              <a:rPr lang="pt-BR" dirty="0"/>
              <a:t>colocado em prática o plano conhecido como New </a:t>
            </a:r>
            <a:r>
              <a:rPr lang="pt-BR" dirty="0" err="1" smtClean="0"/>
              <a:t>Deal</a:t>
            </a:r>
            <a:r>
              <a:rPr lang="pt-BR" dirty="0" smtClean="0"/>
              <a:t>: </a:t>
            </a:r>
          </a:p>
          <a:p>
            <a:pPr marL="457200" indent="-457200" algn="just">
              <a:buFontTx/>
              <a:buChar char="-"/>
            </a:pPr>
            <a:r>
              <a:rPr lang="pt-BR" dirty="0" smtClean="0"/>
              <a:t>controle de </a:t>
            </a:r>
            <a:r>
              <a:rPr lang="pt-BR" dirty="0"/>
              <a:t>preços e </a:t>
            </a:r>
            <a:r>
              <a:rPr lang="pt-BR" dirty="0" smtClean="0"/>
              <a:t>da </a:t>
            </a:r>
            <a:r>
              <a:rPr lang="pt-BR" dirty="0"/>
              <a:t>produção das indústrias e das fazendas. </a:t>
            </a:r>
            <a:r>
              <a:rPr lang="pt-BR" dirty="0" smtClean="0"/>
              <a:t>Evitando a inflação</a:t>
            </a:r>
            <a:r>
              <a:rPr lang="pt-BR" dirty="0"/>
              <a:t> e </a:t>
            </a:r>
            <a:r>
              <a:rPr lang="pt-BR" dirty="0" smtClean="0"/>
              <a:t>a </a:t>
            </a:r>
            <a:r>
              <a:rPr lang="pt-BR" dirty="0"/>
              <a:t>formação de estoques. </a:t>
            </a:r>
            <a:endParaRPr lang="pt-BR" dirty="0" smtClean="0"/>
          </a:p>
          <a:p>
            <a:pPr marL="457200" indent="-457200" algn="just">
              <a:buFontTx/>
              <a:buChar char="-"/>
            </a:pPr>
            <a:r>
              <a:rPr lang="pt-BR" dirty="0" smtClean="0"/>
              <a:t>Grandes investimentos </a:t>
            </a:r>
            <a:r>
              <a:rPr lang="pt-BR" dirty="0"/>
              <a:t>em obras públicas (estradas, aeroportos, ferrovias, energia elétrica </a:t>
            </a:r>
            <a:r>
              <a:rPr lang="pt-BR" dirty="0" err="1"/>
              <a:t>etc</a:t>
            </a:r>
            <a:r>
              <a:rPr lang="pt-BR" dirty="0"/>
              <a:t>), conseguindo diminuir significativamente o desemprego</a:t>
            </a:r>
            <a:r>
              <a:rPr lang="pt-BR" dirty="0" smtClean="0"/>
              <a:t>. </a:t>
            </a:r>
          </a:p>
          <a:p>
            <a:pPr marL="457200" indent="-457200" algn="just">
              <a:buFontTx/>
              <a:buChar char="-"/>
            </a:pPr>
            <a:r>
              <a:rPr lang="pt-BR" dirty="0" smtClean="0"/>
              <a:t>Na </a:t>
            </a:r>
            <a:r>
              <a:rPr lang="pt-BR" dirty="0"/>
              <a:t>década de 1940 a economia norte-americana já estava funcionando normalmente.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223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6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3312368" cy="30018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67544" y="67487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NAZIFASCISMO</a:t>
            </a:r>
            <a:endParaRPr lang="pt-BR" sz="4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el-nazis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25"/>
            <a:ext cx="4643437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ussoli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49" y="2177940"/>
            <a:ext cx="4176713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6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310843"/>
            <a:ext cx="7772400" cy="1470025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0000"/>
                </a:solidFill>
              </a:rPr>
              <a:t>Nazifascismo</a:t>
            </a:r>
            <a:r>
              <a:rPr lang="pt-BR" b="1" dirty="0" smtClean="0">
                <a:solidFill>
                  <a:srgbClr val="FF0000"/>
                </a:solidFill>
              </a:rPr>
              <a:t>: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6408712" cy="4104456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pt-BR" b="1" dirty="0">
                <a:latin typeface="Arial" charset="0"/>
                <a:cs typeface="Arial" charset="0"/>
              </a:rPr>
              <a:t>Conceito:</a:t>
            </a:r>
            <a:r>
              <a:rPr lang="pt-BR" dirty="0">
                <a:latin typeface="Arial" charset="0"/>
                <a:cs typeface="Arial" charset="0"/>
              </a:rPr>
              <a:t> Modelo de governo (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TOTALITÁRIO</a:t>
            </a:r>
            <a:r>
              <a:rPr lang="pt-BR" dirty="0">
                <a:latin typeface="Arial" charset="0"/>
                <a:cs typeface="Arial" charset="0"/>
              </a:rPr>
              <a:t>) característico de alguns países no período entre guerras (1918 – 1939). Ditadura onde o </a:t>
            </a:r>
            <a:r>
              <a:rPr lang="pt-BR" b="1" dirty="0">
                <a:latin typeface="Arial" charset="0"/>
                <a:cs typeface="Arial" charset="0"/>
              </a:rPr>
              <a:t>Estado controla a sociedade e o indivíduo é submisso ao Estado.</a:t>
            </a:r>
            <a:endParaRPr lang="en-US" b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b="1" dirty="0">
                <a:latin typeface="Arial" charset="0"/>
                <a:cs typeface="Arial" charset="0"/>
              </a:rPr>
              <a:t>ITÁLIA, ALEMANHA, PORTUGAL , ESPANHA</a:t>
            </a:r>
            <a:r>
              <a:rPr lang="pt-BR" dirty="0">
                <a:latin typeface="Arial" charset="0"/>
                <a:cs typeface="Arial" charset="0"/>
              </a:rPr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Características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básicas: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632848" cy="4824536"/>
          </a:xfrm>
        </p:spPr>
        <p:txBody>
          <a:bodyPr>
            <a:normAutofit fontScale="40000" lnSpcReduction="20000"/>
          </a:bodyPr>
          <a:lstStyle/>
          <a:p>
            <a:pPr algn="l"/>
            <a:endParaRPr lang="pt-BR" dirty="0" smtClean="0">
              <a:latin typeface="Arial" charset="0"/>
              <a:cs typeface="Arial" charset="0"/>
            </a:endParaRP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>
                <a:cs typeface="Arial" charset="0"/>
              </a:rPr>
              <a:t>Ultranacionalismo (xenófobo).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>
                <a:cs typeface="Arial" charset="0"/>
              </a:rPr>
              <a:t>Totalitarismo.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>
                <a:cs typeface="Arial" charset="0"/>
              </a:rPr>
              <a:t>Militarismo.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>
                <a:cs typeface="Arial" charset="0"/>
              </a:rPr>
              <a:t>Anticomunismo.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 err="1">
                <a:cs typeface="Arial" charset="0"/>
              </a:rPr>
              <a:t>Antiliberalismo</a:t>
            </a:r>
            <a:r>
              <a:rPr lang="pt-BR" sz="5400" dirty="0">
                <a:cs typeface="Arial" charset="0"/>
              </a:rPr>
              <a:t>.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 err="1">
                <a:cs typeface="Arial" charset="0"/>
              </a:rPr>
              <a:t>Unipartidarismo</a:t>
            </a:r>
            <a:r>
              <a:rPr lang="pt-BR" sz="5400" dirty="0">
                <a:cs typeface="Arial" charset="0"/>
              </a:rPr>
              <a:t>.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>
                <a:cs typeface="Arial" charset="0"/>
              </a:rPr>
              <a:t>Culto ao líder.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>
                <a:cs typeface="Arial" charset="0"/>
              </a:rPr>
              <a:t>Propaganda governamental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>
                <a:cs typeface="Arial" charset="0"/>
              </a:rPr>
              <a:t>Educação dirigida.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>
                <a:cs typeface="Arial" charset="0"/>
              </a:rPr>
              <a:t>Racismo (Nazismo).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>
                <a:cs typeface="Arial" charset="0"/>
              </a:rPr>
              <a:t>Expansionismo territorial (Nazi)</a:t>
            </a:r>
          </a:p>
          <a:p>
            <a:pPr algn="l"/>
            <a:r>
              <a:rPr lang="pt-BR" sz="5400" dirty="0">
                <a:cs typeface="Arial" charset="0"/>
              </a:rPr>
              <a:t>–</a:t>
            </a:r>
            <a:r>
              <a:rPr lang="en-US" sz="5400" dirty="0">
                <a:cs typeface="Arial" charset="0"/>
              </a:rPr>
              <a:t> </a:t>
            </a:r>
            <a:r>
              <a:rPr lang="pt-BR" sz="5400" dirty="0">
                <a:cs typeface="Arial" charset="0"/>
              </a:rPr>
              <a:t>Corporativismo (Fascismo).</a:t>
            </a:r>
            <a:r>
              <a:rPr lang="pt-BR" sz="5400" dirty="0"/>
              <a:t> </a:t>
            </a:r>
            <a:endParaRPr lang="en-US" sz="5400" dirty="0"/>
          </a:p>
          <a:p>
            <a:pPr algn="l"/>
            <a:r>
              <a:rPr lang="pt-BR" sz="5100" dirty="0" smtClean="0"/>
              <a:t> </a:t>
            </a:r>
            <a:endParaRPr lang="en-US" sz="5100" dirty="0"/>
          </a:p>
          <a:p>
            <a:endParaRPr lang="pt-BR" sz="5100" dirty="0">
              <a:latin typeface="Arial" charset="0"/>
              <a:cs typeface="Arial" charset="0"/>
            </a:endParaRPr>
          </a:p>
          <a:p>
            <a:endParaRPr lang="pt-BR" sz="51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152128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5472608" cy="468052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  <a:defRPr/>
            </a:pPr>
            <a:endParaRPr lang="pt-BR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dirty="0" smtClean="0">
                <a:latin typeface="Arial" charset="0"/>
                <a:cs typeface="Arial" charset="0"/>
              </a:rPr>
              <a:t>Surgimento </a:t>
            </a:r>
            <a:r>
              <a:rPr lang="pt-BR" dirty="0">
                <a:latin typeface="Arial" charset="0"/>
                <a:cs typeface="Arial" charset="0"/>
              </a:rPr>
              <a:t>dos “</a:t>
            </a:r>
            <a:r>
              <a:rPr lang="pt-BR" dirty="0" err="1">
                <a:latin typeface="Arial" charset="0"/>
                <a:cs typeface="Arial" charset="0"/>
              </a:rPr>
              <a:t>Fascio</a:t>
            </a:r>
            <a:r>
              <a:rPr lang="pt-BR" dirty="0">
                <a:latin typeface="Arial" charset="0"/>
                <a:cs typeface="Arial" charset="0"/>
              </a:rPr>
              <a:t> de Combate” (1919): Grupo de combatentes liderados por </a:t>
            </a:r>
            <a:r>
              <a:rPr lang="pt-BR" b="1" dirty="0">
                <a:latin typeface="Arial" charset="0"/>
                <a:cs typeface="Arial" charset="0"/>
              </a:rPr>
              <a:t>Benito Mussolini</a:t>
            </a:r>
            <a:r>
              <a:rPr lang="pt-BR" dirty="0">
                <a:latin typeface="Arial" charset="0"/>
                <a:cs typeface="Arial" charset="0"/>
              </a:rPr>
              <a:t>,. Reprimia movimentos populares sociais com extrema violência. </a:t>
            </a:r>
          </a:p>
          <a:p>
            <a:pPr algn="just">
              <a:lnSpc>
                <a:spcPct val="90000"/>
              </a:lnSpc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dirty="0" smtClean="0">
                <a:latin typeface="Arial" charset="0"/>
                <a:cs typeface="Arial" charset="0"/>
              </a:rPr>
              <a:t>Formavam </a:t>
            </a:r>
            <a:r>
              <a:rPr lang="pt-BR" dirty="0">
                <a:latin typeface="Arial" charset="0"/>
                <a:cs typeface="Arial" charset="0"/>
              </a:rPr>
              <a:t>tropas fardadas de preto, tendo o apelido de </a:t>
            </a:r>
            <a:r>
              <a:rPr lang="pt-BR" b="1" dirty="0">
                <a:latin typeface="Arial" charset="0"/>
                <a:cs typeface="Arial" charset="0"/>
              </a:rPr>
              <a:t>“Camisas Negras”.</a:t>
            </a:r>
            <a:r>
              <a:rPr lang="pt-BR" dirty="0">
                <a:latin typeface="Arial" charset="0"/>
                <a:cs typeface="Arial" charset="0"/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dirty="0" smtClean="0">
                <a:latin typeface="Arial" charset="0"/>
                <a:cs typeface="Arial" charset="0"/>
              </a:rPr>
              <a:t>Eram </a:t>
            </a:r>
            <a:r>
              <a:rPr lang="pt-BR" dirty="0">
                <a:latin typeface="Arial" charset="0"/>
                <a:cs typeface="Arial" charset="0"/>
              </a:rPr>
              <a:t>apoiados e financiados por grupos burgueses. (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medo do comunismo</a:t>
            </a:r>
            <a:r>
              <a:rPr lang="pt-BR" dirty="0">
                <a:latin typeface="Arial" charset="0"/>
                <a:cs typeface="Arial" charset="0"/>
              </a:rPr>
              <a:t>)</a:t>
            </a:r>
          </a:p>
          <a:p>
            <a:pPr algn="just">
              <a:lnSpc>
                <a:spcPct val="90000"/>
              </a:lnSpc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dirty="0" smtClean="0">
                <a:latin typeface="Arial" charset="0"/>
                <a:cs typeface="Arial" charset="0"/>
              </a:rPr>
              <a:t>Transformado </a:t>
            </a:r>
            <a:r>
              <a:rPr lang="pt-BR" dirty="0">
                <a:latin typeface="Arial" charset="0"/>
                <a:cs typeface="Arial" charset="0"/>
              </a:rPr>
              <a:t>no início da década de 20 no </a:t>
            </a:r>
            <a:r>
              <a:rPr lang="pt-BR" b="1" dirty="0">
                <a:latin typeface="Arial" charset="0"/>
                <a:cs typeface="Arial" charset="0"/>
              </a:rPr>
              <a:t>Partido Nacional Fascista.</a:t>
            </a:r>
            <a:endParaRPr lang="pt-BR" dirty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dirty="0">
                <a:latin typeface="Arial" charset="0"/>
                <a:cs typeface="Arial" charset="0"/>
              </a:rPr>
              <a:t> </a:t>
            </a:r>
          </a:p>
          <a:p>
            <a:endParaRPr lang="pt-BR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ropaganda_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29480"/>
            <a:ext cx="3060973" cy="463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069720" y="1484784"/>
            <a:ext cx="2473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PROPAGANDA FASCISTA</a:t>
            </a:r>
          </a:p>
        </p:txBody>
      </p:sp>
    </p:spTree>
    <p:extLst>
      <p:ext uri="{BB962C8B-B14F-4D97-AF65-F5344CB8AC3E}">
        <p14:creationId xmlns:p14="http://schemas.microsoft.com/office/powerpoint/2010/main" val="32163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8153400" cy="64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t-BR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sz="2200" dirty="0" smtClean="0">
                <a:latin typeface="Arial" charset="0"/>
                <a:cs typeface="Arial" charset="0"/>
              </a:rPr>
              <a:t>–</a:t>
            </a:r>
            <a:r>
              <a:rPr lang="pt-BR" sz="2200" b="1" dirty="0">
                <a:latin typeface="Arial" charset="0"/>
                <a:cs typeface="Arial" charset="0"/>
              </a:rPr>
              <a:t>1922: Marcha sobre Roma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cs typeface="Arial" charset="0"/>
              </a:rPr>
              <a:t>-</a:t>
            </a:r>
            <a:r>
              <a:rPr lang="pt-BR" sz="2200" dirty="0">
                <a:latin typeface="Arial" charset="0"/>
                <a:cs typeface="Arial" charset="0"/>
              </a:rPr>
              <a:t> 50 mil camisas negras marcham exigindo a colocação de Mussolini no poder.</a:t>
            </a:r>
          </a:p>
          <a:p>
            <a:pPr eaLnBrk="1" hangingPunct="1">
              <a:spcBef>
                <a:spcPct val="50000"/>
              </a:spcBef>
            </a:pPr>
            <a:r>
              <a:rPr lang="pt-BR" sz="2200" dirty="0">
                <a:latin typeface="Arial" charset="0"/>
                <a:cs typeface="Arial" charset="0"/>
              </a:rPr>
              <a:t>–Mussolini assume o poder e implanta ditadura. É chamado de </a:t>
            </a:r>
            <a:r>
              <a:rPr lang="pt-BR" sz="2200" b="1" dirty="0">
                <a:latin typeface="Arial" charset="0"/>
                <a:cs typeface="Arial" charset="0"/>
              </a:rPr>
              <a:t>“</a:t>
            </a:r>
            <a:r>
              <a:rPr lang="pt-BR" sz="2200" b="1" dirty="0" err="1">
                <a:latin typeface="Arial" charset="0"/>
                <a:cs typeface="Arial" charset="0"/>
              </a:rPr>
              <a:t>Duce</a:t>
            </a:r>
            <a:r>
              <a:rPr lang="pt-BR" sz="2200" b="1" dirty="0">
                <a:latin typeface="Arial" charset="0"/>
                <a:cs typeface="Arial" charset="0"/>
              </a:rPr>
              <a:t>”.</a:t>
            </a:r>
            <a:endParaRPr lang="pt-BR" sz="22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sz="2200" dirty="0">
                <a:latin typeface="Arial" charset="0"/>
                <a:cs typeface="Arial" charset="0"/>
              </a:rPr>
              <a:t>–</a:t>
            </a:r>
            <a:r>
              <a:rPr lang="pt-BR" sz="2200" b="1" dirty="0">
                <a:latin typeface="Arial" charset="0"/>
                <a:cs typeface="Arial" charset="0"/>
              </a:rPr>
              <a:t>1929: Tratado de </a:t>
            </a:r>
            <a:r>
              <a:rPr lang="pt-BR" sz="2200" b="1" dirty="0" err="1">
                <a:latin typeface="Arial" charset="0"/>
                <a:cs typeface="Arial" charset="0"/>
              </a:rPr>
              <a:t>Latrão</a:t>
            </a:r>
            <a:r>
              <a:rPr lang="pt-BR" sz="2200" dirty="0">
                <a:latin typeface="Arial" charset="0"/>
                <a:cs typeface="Arial" charset="0"/>
              </a:rPr>
              <a:t> – criação do </a:t>
            </a:r>
            <a:r>
              <a:rPr lang="pt-BR" sz="2200" b="1" dirty="0">
                <a:latin typeface="Arial" charset="0"/>
                <a:cs typeface="Arial" charset="0"/>
              </a:rPr>
              <a:t>Estado do Vaticano</a:t>
            </a:r>
            <a:r>
              <a:rPr lang="pt-BR" sz="2200" dirty="0">
                <a:latin typeface="Arial" charset="0"/>
                <a:cs typeface="Arial" charset="0"/>
              </a:rPr>
              <a:t>, que dá ao governo de Mussolini o reconhecimento e apoio da Igreja Católica.</a:t>
            </a:r>
          </a:p>
          <a:p>
            <a:pPr eaLnBrk="1" hangingPunct="1">
              <a:spcBef>
                <a:spcPct val="50000"/>
              </a:spcBef>
            </a:pPr>
            <a:r>
              <a:rPr lang="pt-BR" sz="2200" dirty="0">
                <a:latin typeface="Arial" charset="0"/>
                <a:cs typeface="Arial" charset="0"/>
              </a:rPr>
              <a:t>–Perseguição de opositores (especialmente comunistas), fechamento de partidos, controle do ensino e comunicações, ênfase no patriotismo , criação de obras públicas, incentivo a agricultura e indústria bélica.</a:t>
            </a:r>
          </a:p>
          <a:p>
            <a:pPr eaLnBrk="1" hangingPunct="1">
              <a:spcBef>
                <a:spcPct val="50000"/>
              </a:spcBef>
            </a:pPr>
            <a:r>
              <a:rPr lang="pt-BR" sz="2200" dirty="0">
                <a:latin typeface="Arial" charset="0"/>
                <a:cs typeface="Arial" charset="0"/>
              </a:rPr>
              <a:t>–</a:t>
            </a:r>
            <a:r>
              <a:rPr lang="pt-BR" sz="2200" b="1" dirty="0">
                <a:latin typeface="Arial" charset="0"/>
                <a:cs typeface="Arial" charset="0"/>
              </a:rPr>
              <a:t>1936: Reforço do neocolonialismo</a:t>
            </a:r>
            <a:r>
              <a:rPr lang="pt-BR" sz="2200" dirty="0">
                <a:latin typeface="Arial" charset="0"/>
                <a:cs typeface="Arial" charset="0"/>
              </a:rPr>
              <a:t> – invasão da Etiópia.</a:t>
            </a:r>
          </a:p>
          <a:p>
            <a:pPr eaLnBrk="1" hangingPunct="1">
              <a:spcBef>
                <a:spcPct val="5000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3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849</Words>
  <Application>Microsoft Office PowerPoint</Application>
  <PresentationFormat>Apresentação na tela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 Crise de 1929 e o nazifascismo</vt:lpstr>
      <vt:lpstr>1. Introdução:  a) Definição: </vt:lpstr>
      <vt:lpstr>Efeitos da crise:</vt:lpstr>
      <vt:lpstr>New Deal: a solução (1933)</vt:lpstr>
      <vt:lpstr>NAZIFASCISMO</vt:lpstr>
      <vt:lpstr>Nazifascismo: </vt:lpstr>
      <vt:lpstr>Características básicas:</vt:lpstr>
      <vt:lpstr>Fascismo Italiano:</vt:lpstr>
      <vt:lpstr>Apresentação do PowerPoint</vt:lpstr>
      <vt:lpstr>Culto à Mussolini </vt:lpstr>
      <vt:lpstr>Nazismo alemão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Crise de 1929 e o nazifascismo</dc:title>
  <dc:creator>Pablo</dc:creator>
  <cp:lastModifiedBy>Pablo</cp:lastModifiedBy>
  <cp:revision>34</cp:revision>
  <dcterms:created xsi:type="dcterms:W3CDTF">2013-08-16T14:43:30Z</dcterms:created>
  <dcterms:modified xsi:type="dcterms:W3CDTF">2013-09-26T04:19:24Z</dcterms:modified>
</cp:coreProperties>
</file>