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529" autoAdjust="0"/>
    <p:restoredTop sz="94660"/>
  </p:normalViewPr>
  <p:slideViewPr>
    <p:cSldViewPr>
      <p:cViewPr varScale="1">
        <p:scale>
          <a:sx n="68" d="100"/>
          <a:sy n="68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0C05611-66ED-45FF-AA08-24582C03ADC6}" type="datetimeFigureOut">
              <a:rPr lang="pt-BR" smtClean="0"/>
              <a:pPr/>
              <a:t>09/02/2015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7CCD5BE-2CB2-4D77-B080-8784251A7BC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 descr="download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43181"/>
            <a:ext cx="9144000" cy="4188993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0" y="785794"/>
            <a:ext cx="86439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 smtClean="0">
                <a:latin typeface="Andalus" pitchFamily="18" charset="-78"/>
                <a:cs typeface="Andalus" pitchFamily="18" charset="-78"/>
              </a:rPr>
              <a:t>Tomada De Decisão</a:t>
            </a:r>
          </a:p>
          <a:p>
            <a:endParaRPr lang="pt-BR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57158" y="285728"/>
            <a:ext cx="8229600" cy="4525963"/>
          </a:xfrm>
        </p:spPr>
        <p:txBody>
          <a:bodyPr/>
          <a:lstStyle/>
          <a:p>
            <a:pPr algn="just"/>
            <a:r>
              <a:rPr lang="pt-BR" sz="2800" dirty="0" smtClean="0">
                <a:latin typeface="Bookman Old Style" pitchFamily="18" charset="0"/>
              </a:rPr>
              <a:t>Tipos de Decisão do Administrador: programadas, </a:t>
            </a:r>
            <a:r>
              <a:rPr lang="pt-BR" sz="2800" dirty="0" smtClean="0">
                <a:latin typeface="Bookman Old Style" pitchFamily="18" charset="0"/>
              </a:rPr>
              <a:t>não-programadas</a:t>
            </a:r>
          </a:p>
          <a:p>
            <a:pPr algn="just"/>
            <a:r>
              <a:rPr lang="pt-BR" sz="2800" dirty="0" smtClean="0">
                <a:latin typeface="Bookman Old Style" pitchFamily="18" charset="0"/>
              </a:rPr>
              <a:t>Técnicas </a:t>
            </a:r>
            <a:r>
              <a:rPr lang="pt-BR" sz="2800" dirty="0" smtClean="0">
                <a:latin typeface="Bookman Old Style" pitchFamily="18" charset="0"/>
              </a:rPr>
              <a:t>de solução de problemas: método cartesiano, </a:t>
            </a:r>
            <a:r>
              <a:rPr lang="pt-BR" sz="2800" dirty="0" smtClean="0">
                <a:latin typeface="Bookman Old Style" pitchFamily="18" charset="0"/>
              </a:rPr>
              <a:t>brainstorming (</a:t>
            </a:r>
            <a:r>
              <a:rPr lang="pt-BR" sz="2800" b="1" dirty="0" smtClean="0">
                <a:latin typeface="Bookman Old Style" pitchFamily="18" charset="0"/>
              </a:rPr>
              <a:t>tempestade de </a:t>
            </a:r>
            <a:r>
              <a:rPr lang="pt-BR" sz="2800" b="1" dirty="0" err="1" smtClean="0">
                <a:latin typeface="Bookman Old Style" pitchFamily="18" charset="0"/>
              </a:rPr>
              <a:t>ideias</a:t>
            </a:r>
            <a:r>
              <a:rPr lang="pt-BR" sz="2800" dirty="0" smtClean="0">
                <a:latin typeface="Bookman Old Style" pitchFamily="18" charset="0"/>
              </a:rPr>
              <a:t>), </a:t>
            </a:r>
            <a:r>
              <a:rPr lang="pt-BR" sz="2800" dirty="0" smtClean="0">
                <a:latin typeface="Bookman Old Style" pitchFamily="18" charset="0"/>
              </a:rPr>
              <a:t>etc. </a:t>
            </a:r>
          </a:p>
          <a:p>
            <a:endParaRPr lang="pt-BR" dirty="0"/>
          </a:p>
        </p:txBody>
      </p:sp>
      <p:pic>
        <p:nvPicPr>
          <p:cNvPr id="4" name="Imagem 3" descr="273_gesta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2643182"/>
            <a:ext cx="6572296" cy="4056046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decisões.png"/>
          <p:cNvPicPr>
            <a:picLocks noGrp="1" noChangeAspect="1"/>
          </p:cNvPicPr>
          <p:nvPr>
            <p:ph idx="1"/>
          </p:nvPr>
        </p:nvPicPr>
        <p:blipFill>
          <a:blip r:embed="rId2"/>
          <a:srcRect r="516"/>
          <a:stretch>
            <a:fillRect/>
          </a:stretch>
        </p:blipFill>
        <p:spPr>
          <a:xfrm>
            <a:off x="294136" y="1214422"/>
            <a:ext cx="8849864" cy="5214974"/>
          </a:xfrm>
        </p:spPr>
      </p:pic>
      <p:sp>
        <p:nvSpPr>
          <p:cNvPr id="5" name="CaixaDeTexto 4"/>
          <p:cNvSpPr txBox="1"/>
          <p:nvPr/>
        </p:nvSpPr>
        <p:spPr>
          <a:xfrm>
            <a:off x="714348" y="285728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Andalus" pitchFamily="18" charset="-78"/>
                <a:cs typeface="Andalus" pitchFamily="18" charset="-78"/>
              </a:rPr>
              <a:t>Tipos de Decisão do Administrador: P</a:t>
            </a:r>
            <a:r>
              <a:rPr lang="pt-BR" sz="2800" b="1" dirty="0" smtClean="0">
                <a:latin typeface="Andalus" pitchFamily="18" charset="-78"/>
                <a:cs typeface="Andalus" pitchFamily="18" charset="-78"/>
              </a:rPr>
              <a:t>rogramadas e Não-Programadas</a:t>
            </a:r>
            <a:endParaRPr lang="pt-BR" sz="2800" b="1" dirty="0" smtClean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632700" cy="1146522"/>
          </a:xfrm>
        </p:spPr>
        <p:txBody>
          <a:bodyPr/>
          <a:lstStyle/>
          <a:p>
            <a:pPr algn="ctr"/>
            <a:r>
              <a:rPr lang="pt-BR" sz="3400" b="1" dirty="0" smtClean="0">
                <a:solidFill>
                  <a:schemeClr val="tx1"/>
                </a:solidFill>
              </a:rPr>
              <a:t>Tomada de Decisão – Árvore de Decisões</a:t>
            </a:r>
            <a:endParaRPr lang="pt-BR" sz="34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0824" y="1412777"/>
            <a:ext cx="8785671" cy="5184874"/>
          </a:xfr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</p:txBody>
      </p:sp>
      <p:sp>
        <p:nvSpPr>
          <p:cNvPr id="4" name="Retângulo 3"/>
          <p:cNvSpPr/>
          <p:nvPr/>
        </p:nvSpPr>
        <p:spPr>
          <a:xfrm>
            <a:off x="467544" y="3284984"/>
            <a:ext cx="18002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Como garantir meu futuro?</a:t>
            </a:r>
            <a:endParaRPr lang="pt-BR" dirty="0"/>
          </a:p>
        </p:txBody>
      </p:sp>
      <p:cxnSp>
        <p:nvCxnSpPr>
          <p:cNvPr id="6" name="Conector de seta reta 5"/>
          <p:cNvCxnSpPr/>
          <p:nvPr/>
        </p:nvCxnSpPr>
        <p:spPr>
          <a:xfrm flipV="1">
            <a:off x="2267744" y="2636912"/>
            <a:ext cx="792088" cy="1188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>
            <a:stCxn id="4" idx="3"/>
          </p:cNvCxnSpPr>
          <p:nvPr/>
        </p:nvCxnSpPr>
        <p:spPr>
          <a:xfrm>
            <a:off x="2267744" y="3825044"/>
            <a:ext cx="936104" cy="11161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/>
          <p:cNvSpPr/>
          <p:nvPr/>
        </p:nvSpPr>
        <p:spPr>
          <a:xfrm>
            <a:off x="3059832" y="2276872"/>
            <a:ext cx="1512168" cy="9541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Estudando muito</a:t>
            </a:r>
            <a:endParaRPr lang="pt-BR" dirty="0"/>
          </a:p>
        </p:txBody>
      </p:sp>
      <p:cxnSp>
        <p:nvCxnSpPr>
          <p:cNvPr id="11" name="Conector de seta reta 10"/>
          <p:cNvCxnSpPr/>
          <p:nvPr/>
        </p:nvCxnSpPr>
        <p:spPr>
          <a:xfrm flipV="1">
            <a:off x="4572000" y="2371382"/>
            <a:ext cx="576064" cy="3825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12"/>
          <p:cNvSpPr/>
          <p:nvPr/>
        </p:nvSpPr>
        <p:spPr>
          <a:xfrm>
            <a:off x="5148064" y="1844824"/>
            <a:ext cx="1638514" cy="9412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Trabalhando em uma empresa</a:t>
            </a:r>
            <a:endParaRPr lang="pt-BR" dirty="0"/>
          </a:p>
        </p:txBody>
      </p:sp>
      <p:cxnSp>
        <p:nvCxnSpPr>
          <p:cNvPr id="15" name="Conector de seta reta 14"/>
          <p:cNvCxnSpPr/>
          <p:nvPr/>
        </p:nvCxnSpPr>
        <p:spPr>
          <a:xfrm>
            <a:off x="4572000" y="2753926"/>
            <a:ext cx="576064" cy="5310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 15"/>
          <p:cNvSpPr/>
          <p:nvPr/>
        </p:nvSpPr>
        <p:spPr>
          <a:xfrm>
            <a:off x="5148064" y="3019455"/>
            <a:ext cx="1781390" cy="981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Passando num concurso público</a:t>
            </a:r>
            <a:endParaRPr lang="pt-BR" dirty="0"/>
          </a:p>
        </p:txBody>
      </p:sp>
      <p:cxnSp>
        <p:nvCxnSpPr>
          <p:cNvPr id="18" name="Conector de seta reta 17"/>
          <p:cNvCxnSpPr/>
          <p:nvPr/>
        </p:nvCxnSpPr>
        <p:spPr>
          <a:xfrm>
            <a:off x="4572000" y="3019455"/>
            <a:ext cx="576064" cy="10576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/>
          <p:cNvSpPr/>
          <p:nvPr/>
        </p:nvSpPr>
        <p:spPr>
          <a:xfrm>
            <a:off x="5148064" y="4077072"/>
            <a:ext cx="1781390" cy="9950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Trabalhando por conta própria</a:t>
            </a:r>
            <a:endParaRPr lang="pt-BR" dirty="0"/>
          </a:p>
        </p:txBody>
      </p:sp>
      <p:cxnSp>
        <p:nvCxnSpPr>
          <p:cNvPr id="21" name="Conector de seta reta 20"/>
          <p:cNvCxnSpPr/>
          <p:nvPr/>
        </p:nvCxnSpPr>
        <p:spPr>
          <a:xfrm flipV="1">
            <a:off x="6660232" y="1628800"/>
            <a:ext cx="504056" cy="7425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>
            <a:off x="6660232" y="2371382"/>
            <a:ext cx="720080" cy="191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ângulo 23"/>
          <p:cNvSpPr/>
          <p:nvPr/>
        </p:nvSpPr>
        <p:spPr>
          <a:xfrm>
            <a:off x="7380312" y="1412776"/>
            <a:ext cx="1584176" cy="587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Conseq</a:t>
            </a:r>
            <a:r>
              <a:rPr lang="pt-BR" dirty="0" smtClean="0"/>
              <a:t> A</a:t>
            </a:r>
            <a:endParaRPr lang="pt-BR" dirty="0"/>
          </a:p>
        </p:txBody>
      </p:sp>
      <p:sp>
        <p:nvSpPr>
          <p:cNvPr id="25" name="Retângulo 24"/>
          <p:cNvSpPr/>
          <p:nvPr/>
        </p:nvSpPr>
        <p:spPr>
          <a:xfrm>
            <a:off x="7380312" y="2276872"/>
            <a:ext cx="1584176" cy="742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Conseq</a:t>
            </a:r>
            <a:r>
              <a:rPr lang="pt-BR" dirty="0" smtClean="0"/>
              <a:t> B</a:t>
            </a:r>
            <a:endParaRPr lang="pt-BR" dirty="0"/>
          </a:p>
        </p:txBody>
      </p:sp>
      <p:cxnSp>
        <p:nvCxnSpPr>
          <p:cNvPr id="27" name="Conector de seta reta 26"/>
          <p:cNvCxnSpPr/>
          <p:nvPr/>
        </p:nvCxnSpPr>
        <p:spPr>
          <a:xfrm flipV="1">
            <a:off x="6876256" y="3422249"/>
            <a:ext cx="504056" cy="1260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/>
          <p:nvPr/>
        </p:nvCxnSpPr>
        <p:spPr>
          <a:xfrm>
            <a:off x="6912260" y="3548263"/>
            <a:ext cx="468052" cy="5288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tângulo 29"/>
          <p:cNvSpPr/>
          <p:nvPr/>
        </p:nvSpPr>
        <p:spPr>
          <a:xfrm>
            <a:off x="7380312" y="3230978"/>
            <a:ext cx="1584176" cy="5816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Conseq</a:t>
            </a:r>
            <a:r>
              <a:rPr lang="pt-BR" dirty="0" smtClean="0"/>
              <a:t> C</a:t>
            </a:r>
            <a:endParaRPr lang="pt-BR" dirty="0"/>
          </a:p>
        </p:txBody>
      </p:sp>
      <p:sp>
        <p:nvSpPr>
          <p:cNvPr id="31" name="Retângulo 30"/>
          <p:cNvSpPr/>
          <p:nvPr/>
        </p:nvSpPr>
        <p:spPr>
          <a:xfrm>
            <a:off x="7380312" y="3825044"/>
            <a:ext cx="1584176" cy="612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Conseq</a:t>
            </a:r>
            <a:r>
              <a:rPr lang="pt-BR" dirty="0" smtClean="0"/>
              <a:t> 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82999582"/>
      </p:ext>
    </p:extLst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download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9167683" cy="6858000"/>
          </a:xfrm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714356"/>
            <a:ext cx="8229600" cy="452596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pt-BR" sz="2400" dirty="0" smtClean="0"/>
              <a:t>É o processo de escolher um curso de ação entre várias alternativas para se defrontar com um problema ou oportunidade.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buFont typeface="Wingdings" pitchFamily="2" charset="2"/>
              <a:buChar char="Ø"/>
            </a:pPr>
            <a:r>
              <a:rPr lang="pt-BR" sz="2400" b="1" dirty="0" smtClean="0"/>
              <a:t>Organização</a:t>
            </a:r>
            <a:r>
              <a:rPr lang="pt-BR" sz="2400" dirty="0" smtClean="0"/>
              <a:t>: sistema complexo de decisões em que cada pessoa participa consciente e racionalmente.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400" b="1" dirty="0" smtClean="0"/>
              <a:t>Racionalidade</a:t>
            </a:r>
            <a:r>
              <a:rPr lang="pt-BR" sz="2400" dirty="0" smtClean="0"/>
              <a:t>: capacidade de selecionar os meios necessários para atingir os objetivos desejados.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700" dirty="0" smtClean="0">
                <a:latin typeface="Andalus" pitchFamily="18" charset="-78"/>
                <a:cs typeface="Andalus" pitchFamily="18" charset="-78"/>
              </a:rPr>
              <a:t>Tomada De Decisão</a:t>
            </a:r>
            <a:r>
              <a:rPr lang="pt-BR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pt-BR" sz="4400" dirty="0" smtClean="0">
                <a:latin typeface="Andalus" pitchFamily="18" charset="-78"/>
                <a:cs typeface="Andalus" pitchFamily="18" charset="-78"/>
              </a:rPr>
            </a:br>
            <a:endParaRPr lang="pt-BR" dirty="0"/>
          </a:p>
        </p:txBody>
      </p:sp>
      <p:pic>
        <p:nvPicPr>
          <p:cNvPr id="5" name="Imagem 4" descr="tomada-de-decisão.jpg"/>
          <p:cNvPicPr>
            <a:picLocks noChangeAspect="1"/>
          </p:cNvPicPr>
          <p:nvPr/>
        </p:nvPicPr>
        <p:blipFill>
          <a:blip r:embed="rId2"/>
          <a:srcRect l="1589" t="10000"/>
          <a:stretch>
            <a:fillRect/>
          </a:stretch>
        </p:blipFill>
        <p:spPr>
          <a:xfrm>
            <a:off x="2571736" y="4158892"/>
            <a:ext cx="4286280" cy="2699107"/>
          </a:xfrm>
          <a:prstGeom prst="rect">
            <a:avLst/>
          </a:prstGeom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452596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pt-BR" sz="2400" b="1" dirty="0" smtClean="0"/>
              <a:t>Racionalidade limitada: </a:t>
            </a:r>
            <a:r>
              <a:rPr lang="pt-BR" sz="2400" dirty="0" smtClean="0"/>
              <a:t>as pessoas tomam decisões racionais apenas em relação a aspectos da situação que conseguem perceber  e interpretar.</a:t>
            </a:r>
            <a:endParaRPr lang="pt-BR" sz="2400" u="sng" dirty="0" smtClean="0"/>
          </a:p>
          <a:p>
            <a:pPr algn="just">
              <a:buFont typeface="Wingdings" pitchFamily="2" charset="2"/>
              <a:buChar char="Ø"/>
            </a:pPr>
            <a:r>
              <a:rPr lang="pt-BR" sz="2400" b="1" dirty="0" smtClean="0"/>
              <a:t>Elementos do Processo Decisório</a:t>
            </a:r>
            <a:r>
              <a:rPr lang="pt-BR" sz="2400" dirty="0" smtClean="0"/>
              <a:t>: caminho mental para se chegar a uma decisão.</a:t>
            </a:r>
          </a:p>
          <a:p>
            <a:endParaRPr lang="pt-BR" dirty="0"/>
          </a:p>
        </p:txBody>
      </p:sp>
      <p:pic>
        <p:nvPicPr>
          <p:cNvPr id="4" name="Imagem 3" descr="3notícia0-cursos-c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2428868"/>
            <a:ext cx="7153288" cy="4091269"/>
          </a:xfrm>
          <a:prstGeom prst="rect">
            <a:avLst/>
          </a:prstGeom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b="1" dirty="0" smtClean="0"/>
              <a:t>Estado da natureza</a:t>
            </a:r>
            <a:r>
              <a:rPr lang="pt-BR" dirty="0" smtClean="0"/>
              <a:t>: incerteza, risco ou certeza</a:t>
            </a:r>
          </a:p>
          <a:p>
            <a:pPr algn="just">
              <a:buFont typeface="Wingdings" pitchFamily="2" charset="2"/>
              <a:buChar char="v"/>
            </a:pPr>
            <a:r>
              <a:rPr lang="pt-BR" b="1" dirty="0" smtClean="0"/>
              <a:t>O tomador de decisão</a:t>
            </a:r>
            <a:r>
              <a:rPr lang="pt-BR" dirty="0" smtClean="0"/>
              <a:t>: indivíduo ou grupo influenciado pela situação</a:t>
            </a:r>
          </a:p>
          <a:p>
            <a:pPr algn="just">
              <a:buFont typeface="Wingdings" pitchFamily="2" charset="2"/>
              <a:buChar char="v"/>
            </a:pPr>
            <a:r>
              <a:rPr lang="pt-BR" b="1" dirty="0" smtClean="0"/>
              <a:t>Objetivos</a:t>
            </a:r>
            <a:r>
              <a:rPr lang="pt-BR" dirty="0" smtClean="0"/>
              <a:t>: fins ou resultados</a:t>
            </a:r>
          </a:p>
          <a:p>
            <a:pPr algn="just">
              <a:buFont typeface="Wingdings" pitchFamily="2" charset="2"/>
              <a:buChar char="v"/>
            </a:pPr>
            <a:r>
              <a:rPr lang="pt-BR" b="1" dirty="0" smtClean="0"/>
              <a:t>Preferências</a:t>
            </a:r>
            <a:r>
              <a:rPr lang="pt-BR" dirty="0" smtClean="0"/>
              <a:t>: critérios para escolha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4000" dirty="0" smtClean="0"/>
              <a:t>Tomada de Decisão – Modelo Genérico</a:t>
            </a:r>
            <a:endParaRPr lang="pt-BR" sz="4000" dirty="0"/>
          </a:p>
        </p:txBody>
      </p:sp>
      <p:pic>
        <p:nvPicPr>
          <p:cNvPr id="4" name="Imagem 3" descr="Como-Facilitar-A-Decisão-de-Compra-de-Um-Cliente-00.jpg"/>
          <p:cNvPicPr>
            <a:picLocks noChangeAspect="1"/>
          </p:cNvPicPr>
          <p:nvPr/>
        </p:nvPicPr>
        <p:blipFill>
          <a:blip r:embed="rId2"/>
          <a:srcRect t="23097"/>
          <a:stretch>
            <a:fillRect/>
          </a:stretch>
        </p:blipFill>
        <p:spPr>
          <a:xfrm>
            <a:off x="1480478" y="4071942"/>
            <a:ext cx="6339935" cy="278605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14282" y="0"/>
            <a:ext cx="8443914" cy="65722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3200" b="1" dirty="0" smtClean="0">
                <a:latin typeface="Aparajita" pitchFamily="34" charset="0"/>
                <a:cs typeface="Aparajita" pitchFamily="34" charset="0"/>
              </a:rPr>
              <a:t>Ambiente da Decisão: </a:t>
            </a:r>
            <a:r>
              <a:rPr lang="pt-BR" sz="3000" dirty="0" smtClean="0">
                <a:latin typeface="Aparajita" pitchFamily="34" charset="0"/>
                <a:cs typeface="Aparajita" pitchFamily="34" charset="0"/>
              </a:rPr>
              <a:t>C</a:t>
            </a:r>
            <a:r>
              <a:rPr lang="pt-BR" sz="3000" dirty="0" smtClean="0">
                <a:latin typeface="Aparajita" pitchFamily="34" charset="0"/>
                <a:cs typeface="Aparajita" pitchFamily="34" charset="0"/>
              </a:rPr>
              <a:t>erteza</a:t>
            </a:r>
            <a:r>
              <a:rPr lang="pt-BR" sz="3000" dirty="0" smtClean="0">
                <a:latin typeface="Aparajita" pitchFamily="34" charset="0"/>
                <a:cs typeface="Aparajita" pitchFamily="34" charset="0"/>
              </a:rPr>
              <a:t>, risco e incerteza</a:t>
            </a:r>
          </a:p>
          <a:p>
            <a:pPr marL="0" indent="0" algn="ctr">
              <a:buNone/>
            </a:pPr>
            <a:r>
              <a:rPr lang="pt-BR" sz="3200" b="1" dirty="0" smtClean="0">
                <a:latin typeface="Aparajita" pitchFamily="34" charset="0"/>
                <a:cs typeface="Aparajita" pitchFamily="34" charset="0"/>
              </a:rPr>
              <a:t>Ambiente </a:t>
            </a:r>
            <a:r>
              <a:rPr lang="pt-BR" sz="3200" b="1" dirty="0" smtClean="0">
                <a:latin typeface="Aparajita" pitchFamily="34" charset="0"/>
                <a:cs typeface="Aparajita" pitchFamily="34" charset="0"/>
              </a:rPr>
              <a:t>de Certeza: </a:t>
            </a:r>
            <a:r>
              <a:rPr lang="pt-BR" sz="3000" dirty="0" smtClean="0">
                <a:latin typeface="Aparajita" pitchFamily="34" charset="0"/>
                <a:cs typeface="Aparajita" pitchFamily="34" charset="0"/>
              </a:rPr>
              <a:t>Ex</a:t>
            </a:r>
            <a:r>
              <a:rPr lang="pt-BR" sz="3000" dirty="0" smtClean="0">
                <a:latin typeface="Aparajita" pitchFamily="34" charset="0"/>
                <a:cs typeface="Aparajita" pitchFamily="34" charset="0"/>
              </a:rPr>
              <a:t>: investir em um fundo financeiro com juro pré-fixados. Exceção</a:t>
            </a:r>
          </a:p>
          <a:p>
            <a:pPr marL="0" indent="0" algn="ctr">
              <a:buNone/>
            </a:pPr>
            <a:r>
              <a:rPr lang="pt-BR" sz="3200" b="1" dirty="0" smtClean="0">
                <a:latin typeface="Aparajita" pitchFamily="34" charset="0"/>
                <a:cs typeface="Aparajita" pitchFamily="34" charset="0"/>
              </a:rPr>
              <a:t>Ambiente </a:t>
            </a:r>
            <a:r>
              <a:rPr lang="pt-BR" sz="3200" b="1" dirty="0" smtClean="0">
                <a:latin typeface="Aparajita" pitchFamily="34" charset="0"/>
                <a:cs typeface="Aparajita" pitchFamily="34" charset="0"/>
              </a:rPr>
              <a:t>de risco: </a:t>
            </a:r>
            <a:r>
              <a:rPr lang="pt-BR" sz="3000" dirty="0" smtClean="0">
                <a:latin typeface="Aparajita" pitchFamily="34" charset="0"/>
                <a:cs typeface="Aparajita" pitchFamily="34" charset="0"/>
              </a:rPr>
              <a:t>Não </a:t>
            </a:r>
            <a:r>
              <a:rPr lang="pt-BR" sz="3000" dirty="0" smtClean="0">
                <a:latin typeface="Aparajita" pitchFamily="34" charset="0"/>
                <a:cs typeface="Aparajita" pitchFamily="34" charset="0"/>
              </a:rPr>
              <a:t>se pode predizer os resultados das alternativas.</a:t>
            </a:r>
          </a:p>
          <a:p>
            <a:pPr marL="0" indent="0" algn="ctr">
              <a:buNone/>
            </a:pPr>
            <a:r>
              <a:rPr lang="pt-BR" sz="3200" b="1" dirty="0" smtClean="0">
                <a:latin typeface="Aparajita" pitchFamily="34" charset="0"/>
                <a:cs typeface="Aparajita" pitchFamily="34" charset="0"/>
              </a:rPr>
              <a:t>Ambiente </a:t>
            </a:r>
            <a:r>
              <a:rPr lang="pt-BR" sz="3200" b="1" dirty="0" smtClean="0">
                <a:latin typeface="Aparajita" pitchFamily="34" charset="0"/>
                <a:cs typeface="Aparajita" pitchFamily="34" charset="0"/>
              </a:rPr>
              <a:t>de incerteza: </a:t>
            </a:r>
            <a:r>
              <a:rPr lang="pt-BR" sz="3000" dirty="0" smtClean="0">
                <a:latin typeface="Aparajita" pitchFamily="34" charset="0"/>
                <a:cs typeface="Aparajita" pitchFamily="34" charset="0"/>
              </a:rPr>
              <a:t>Mais </a:t>
            </a:r>
            <a:r>
              <a:rPr lang="pt-BR" sz="3000" dirty="0" smtClean="0">
                <a:latin typeface="Aparajita" pitchFamily="34" charset="0"/>
                <a:cs typeface="Aparajita" pitchFamily="34" charset="0"/>
              </a:rPr>
              <a:t>difícil. Necessita de criatividade e inovação. Ex: reação dos clientes</a:t>
            </a:r>
          </a:p>
          <a:p>
            <a:endParaRPr lang="pt-BR" dirty="0"/>
          </a:p>
        </p:txBody>
      </p:sp>
      <p:pic>
        <p:nvPicPr>
          <p:cNvPr id="4" name="Imagem 3" descr="tomada-de-decisao-sucess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62018"/>
            <a:ext cx="9144000" cy="3295982"/>
          </a:xfrm>
          <a:prstGeom prst="rect">
            <a:avLst/>
          </a:prstGeo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57158" y="214291"/>
            <a:ext cx="8643998" cy="450059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sz="4000" b="1" dirty="0" smtClean="0">
                <a:latin typeface="Arabic Typesetting" pitchFamily="66" charset="-78"/>
                <a:cs typeface="Arabic Typesetting" pitchFamily="66" charset="-78"/>
              </a:rPr>
              <a:t>A situação: </a:t>
            </a:r>
            <a:r>
              <a:rPr lang="pt-BR" sz="4000" dirty="0" smtClean="0">
                <a:latin typeface="Arabic Typesetting" pitchFamily="66" charset="-78"/>
                <a:cs typeface="Arabic Typesetting" pitchFamily="66" charset="-78"/>
              </a:rPr>
              <a:t>Ambiente </a:t>
            </a:r>
            <a:r>
              <a:rPr lang="pt-BR" sz="4000" dirty="0" smtClean="0">
                <a:latin typeface="Arabic Typesetting" pitchFamily="66" charset="-78"/>
                <a:cs typeface="Arabic Typesetting" pitchFamily="66" charset="-78"/>
              </a:rPr>
              <a:t>que envolve o </a:t>
            </a:r>
            <a:r>
              <a:rPr lang="pt-BR" sz="4000" dirty="0" smtClean="0">
                <a:latin typeface="Arabic Typesetting" pitchFamily="66" charset="-78"/>
                <a:cs typeface="Arabic Typesetting" pitchFamily="66" charset="-78"/>
              </a:rPr>
              <a:t>tomador</a:t>
            </a:r>
            <a:endParaRPr lang="pt-BR" sz="4000" u="sng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4000" b="1" dirty="0" smtClean="0">
                <a:latin typeface="Arabic Typesetting" pitchFamily="66" charset="-78"/>
                <a:cs typeface="Arabic Typesetting" pitchFamily="66" charset="-78"/>
              </a:rPr>
              <a:t>E</a:t>
            </a:r>
            <a:r>
              <a:rPr lang="pt-BR" sz="4000" b="1" dirty="0" smtClean="0">
                <a:latin typeface="Arabic Typesetting" pitchFamily="66" charset="-78"/>
                <a:cs typeface="Arabic Typesetting" pitchFamily="66" charset="-78"/>
              </a:rPr>
              <a:t>stratégia</a:t>
            </a:r>
            <a:r>
              <a:rPr lang="pt-BR" sz="4000" b="1" dirty="0" smtClean="0">
                <a:latin typeface="Arabic Typesetting" pitchFamily="66" charset="-78"/>
                <a:cs typeface="Arabic Typesetting" pitchFamily="66" charset="-78"/>
              </a:rPr>
              <a:t>: </a:t>
            </a:r>
            <a:r>
              <a:rPr lang="pt-BR" sz="4000" dirty="0" smtClean="0">
                <a:latin typeface="Arabic Typesetting" pitchFamily="66" charset="-78"/>
                <a:cs typeface="Arabic Typesetting" pitchFamily="66" charset="-78"/>
              </a:rPr>
              <a:t>É </a:t>
            </a:r>
            <a:r>
              <a:rPr lang="pt-BR" sz="4000" dirty="0" smtClean="0">
                <a:latin typeface="Arabic Typesetting" pitchFamily="66" charset="-78"/>
                <a:cs typeface="Arabic Typesetting" pitchFamily="66" charset="-78"/>
              </a:rPr>
              <a:t>o curso da ação </a:t>
            </a:r>
            <a:r>
              <a:rPr lang="pt-BR" sz="4000" dirty="0" smtClean="0">
                <a:latin typeface="Arabic Typesetting" pitchFamily="66" charset="-78"/>
                <a:cs typeface="Arabic Typesetting" pitchFamily="66" charset="-78"/>
              </a:rPr>
              <a:t>escolhida</a:t>
            </a:r>
            <a:endParaRPr lang="pt-BR" sz="40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4000" b="1" dirty="0" smtClean="0">
                <a:latin typeface="Arabic Typesetting" pitchFamily="66" charset="-78"/>
                <a:cs typeface="Arabic Typesetting" pitchFamily="66" charset="-78"/>
              </a:rPr>
              <a:t>Resultado</a:t>
            </a:r>
            <a:r>
              <a:rPr lang="pt-BR" sz="4000" dirty="0" smtClean="0">
                <a:latin typeface="Arabic Typesetting" pitchFamily="66" charset="-78"/>
                <a:cs typeface="Arabic Typesetting" pitchFamily="66" charset="-78"/>
              </a:rPr>
              <a:t>: É a consequência ou resultante de uma determinada estratégia</a:t>
            </a:r>
          </a:p>
          <a:p>
            <a:pPr algn="just">
              <a:buFont typeface="Wingdings" pitchFamily="2" charset="2"/>
              <a:buChar char="v"/>
            </a:pPr>
            <a:endParaRPr lang="pt-BR" sz="4000" dirty="0" smtClean="0">
              <a:latin typeface="Arabic Typesetting" pitchFamily="66" charset="-78"/>
              <a:cs typeface="Arabic Typesetting" pitchFamily="66" charset="-78"/>
            </a:endParaRPr>
          </a:p>
          <a:p>
            <a:endParaRPr lang="pt-BR" sz="4000" dirty="0"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4" name="Imagem 3" descr="images (1).jpg"/>
          <p:cNvPicPr>
            <a:picLocks noChangeAspect="1"/>
          </p:cNvPicPr>
          <p:nvPr/>
        </p:nvPicPr>
        <p:blipFill>
          <a:blip r:embed="rId2"/>
          <a:srcRect l="4372" r="4811"/>
          <a:stretch>
            <a:fillRect/>
          </a:stretch>
        </p:blipFill>
        <p:spPr>
          <a:xfrm>
            <a:off x="0" y="3214686"/>
            <a:ext cx="9144000" cy="3214710"/>
          </a:xfrm>
          <a:prstGeom prst="rect">
            <a:avLst/>
          </a:prstGeo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4519439"/>
          </a:xfrm>
        </p:spPr>
        <p:txBody>
          <a:bodyPr/>
          <a:lstStyle/>
          <a:p>
            <a:pPr marL="0" indent="0" algn="just">
              <a:buNone/>
            </a:pPr>
            <a:r>
              <a:rPr lang="pt-BR" sz="2400" b="1" dirty="0" smtClean="0"/>
              <a:t>1. Identificar </a:t>
            </a:r>
            <a:r>
              <a:rPr lang="pt-BR" sz="2400" b="1" dirty="0" smtClean="0"/>
              <a:t>e definição da situação</a:t>
            </a:r>
            <a:r>
              <a:rPr lang="pt-BR" sz="2400" dirty="0" smtClean="0"/>
              <a:t>: problema ou oportunidade</a:t>
            </a:r>
          </a:p>
          <a:p>
            <a:pPr marL="0" indent="0" algn="ctr">
              <a:buNone/>
            </a:pPr>
            <a:r>
              <a:rPr lang="pt-BR" sz="2400" dirty="0" smtClean="0"/>
              <a:t>a</a:t>
            </a:r>
            <a:r>
              <a:rPr lang="pt-BR" sz="2400" dirty="0" smtClean="0"/>
              <a:t>) </a:t>
            </a:r>
            <a:r>
              <a:rPr lang="pt-BR" sz="2400" b="1" dirty="0" smtClean="0"/>
              <a:t>Definição da situação: </a:t>
            </a:r>
            <a:r>
              <a:rPr lang="pt-BR" sz="2400" dirty="0" smtClean="0"/>
              <a:t>sintoma x problema</a:t>
            </a:r>
          </a:p>
          <a:p>
            <a:pPr marL="0" indent="0" algn="ctr">
              <a:buNone/>
            </a:pPr>
            <a:r>
              <a:rPr lang="pt-BR" sz="2400" dirty="0" smtClean="0"/>
              <a:t>b) </a:t>
            </a:r>
            <a:r>
              <a:rPr lang="pt-BR" sz="2400" b="1" dirty="0" smtClean="0"/>
              <a:t>Diagnóstico das </a:t>
            </a:r>
            <a:r>
              <a:rPr lang="pt-BR" sz="2400" b="1" dirty="0" smtClean="0"/>
              <a:t>causas</a:t>
            </a:r>
            <a:endParaRPr lang="pt-BR" sz="2400" dirty="0" smtClean="0"/>
          </a:p>
          <a:p>
            <a:pPr marL="0" indent="0" algn="ctr">
              <a:buNone/>
            </a:pPr>
            <a:r>
              <a:rPr lang="pt-BR" sz="2400" dirty="0" smtClean="0"/>
              <a:t>c) </a:t>
            </a:r>
            <a:r>
              <a:rPr lang="pt-BR" sz="2400" b="1" dirty="0" smtClean="0"/>
              <a:t>Identificação dos objetivos da decisão</a:t>
            </a:r>
            <a:r>
              <a:rPr lang="pt-BR" sz="2400" dirty="0" smtClean="0"/>
              <a:t>: ser </a:t>
            </a:r>
            <a:r>
              <a:rPr lang="pt-BR" sz="2400" dirty="0" smtClean="0"/>
              <a:t>eficaz</a:t>
            </a:r>
          </a:p>
          <a:p>
            <a:pPr marL="0" indent="0" algn="ctr">
              <a:buNone/>
            </a:pPr>
            <a:endParaRPr lang="pt-BR" sz="2400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8"/>
          </a:xfrm>
        </p:spPr>
        <p:txBody>
          <a:bodyPr>
            <a:normAutofit/>
          </a:bodyPr>
          <a:lstStyle/>
          <a:p>
            <a:r>
              <a:rPr lang="pt-BR" sz="3200" dirty="0" smtClean="0"/>
              <a:t>Tomada de </a:t>
            </a:r>
            <a:r>
              <a:rPr lang="pt-BR" sz="3200" dirty="0" err="1" smtClean="0"/>
              <a:t>Decisão–As</a:t>
            </a:r>
            <a:r>
              <a:rPr lang="pt-BR" sz="3200" dirty="0" smtClean="0"/>
              <a:t> </a:t>
            </a:r>
            <a:r>
              <a:rPr lang="pt-BR" sz="3200" dirty="0" smtClean="0"/>
              <a:t>6 etapas </a:t>
            </a:r>
            <a:r>
              <a:rPr lang="pt-BR" sz="3200" dirty="0" smtClean="0"/>
              <a:t>do processo </a:t>
            </a:r>
            <a:r>
              <a:rPr lang="pt-BR" sz="3200" dirty="0" smtClean="0"/>
              <a:t>decisório</a:t>
            </a:r>
            <a:endParaRPr lang="pt-BR" sz="3200" dirty="0"/>
          </a:p>
        </p:txBody>
      </p:sp>
      <p:pic>
        <p:nvPicPr>
          <p:cNvPr id="5" name="Imagem 4" descr="Artigo 171 - Problemas pessoais no trabal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3247601"/>
            <a:ext cx="7215238" cy="3610399"/>
          </a:xfrm>
          <a:prstGeom prst="rect">
            <a:avLst/>
          </a:prstGeom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4857784"/>
          </a:xfrm>
        </p:spPr>
        <p:txBody>
          <a:bodyPr/>
          <a:lstStyle/>
          <a:p>
            <a:pPr marL="0" indent="0" algn="just">
              <a:buNone/>
            </a:pPr>
            <a:r>
              <a:rPr lang="pt-BR" sz="2400" b="1" dirty="0" smtClean="0"/>
              <a:t>2. Obter informação (investigação) sobre a situação</a:t>
            </a:r>
          </a:p>
          <a:p>
            <a:pPr marL="0" indent="0" algn="just">
              <a:buNone/>
            </a:pPr>
            <a:r>
              <a:rPr lang="pt-BR" sz="2400" b="1" dirty="0" smtClean="0"/>
              <a:t>3. Gerar alternativas de solução: </a:t>
            </a:r>
            <a:r>
              <a:rPr lang="pt-BR" sz="2400" dirty="0" smtClean="0"/>
              <a:t>Brainstorming (tempestade de </a:t>
            </a:r>
            <a:r>
              <a:rPr lang="pt-BR" sz="2400" dirty="0" err="1" smtClean="0"/>
              <a:t>ideias</a:t>
            </a:r>
            <a:r>
              <a:rPr lang="pt-BR" sz="2400" dirty="0" smtClean="0"/>
              <a:t>)</a:t>
            </a:r>
          </a:p>
          <a:p>
            <a:pPr marL="0" indent="0" algn="just">
              <a:buNone/>
            </a:pPr>
            <a:r>
              <a:rPr lang="pt-BR" sz="2400" b="1" dirty="0" smtClean="0"/>
              <a:t>4</a:t>
            </a:r>
            <a:r>
              <a:rPr lang="pt-BR" sz="2400" b="1" dirty="0" smtClean="0"/>
              <a:t>. Avaliar as alternativas e escolher a </a:t>
            </a:r>
            <a:r>
              <a:rPr lang="pt-BR" sz="2400" b="1" dirty="0" smtClean="0"/>
              <a:t>solução</a:t>
            </a:r>
          </a:p>
          <a:p>
            <a:pPr marL="0" indent="0" algn="just">
              <a:buNone/>
            </a:pPr>
            <a:r>
              <a:rPr lang="pt-BR" sz="2400" b="1" dirty="0" smtClean="0"/>
              <a:t>5</a:t>
            </a:r>
            <a:r>
              <a:rPr lang="pt-BR" sz="2400" b="1" dirty="0" smtClean="0"/>
              <a:t>. Transformar a solução em ação efetiva</a:t>
            </a:r>
            <a:r>
              <a:rPr lang="pt-BR" sz="2400" dirty="0" smtClean="0"/>
              <a:t>: O</a:t>
            </a:r>
            <a:r>
              <a:rPr lang="pt-BR" sz="2400" dirty="0" smtClean="0"/>
              <a:t>rçamento</a:t>
            </a:r>
            <a:endParaRPr lang="pt-BR" sz="2400" u="sng" dirty="0" smtClean="0"/>
          </a:p>
          <a:p>
            <a:pPr marL="0" indent="0" algn="just">
              <a:buNone/>
            </a:pPr>
            <a:r>
              <a:rPr lang="pt-BR" sz="2400" b="1" dirty="0" smtClean="0"/>
              <a:t>6</a:t>
            </a:r>
            <a:r>
              <a:rPr lang="pt-BR" sz="2400" b="1" dirty="0" smtClean="0"/>
              <a:t>. Avaliar os resultados obtidos</a:t>
            </a:r>
            <a:r>
              <a:rPr lang="pt-BR" sz="2400" dirty="0" smtClean="0"/>
              <a:t>: </a:t>
            </a:r>
            <a:r>
              <a:rPr lang="pt-BR" sz="2400" dirty="0" smtClean="0"/>
              <a:t>Problema </a:t>
            </a:r>
            <a:r>
              <a:rPr lang="pt-BR" sz="2400" dirty="0" smtClean="0"/>
              <a:t>resolvido?</a:t>
            </a:r>
          </a:p>
          <a:p>
            <a:endParaRPr lang="pt-BR" dirty="0"/>
          </a:p>
        </p:txBody>
      </p:sp>
      <p:pic>
        <p:nvPicPr>
          <p:cNvPr id="5" name="Imagem 4" descr="images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3000372"/>
            <a:ext cx="7500990" cy="3657315"/>
          </a:xfrm>
          <a:prstGeom prst="rect">
            <a:avLst/>
          </a:prstGeo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F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873757"/>
            <a:ext cx="9144000" cy="5984243"/>
          </a:xfrm>
        </p:spPr>
      </p:pic>
      <p:sp>
        <p:nvSpPr>
          <p:cNvPr id="5" name="CaixaDeTexto 4"/>
          <p:cNvSpPr txBox="1"/>
          <p:nvPr/>
        </p:nvSpPr>
        <p:spPr>
          <a:xfrm>
            <a:off x="0" y="0"/>
            <a:ext cx="87154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latin typeface="Andalus" pitchFamily="18" charset="-78"/>
                <a:cs typeface="Andalus" pitchFamily="18" charset="-78"/>
              </a:rPr>
              <a:t>As Seis Etapas </a:t>
            </a:r>
            <a:r>
              <a:rPr lang="pt-BR" sz="4400" b="1" dirty="0" smtClean="0">
                <a:latin typeface="Andalus" pitchFamily="18" charset="-78"/>
                <a:cs typeface="Andalus" pitchFamily="18" charset="-78"/>
              </a:rPr>
              <a:t>do </a:t>
            </a:r>
            <a:r>
              <a:rPr lang="pt-BR" sz="4400" b="1" dirty="0" smtClean="0">
                <a:latin typeface="Andalus" pitchFamily="18" charset="-78"/>
                <a:cs typeface="Andalus" pitchFamily="18" charset="-78"/>
              </a:rPr>
              <a:t>Processo Decisório</a:t>
            </a:r>
            <a:endParaRPr lang="pt-BR" sz="4400" b="1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171</TotalTime>
  <Words>380</Words>
  <Application>Microsoft Office PowerPoint</Application>
  <PresentationFormat>Apresentação na tela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Concurso</vt:lpstr>
      <vt:lpstr>Slide 1</vt:lpstr>
      <vt:lpstr>Tomada De Decisão </vt:lpstr>
      <vt:lpstr>Slide 3</vt:lpstr>
      <vt:lpstr>Tomada de Decisão – Modelo Genérico</vt:lpstr>
      <vt:lpstr>Slide 5</vt:lpstr>
      <vt:lpstr>Slide 6</vt:lpstr>
      <vt:lpstr>Tomada de Decisão–As 6 etapas do processo decisório</vt:lpstr>
      <vt:lpstr>Slide 8</vt:lpstr>
      <vt:lpstr>Slide 9</vt:lpstr>
      <vt:lpstr>Slide 10</vt:lpstr>
      <vt:lpstr>Slide 11</vt:lpstr>
      <vt:lpstr>Tomada de Decisão – Árvore de Decisões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Usuario</cp:lastModifiedBy>
  <cp:revision>18</cp:revision>
  <dcterms:created xsi:type="dcterms:W3CDTF">2015-02-05T17:31:20Z</dcterms:created>
  <dcterms:modified xsi:type="dcterms:W3CDTF">2015-02-09T15:01:44Z</dcterms:modified>
</cp:coreProperties>
</file>