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92" r:id="rId5"/>
    <p:sldId id="259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264" r:id="rId14"/>
    <p:sldId id="265" r:id="rId15"/>
    <p:sldId id="293" r:id="rId16"/>
    <p:sldId id="261" r:id="rId17"/>
    <p:sldId id="304" r:id="rId18"/>
    <p:sldId id="262" r:id="rId19"/>
    <p:sldId id="295" r:id="rId20"/>
    <p:sldId id="266" r:id="rId21"/>
    <p:sldId id="305" r:id="rId22"/>
    <p:sldId id="268" r:id="rId23"/>
    <p:sldId id="267" r:id="rId24"/>
    <p:sldId id="269" r:id="rId25"/>
    <p:sldId id="306" r:id="rId26"/>
    <p:sldId id="27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1" r:id="rId36"/>
    <p:sldId id="282" r:id="rId37"/>
    <p:sldId id="283" r:id="rId38"/>
    <p:sldId id="284" r:id="rId39"/>
    <p:sldId id="303" r:id="rId40"/>
    <p:sldId id="291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5050"/>
    <a:srgbClr val="C10FB4"/>
    <a:srgbClr val="1810C0"/>
    <a:srgbClr val="D60093"/>
    <a:srgbClr val="990099"/>
    <a:srgbClr val="CC3300"/>
    <a:srgbClr val="9966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 snapToGrid="0">
      <p:cViewPr>
        <p:scale>
          <a:sx n="50" d="100"/>
          <a:sy n="50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4D11C-590C-4112-A8CD-B3EB0AD97C30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3B30D34-2078-4F4C-85CE-64BE3E308BC8}">
      <dgm:prSet phldrT="[Texto]"/>
      <dgm:spPr/>
      <dgm:t>
        <a:bodyPr/>
        <a:lstStyle/>
        <a:p>
          <a:r>
            <a:rPr lang="pt-BR" dirty="0" smtClean="0"/>
            <a:t>Modelo de Negócio</a:t>
          </a:r>
          <a:endParaRPr lang="pt-BR" dirty="0"/>
        </a:p>
      </dgm:t>
    </dgm:pt>
    <dgm:pt modelId="{0A655DB9-688E-4225-BE68-E9E1E8DD33CB}" type="parTrans" cxnId="{97D4CDDB-122F-42F3-9003-7902A2182A65}">
      <dgm:prSet/>
      <dgm:spPr/>
      <dgm:t>
        <a:bodyPr/>
        <a:lstStyle/>
        <a:p>
          <a:endParaRPr lang="pt-BR"/>
        </a:p>
      </dgm:t>
    </dgm:pt>
    <dgm:pt modelId="{7A4E4691-AE72-45AC-A724-55B5B25E510B}" type="sibTrans" cxnId="{97D4CDDB-122F-42F3-9003-7902A2182A65}">
      <dgm:prSet/>
      <dgm:spPr/>
      <dgm:t>
        <a:bodyPr/>
        <a:lstStyle/>
        <a:p>
          <a:endParaRPr lang="pt-BR"/>
        </a:p>
      </dgm:t>
    </dgm:pt>
    <dgm:pt modelId="{65FDCE01-4CBF-42CD-B215-398A53347878}">
      <dgm:prSet phldrT="[Texto]"/>
      <dgm:spPr/>
      <dgm:t>
        <a:bodyPr/>
        <a:lstStyle/>
        <a:p>
          <a:r>
            <a:rPr lang="pt-BR" dirty="0" smtClean="0"/>
            <a:t>Construção</a:t>
          </a:r>
          <a:endParaRPr lang="pt-BR" dirty="0"/>
        </a:p>
      </dgm:t>
    </dgm:pt>
    <dgm:pt modelId="{587C725A-4EDE-4AA2-BE0D-71487C7B6D3B}" type="parTrans" cxnId="{E0783E1E-920D-444B-B206-12B85DB98670}">
      <dgm:prSet/>
      <dgm:spPr/>
      <dgm:t>
        <a:bodyPr/>
        <a:lstStyle/>
        <a:p>
          <a:endParaRPr lang="pt-BR"/>
        </a:p>
      </dgm:t>
    </dgm:pt>
    <dgm:pt modelId="{68B49FC3-3B3D-499C-B0FE-56056A99B5BD}" type="sibTrans" cxnId="{E0783E1E-920D-444B-B206-12B85DB98670}">
      <dgm:prSet/>
      <dgm:spPr/>
      <dgm:t>
        <a:bodyPr/>
        <a:lstStyle/>
        <a:p>
          <a:endParaRPr lang="pt-BR"/>
        </a:p>
      </dgm:t>
    </dgm:pt>
    <dgm:pt modelId="{F37B64BA-E16F-482F-887D-B1AA2EBD4616}">
      <dgm:prSet phldrT="[Texto]"/>
      <dgm:spPr/>
      <dgm:t>
        <a:bodyPr/>
        <a:lstStyle/>
        <a:p>
          <a:r>
            <a:rPr lang="pt-BR" dirty="0" smtClean="0"/>
            <a:t>Plano de Negócios</a:t>
          </a:r>
          <a:endParaRPr lang="pt-BR" dirty="0"/>
        </a:p>
      </dgm:t>
    </dgm:pt>
    <dgm:pt modelId="{4483594E-F1C4-4BC9-89F5-9BF3D8AEC422}" type="parTrans" cxnId="{5B5A3C38-2209-47B4-9F14-8B8DF2C25A8E}">
      <dgm:prSet/>
      <dgm:spPr/>
      <dgm:t>
        <a:bodyPr/>
        <a:lstStyle/>
        <a:p>
          <a:endParaRPr lang="pt-BR"/>
        </a:p>
      </dgm:t>
    </dgm:pt>
    <dgm:pt modelId="{3851C725-B617-454E-A007-86B53F383C53}" type="sibTrans" cxnId="{5B5A3C38-2209-47B4-9F14-8B8DF2C25A8E}">
      <dgm:prSet/>
      <dgm:spPr/>
      <dgm:t>
        <a:bodyPr/>
        <a:lstStyle/>
        <a:p>
          <a:endParaRPr lang="pt-BR"/>
        </a:p>
      </dgm:t>
    </dgm:pt>
    <dgm:pt modelId="{B3354712-83B9-4ECC-850B-B4ED42703904}">
      <dgm:prSet phldrT="[Texto]"/>
      <dgm:spPr/>
      <dgm:t>
        <a:bodyPr/>
        <a:lstStyle/>
        <a:p>
          <a:r>
            <a:rPr lang="pt-BR" dirty="0" smtClean="0"/>
            <a:t>Descrição</a:t>
          </a:r>
          <a:endParaRPr lang="pt-BR" dirty="0"/>
        </a:p>
      </dgm:t>
    </dgm:pt>
    <dgm:pt modelId="{28AD857A-AE29-4426-9434-BBE0063B9024}" type="parTrans" cxnId="{CCCC4719-6058-4183-BDC0-60EA51DCB3F6}">
      <dgm:prSet/>
      <dgm:spPr/>
      <dgm:t>
        <a:bodyPr/>
        <a:lstStyle/>
        <a:p>
          <a:endParaRPr lang="pt-BR"/>
        </a:p>
      </dgm:t>
    </dgm:pt>
    <dgm:pt modelId="{946B878E-9268-4BFD-8466-C024042AD2CF}" type="sibTrans" cxnId="{CCCC4719-6058-4183-BDC0-60EA51DCB3F6}">
      <dgm:prSet/>
      <dgm:spPr/>
      <dgm:t>
        <a:bodyPr/>
        <a:lstStyle/>
        <a:p>
          <a:endParaRPr lang="pt-BR"/>
        </a:p>
      </dgm:t>
    </dgm:pt>
    <dgm:pt modelId="{2287D9F8-5621-4ED4-B96C-D8D56B27A1D9}" type="pres">
      <dgm:prSet presAssocID="{B444D11C-590C-4112-A8CD-B3EB0AD97C3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19BB333-A2E0-4B50-9433-AA70BB4C2DF9}" type="pres">
      <dgm:prSet presAssocID="{53B30D34-2078-4F4C-85CE-64BE3E308BC8}" presName="chaos" presStyleCnt="0"/>
      <dgm:spPr/>
    </dgm:pt>
    <dgm:pt modelId="{4C955DAC-4799-4EC7-809F-35BBC8D1DDBB}" type="pres">
      <dgm:prSet presAssocID="{53B30D34-2078-4F4C-85CE-64BE3E308BC8}" presName="parTx1" presStyleLbl="revTx" presStyleIdx="0" presStyleCnt="3"/>
      <dgm:spPr/>
      <dgm:t>
        <a:bodyPr/>
        <a:lstStyle/>
        <a:p>
          <a:endParaRPr lang="pt-BR"/>
        </a:p>
      </dgm:t>
    </dgm:pt>
    <dgm:pt modelId="{038027ED-EAFF-4990-B54A-D58F430CB432}" type="pres">
      <dgm:prSet presAssocID="{53B30D34-2078-4F4C-85CE-64BE3E308BC8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B42048-47BA-4FEB-8727-3421DC8119B4}" type="pres">
      <dgm:prSet presAssocID="{53B30D34-2078-4F4C-85CE-64BE3E308BC8}" presName="c1" presStyleLbl="node1" presStyleIdx="0" presStyleCnt="19"/>
      <dgm:spPr/>
    </dgm:pt>
    <dgm:pt modelId="{2F2E318A-542B-477F-95A5-20393ED5E4FA}" type="pres">
      <dgm:prSet presAssocID="{53B30D34-2078-4F4C-85CE-64BE3E308BC8}" presName="c2" presStyleLbl="node1" presStyleIdx="1" presStyleCnt="19"/>
      <dgm:spPr/>
    </dgm:pt>
    <dgm:pt modelId="{670653B5-B933-42CE-A9E8-069B4545724D}" type="pres">
      <dgm:prSet presAssocID="{53B30D34-2078-4F4C-85CE-64BE3E308BC8}" presName="c3" presStyleLbl="node1" presStyleIdx="2" presStyleCnt="19"/>
      <dgm:spPr/>
    </dgm:pt>
    <dgm:pt modelId="{6BC8BEE7-9558-4EAD-A3FB-6FB331553353}" type="pres">
      <dgm:prSet presAssocID="{53B30D34-2078-4F4C-85CE-64BE3E308BC8}" presName="c4" presStyleLbl="node1" presStyleIdx="3" presStyleCnt="19"/>
      <dgm:spPr/>
    </dgm:pt>
    <dgm:pt modelId="{5634D0E6-E035-48E2-9C64-05EC99D316F8}" type="pres">
      <dgm:prSet presAssocID="{53B30D34-2078-4F4C-85CE-64BE3E308BC8}" presName="c5" presStyleLbl="node1" presStyleIdx="4" presStyleCnt="19"/>
      <dgm:spPr/>
    </dgm:pt>
    <dgm:pt modelId="{F7EA321C-C46B-4C47-A2D4-66A1DA21B6C1}" type="pres">
      <dgm:prSet presAssocID="{53B30D34-2078-4F4C-85CE-64BE3E308BC8}" presName="c6" presStyleLbl="node1" presStyleIdx="5" presStyleCnt="19"/>
      <dgm:spPr/>
    </dgm:pt>
    <dgm:pt modelId="{CF0777CA-0F42-4001-98E2-047C5700B5B6}" type="pres">
      <dgm:prSet presAssocID="{53B30D34-2078-4F4C-85CE-64BE3E308BC8}" presName="c7" presStyleLbl="node1" presStyleIdx="6" presStyleCnt="19"/>
      <dgm:spPr/>
    </dgm:pt>
    <dgm:pt modelId="{FCA86DF3-AFB9-4EFF-8496-C6A8CE7EF3DE}" type="pres">
      <dgm:prSet presAssocID="{53B30D34-2078-4F4C-85CE-64BE3E308BC8}" presName="c8" presStyleLbl="node1" presStyleIdx="7" presStyleCnt="19"/>
      <dgm:spPr/>
    </dgm:pt>
    <dgm:pt modelId="{4A848771-C74C-44C6-AB40-316700DED425}" type="pres">
      <dgm:prSet presAssocID="{53B30D34-2078-4F4C-85CE-64BE3E308BC8}" presName="c9" presStyleLbl="node1" presStyleIdx="8" presStyleCnt="19"/>
      <dgm:spPr/>
    </dgm:pt>
    <dgm:pt modelId="{49B81758-08F5-470F-BB86-1110F511B9E9}" type="pres">
      <dgm:prSet presAssocID="{53B30D34-2078-4F4C-85CE-64BE3E308BC8}" presName="c10" presStyleLbl="node1" presStyleIdx="9" presStyleCnt="19"/>
      <dgm:spPr/>
    </dgm:pt>
    <dgm:pt modelId="{0398A332-B44D-4AAB-9409-E183763BE5ED}" type="pres">
      <dgm:prSet presAssocID="{53B30D34-2078-4F4C-85CE-64BE3E308BC8}" presName="c11" presStyleLbl="node1" presStyleIdx="10" presStyleCnt="19"/>
      <dgm:spPr/>
    </dgm:pt>
    <dgm:pt modelId="{42DC8498-4D1D-4948-8D0A-846B637F3724}" type="pres">
      <dgm:prSet presAssocID="{53B30D34-2078-4F4C-85CE-64BE3E308BC8}" presName="c12" presStyleLbl="node1" presStyleIdx="11" presStyleCnt="19"/>
      <dgm:spPr/>
    </dgm:pt>
    <dgm:pt modelId="{F0E2AC31-D67D-45D9-B875-CE70E12F5263}" type="pres">
      <dgm:prSet presAssocID="{53B30D34-2078-4F4C-85CE-64BE3E308BC8}" presName="c13" presStyleLbl="node1" presStyleIdx="12" presStyleCnt="19"/>
      <dgm:spPr/>
    </dgm:pt>
    <dgm:pt modelId="{D9EE8268-DE3C-4CBB-9886-096463420602}" type="pres">
      <dgm:prSet presAssocID="{53B30D34-2078-4F4C-85CE-64BE3E308BC8}" presName="c14" presStyleLbl="node1" presStyleIdx="13" presStyleCnt="19"/>
      <dgm:spPr/>
    </dgm:pt>
    <dgm:pt modelId="{36687A8C-A1CF-473C-9BA4-05539C4FF011}" type="pres">
      <dgm:prSet presAssocID="{53B30D34-2078-4F4C-85CE-64BE3E308BC8}" presName="c15" presStyleLbl="node1" presStyleIdx="14" presStyleCnt="19"/>
      <dgm:spPr/>
    </dgm:pt>
    <dgm:pt modelId="{CE1C2CFF-E56F-46F4-BED0-8F396BA50EFB}" type="pres">
      <dgm:prSet presAssocID="{53B30D34-2078-4F4C-85CE-64BE3E308BC8}" presName="c16" presStyleLbl="node1" presStyleIdx="15" presStyleCnt="19"/>
      <dgm:spPr/>
    </dgm:pt>
    <dgm:pt modelId="{1AB0D018-5FC9-4B77-9E5D-3B492E1D12D3}" type="pres">
      <dgm:prSet presAssocID="{53B30D34-2078-4F4C-85CE-64BE3E308BC8}" presName="c17" presStyleLbl="node1" presStyleIdx="16" presStyleCnt="19"/>
      <dgm:spPr/>
    </dgm:pt>
    <dgm:pt modelId="{D104DCBA-962A-441A-8E91-4DFCCF83D3E4}" type="pres">
      <dgm:prSet presAssocID="{53B30D34-2078-4F4C-85CE-64BE3E308BC8}" presName="c18" presStyleLbl="node1" presStyleIdx="17" presStyleCnt="19"/>
      <dgm:spPr/>
    </dgm:pt>
    <dgm:pt modelId="{F1F9BBC9-CCB8-41D0-B66D-E5177DFF68EF}" type="pres">
      <dgm:prSet presAssocID="{7A4E4691-AE72-45AC-A724-55B5B25E510B}" presName="chevronComposite1" presStyleCnt="0"/>
      <dgm:spPr/>
    </dgm:pt>
    <dgm:pt modelId="{8B262519-A705-49B3-A284-BB7D9C98824B}" type="pres">
      <dgm:prSet presAssocID="{7A4E4691-AE72-45AC-A724-55B5B25E510B}" presName="chevron1" presStyleLbl="sibTrans2D1" presStyleIdx="0" presStyleCnt="2"/>
      <dgm:spPr/>
    </dgm:pt>
    <dgm:pt modelId="{68A56CD1-4D47-48D0-8CFA-AA228F9D4F40}" type="pres">
      <dgm:prSet presAssocID="{7A4E4691-AE72-45AC-A724-55B5B25E510B}" presName="spChevron1" presStyleCnt="0"/>
      <dgm:spPr/>
    </dgm:pt>
    <dgm:pt modelId="{4C9D48C7-4673-4D51-BF55-A40E957BA2D6}" type="pres">
      <dgm:prSet presAssocID="{7A4E4691-AE72-45AC-A724-55B5B25E510B}" presName="overlap" presStyleCnt="0"/>
      <dgm:spPr/>
    </dgm:pt>
    <dgm:pt modelId="{9F05C6F3-71FA-4C9C-8C91-30EAD193799A}" type="pres">
      <dgm:prSet presAssocID="{7A4E4691-AE72-45AC-A724-55B5B25E510B}" presName="chevronComposite2" presStyleCnt="0"/>
      <dgm:spPr/>
    </dgm:pt>
    <dgm:pt modelId="{7E93F4CC-0DD0-4A92-823F-0BBA06004567}" type="pres">
      <dgm:prSet presAssocID="{7A4E4691-AE72-45AC-A724-55B5B25E510B}" presName="chevron2" presStyleLbl="sibTrans2D1" presStyleIdx="1" presStyleCnt="2"/>
      <dgm:spPr/>
    </dgm:pt>
    <dgm:pt modelId="{85EEFC0B-0C0D-4F3D-BE46-A2F81065A599}" type="pres">
      <dgm:prSet presAssocID="{7A4E4691-AE72-45AC-A724-55B5B25E510B}" presName="spChevron2" presStyleCnt="0"/>
      <dgm:spPr/>
    </dgm:pt>
    <dgm:pt modelId="{16AD393E-4688-456E-8C76-5C7124B869BF}" type="pres">
      <dgm:prSet presAssocID="{F37B64BA-E16F-482F-887D-B1AA2EBD4616}" presName="last" presStyleCnt="0"/>
      <dgm:spPr/>
    </dgm:pt>
    <dgm:pt modelId="{3107B455-6395-49B5-82FE-F2DA87B91615}" type="pres">
      <dgm:prSet presAssocID="{F37B64BA-E16F-482F-887D-B1AA2EBD4616}" presName="circleTx" presStyleLbl="node1" presStyleIdx="18" presStyleCnt="19"/>
      <dgm:spPr/>
      <dgm:t>
        <a:bodyPr/>
        <a:lstStyle/>
        <a:p>
          <a:endParaRPr lang="pt-BR"/>
        </a:p>
      </dgm:t>
    </dgm:pt>
    <dgm:pt modelId="{850068D4-A63B-446D-BCBA-40E0678C9C58}" type="pres">
      <dgm:prSet presAssocID="{F37B64BA-E16F-482F-887D-B1AA2EBD4616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C067D-6D57-4D14-B693-25EDDCC33A50}" type="pres">
      <dgm:prSet presAssocID="{F37B64BA-E16F-482F-887D-B1AA2EBD4616}" presName="spN" presStyleCnt="0"/>
      <dgm:spPr/>
    </dgm:pt>
  </dgm:ptLst>
  <dgm:cxnLst>
    <dgm:cxn modelId="{E0783E1E-920D-444B-B206-12B85DB98670}" srcId="{53B30D34-2078-4F4C-85CE-64BE3E308BC8}" destId="{65FDCE01-4CBF-42CD-B215-398A53347878}" srcOrd="0" destOrd="0" parTransId="{587C725A-4EDE-4AA2-BE0D-71487C7B6D3B}" sibTransId="{68B49FC3-3B3D-499C-B0FE-56056A99B5BD}"/>
    <dgm:cxn modelId="{5B5A3C38-2209-47B4-9F14-8B8DF2C25A8E}" srcId="{B444D11C-590C-4112-A8CD-B3EB0AD97C30}" destId="{F37B64BA-E16F-482F-887D-B1AA2EBD4616}" srcOrd="1" destOrd="0" parTransId="{4483594E-F1C4-4BC9-89F5-9BF3D8AEC422}" sibTransId="{3851C725-B617-454E-A007-86B53F383C53}"/>
    <dgm:cxn modelId="{02D4F13D-F1EF-4F89-B1CC-94F763E8717D}" type="presOf" srcId="{B444D11C-590C-4112-A8CD-B3EB0AD97C30}" destId="{2287D9F8-5621-4ED4-B96C-D8D56B27A1D9}" srcOrd="0" destOrd="0" presId="urn:microsoft.com/office/officeart/2009/3/layout/RandomtoResultProcess"/>
    <dgm:cxn modelId="{858F32F7-5620-401C-AE51-BED0BBBAE25A}" type="presOf" srcId="{B3354712-83B9-4ECC-850B-B4ED42703904}" destId="{850068D4-A63B-446D-BCBA-40E0678C9C58}" srcOrd="0" destOrd="0" presId="urn:microsoft.com/office/officeart/2009/3/layout/RandomtoResultProcess"/>
    <dgm:cxn modelId="{97D4CDDB-122F-42F3-9003-7902A2182A65}" srcId="{B444D11C-590C-4112-A8CD-B3EB0AD97C30}" destId="{53B30D34-2078-4F4C-85CE-64BE3E308BC8}" srcOrd="0" destOrd="0" parTransId="{0A655DB9-688E-4225-BE68-E9E1E8DD33CB}" sibTransId="{7A4E4691-AE72-45AC-A724-55B5B25E510B}"/>
    <dgm:cxn modelId="{CCCC4719-6058-4183-BDC0-60EA51DCB3F6}" srcId="{F37B64BA-E16F-482F-887D-B1AA2EBD4616}" destId="{B3354712-83B9-4ECC-850B-B4ED42703904}" srcOrd="0" destOrd="0" parTransId="{28AD857A-AE29-4426-9434-BBE0063B9024}" sibTransId="{946B878E-9268-4BFD-8466-C024042AD2CF}"/>
    <dgm:cxn modelId="{7FCBB224-F415-450B-B975-8E7ADAFEF482}" type="presOf" srcId="{53B30D34-2078-4F4C-85CE-64BE3E308BC8}" destId="{4C955DAC-4799-4EC7-809F-35BBC8D1DDBB}" srcOrd="0" destOrd="0" presId="urn:microsoft.com/office/officeart/2009/3/layout/RandomtoResultProcess"/>
    <dgm:cxn modelId="{B4ED9AED-6917-40C3-BDC4-A9852F957C78}" type="presOf" srcId="{65FDCE01-4CBF-42CD-B215-398A53347878}" destId="{038027ED-EAFF-4990-B54A-D58F430CB432}" srcOrd="0" destOrd="0" presId="urn:microsoft.com/office/officeart/2009/3/layout/RandomtoResultProcess"/>
    <dgm:cxn modelId="{A5D06F47-28BE-4CD3-8922-D0E3951DA75A}" type="presOf" srcId="{F37B64BA-E16F-482F-887D-B1AA2EBD4616}" destId="{3107B455-6395-49B5-82FE-F2DA87B91615}" srcOrd="0" destOrd="0" presId="urn:microsoft.com/office/officeart/2009/3/layout/RandomtoResultProcess"/>
    <dgm:cxn modelId="{7260BCF3-6392-4126-893A-AB9C85500F52}" type="presParOf" srcId="{2287D9F8-5621-4ED4-B96C-D8D56B27A1D9}" destId="{719BB333-A2E0-4B50-9433-AA70BB4C2DF9}" srcOrd="0" destOrd="0" presId="urn:microsoft.com/office/officeart/2009/3/layout/RandomtoResultProcess"/>
    <dgm:cxn modelId="{F51B87F9-9AD6-4E2B-8D62-FB00D1527FE0}" type="presParOf" srcId="{719BB333-A2E0-4B50-9433-AA70BB4C2DF9}" destId="{4C955DAC-4799-4EC7-809F-35BBC8D1DDBB}" srcOrd="0" destOrd="0" presId="urn:microsoft.com/office/officeart/2009/3/layout/RandomtoResultProcess"/>
    <dgm:cxn modelId="{A49E989A-DA04-4F41-9219-C80DF600C28C}" type="presParOf" srcId="{719BB333-A2E0-4B50-9433-AA70BB4C2DF9}" destId="{038027ED-EAFF-4990-B54A-D58F430CB432}" srcOrd="1" destOrd="0" presId="urn:microsoft.com/office/officeart/2009/3/layout/RandomtoResultProcess"/>
    <dgm:cxn modelId="{D80AC88C-C252-45D3-80BF-F82A02F01315}" type="presParOf" srcId="{719BB333-A2E0-4B50-9433-AA70BB4C2DF9}" destId="{EEB42048-47BA-4FEB-8727-3421DC8119B4}" srcOrd="2" destOrd="0" presId="urn:microsoft.com/office/officeart/2009/3/layout/RandomtoResultProcess"/>
    <dgm:cxn modelId="{D12C6B1E-D8FC-4F63-8139-91F5710A4651}" type="presParOf" srcId="{719BB333-A2E0-4B50-9433-AA70BB4C2DF9}" destId="{2F2E318A-542B-477F-95A5-20393ED5E4FA}" srcOrd="3" destOrd="0" presId="urn:microsoft.com/office/officeart/2009/3/layout/RandomtoResultProcess"/>
    <dgm:cxn modelId="{45AAD01F-9E21-4183-9287-F8E4F66DEEF6}" type="presParOf" srcId="{719BB333-A2E0-4B50-9433-AA70BB4C2DF9}" destId="{670653B5-B933-42CE-A9E8-069B4545724D}" srcOrd="4" destOrd="0" presId="urn:microsoft.com/office/officeart/2009/3/layout/RandomtoResultProcess"/>
    <dgm:cxn modelId="{5168D6E7-2A3C-4249-B70B-0E79F90ABC5A}" type="presParOf" srcId="{719BB333-A2E0-4B50-9433-AA70BB4C2DF9}" destId="{6BC8BEE7-9558-4EAD-A3FB-6FB331553353}" srcOrd="5" destOrd="0" presId="urn:microsoft.com/office/officeart/2009/3/layout/RandomtoResultProcess"/>
    <dgm:cxn modelId="{2008CED2-7F31-45B3-B26B-CE3BDBFB9922}" type="presParOf" srcId="{719BB333-A2E0-4B50-9433-AA70BB4C2DF9}" destId="{5634D0E6-E035-48E2-9C64-05EC99D316F8}" srcOrd="6" destOrd="0" presId="urn:microsoft.com/office/officeart/2009/3/layout/RandomtoResultProcess"/>
    <dgm:cxn modelId="{09A64342-220D-4AF5-9D95-2A100E307BF6}" type="presParOf" srcId="{719BB333-A2E0-4B50-9433-AA70BB4C2DF9}" destId="{F7EA321C-C46B-4C47-A2D4-66A1DA21B6C1}" srcOrd="7" destOrd="0" presId="urn:microsoft.com/office/officeart/2009/3/layout/RandomtoResultProcess"/>
    <dgm:cxn modelId="{ED97F7D7-FA77-42F6-8F57-4EA1B08A9005}" type="presParOf" srcId="{719BB333-A2E0-4B50-9433-AA70BB4C2DF9}" destId="{CF0777CA-0F42-4001-98E2-047C5700B5B6}" srcOrd="8" destOrd="0" presId="urn:microsoft.com/office/officeart/2009/3/layout/RandomtoResultProcess"/>
    <dgm:cxn modelId="{EBC3BBAC-0B53-4F74-918E-F99739DFA482}" type="presParOf" srcId="{719BB333-A2E0-4B50-9433-AA70BB4C2DF9}" destId="{FCA86DF3-AFB9-4EFF-8496-C6A8CE7EF3DE}" srcOrd="9" destOrd="0" presId="urn:microsoft.com/office/officeart/2009/3/layout/RandomtoResultProcess"/>
    <dgm:cxn modelId="{3BA43D5E-6387-4C3F-8F60-3212AB6232A4}" type="presParOf" srcId="{719BB333-A2E0-4B50-9433-AA70BB4C2DF9}" destId="{4A848771-C74C-44C6-AB40-316700DED425}" srcOrd="10" destOrd="0" presId="urn:microsoft.com/office/officeart/2009/3/layout/RandomtoResultProcess"/>
    <dgm:cxn modelId="{E25454CF-7B0E-4701-9309-F3DFC4C9F1AC}" type="presParOf" srcId="{719BB333-A2E0-4B50-9433-AA70BB4C2DF9}" destId="{49B81758-08F5-470F-BB86-1110F511B9E9}" srcOrd="11" destOrd="0" presId="urn:microsoft.com/office/officeart/2009/3/layout/RandomtoResultProcess"/>
    <dgm:cxn modelId="{FECFE2EC-B03C-4C2A-AC0C-15A8D23DDE6C}" type="presParOf" srcId="{719BB333-A2E0-4B50-9433-AA70BB4C2DF9}" destId="{0398A332-B44D-4AAB-9409-E183763BE5ED}" srcOrd="12" destOrd="0" presId="urn:microsoft.com/office/officeart/2009/3/layout/RandomtoResultProcess"/>
    <dgm:cxn modelId="{DD57E3A7-FB33-41CD-A68E-0EF167BB5466}" type="presParOf" srcId="{719BB333-A2E0-4B50-9433-AA70BB4C2DF9}" destId="{42DC8498-4D1D-4948-8D0A-846B637F3724}" srcOrd="13" destOrd="0" presId="urn:microsoft.com/office/officeart/2009/3/layout/RandomtoResultProcess"/>
    <dgm:cxn modelId="{F2E1EDC3-15BE-4762-8EDA-68ADF3D4F648}" type="presParOf" srcId="{719BB333-A2E0-4B50-9433-AA70BB4C2DF9}" destId="{F0E2AC31-D67D-45D9-B875-CE70E12F5263}" srcOrd="14" destOrd="0" presId="urn:microsoft.com/office/officeart/2009/3/layout/RandomtoResultProcess"/>
    <dgm:cxn modelId="{B5FF9714-9D4A-466F-8CA5-9FD6DA663DAC}" type="presParOf" srcId="{719BB333-A2E0-4B50-9433-AA70BB4C2DF9}" destId="{D9EE8268-DE3C-4CBB-9886-096463420602}" srcOrd="15" destOrd="0" presId="urn:microsoft.com/office/officeart/2009/3/layout/RandomtoResultProcess"/>
    <dgm:cxn modelId="{5FA1278B-0B8D-4C9A-ACB0-AEAC8975C314}" type="presParOf" srcId="{719BB333-A2E0-4B50-9433-AA70BB4C2DF9}" destId="{36687A8C-A1CF-473C-9BA4-05539C4FF011}" srcOrd="16" destOrd="0" presId="urn:microsoft.com/office/officeart/2009/3/layout/RandomtoResultProcess"/>
    <dgm:cxn modelId="{28B5ED7E-57EF-47B4-BFC0-26C323B99E39}" type="presParOf" srcId="{719BB333-A2E0-4B50-9433-AA70BB4C2DF9}" destId="{CE1C2CFF-E56F-46F4-BED0-8F396BA50EFB}" srcOrd="17" destOrd="0" presId="urn:microsoft.com/office/officeart/2009/3/layout/RandomtoResultProcess"/>
    <dgm:cxn modelId="{B7A5A91A-BD2D-4C9D-BEB4-AC6571E6A593}" type="presParOf" srcId="{719BB333-A2E0-4B50-9433-AA70BB4C2DF9}" destId="{1AB0D018-5FC9-4B77-9E5D-3B492E1D12D3}" srcOrd="18" destOrd="0" presId="urn:microsoft.com/office/officeart/2009/3/layout/RandomtoResultProcess"/>
    <dgm:cxn modelId="{23358D5B-6B4F-42AB-8D66-7FE7002E7B80}" type="presParOf" srcId="{719BB333-A2E0-4B50-9433-AA70BB4C2DF9}" destId="{D104DCBA-962A-441A-8E91-4DFCCF83D3E4}" srcOrd="19" destOrd="0" presId="urn:microsoft.com/office/officeart/2009/3/layout/RandomtoResultProcess"/>
    <dgm:cxn modelId="{3319D9AE-13C4-4373-9E0E-72D4C62AF153}" type="presParOf" srcId="{2287D9F8-5621-4ED4-B96C-D8D56B27A1D9}" destId="{F1F9BBC9-CCB8-41D0-B66D-E5177DFF68EF}" srcOrd="1" destOrd="0" presId="urn:microsoft.com/office/officeart/2009/3/layout/RandomtoResultProcess"/>
    <dgm:cxn modelId="{016B74C9-69DF-4D9A-9C19-A1B33BF4312A}" type="presParOf" srcId="{F1F9BBC9-CCB8-41D0-B66D-E5177DFF68EF}" destId="{8B262519-A705-49B3-A284-BB7D9C98824B}" srcOrd="0" destOrd="0" presId="urn:microsoft.com/office/officeart/2009/3/layout/RandomtoResultProcess"/>
    <dgm:cxn modelId="{6CA76873-E2A2-41B6-B43F-E0BCD590E287}" type="presParOf" srcId="{F1F9BBC9-CCB8-41D0-B66D-E5177DFF68EF}" destId="{68A56CD1-4D47-48D0-8CFA-AA228F9D4F40}" srcOrd="1" destOrd="0" presId="urn:microsoft.com/office/officeart/2009/3/layout/RandomtoResultProcess"/>
    <dgm:cxn modelId="{C9243AA0-1EFD-43AB-BD43-644AEC4CA35D}" type="presParOf" srcId="{2287D9F8-5621-4ED4-B96C-D8D56B27A1D9}" destId="{4C9D48C7-4673-4D51-BF55-A40E957BA2D6}" srcOrd="2" destOrd="0" presId="urn:microsoft.com/office/officeart/2009/3/layout/RandomtoResultProcess"/>
    <dgm:cxn modelId="{E66CF661-C506-470D-9FC1-184D8528405A}" type="presParOf" srcId="{2287D9F8-5621-4ED4-B96C-D8D56B27A1D9}" destId="{9F05C6F3-71FA-4C9C-8C91-30EAD193799A}" srcOrd="3" destOrd="0" presId="urn:microsoft.com/office/officeart/2009/3/layout/RandomtoResultProcess"/>
    <dgm:cxn modelId="{B25A7210-0E2F-4C31-8909-9FF9582DBF77}" type="presParOf" srcId="{9F05C6F3-71FA-4C9C-8C91-30EAD193799A}" destId="{7E93F4CC-0DD0-4A92-823F-0BBA06004567}" srcOrd="0" destOrd="0" presId="urn:microsoft.com/office/officeart/2009/3/layout/RandomtoResultProcess"/>
    <dgm:cxn modelId="{6F3BEAD1-5154-4C5E-B951-F4CA4FF821B5}" type="presParOf" srcId="{9F05C6F3-71FA-4C9C-8C91-30EAD193799A}" destId="{85EEFC0B-0C0D-4F3D-BE46-A2F81065A599}" srcOrd="1" destOrd="0" presId="urn:microsoft.com/office/officeart/2009/3/layout/RandomtoResultProcess"/>
    <dgm:cxn modelId="{6490DFA7-8DCA-4DD9-AE5D-78F6AC75EFAA}" type="presParOf" srcId="{2287D9F8-5621-4ED4-B96C-D8D56B27A1D9}" destId="{16AD393E-4688-456E-8C76-5C7124B869BF}" srcOrd="4" destOrd="0" presId="urn:microsoft.com/office/officeart/2009/3/layout/RandomtoResultProcess"/>
    <dgm:cxn modelId="{2A4AC3E5-C634-45D3-94FD-137BDA7F67B2}" type="presParOf" srcId="{16AD393E-4688-456E-8C76-5C7124B869BF}" destId="{3107B455-6395-49B5-82FE-F2DA87B91615}" srcOrd="0" destOrd="0" presId="urn:microsoft.com/office/officeart/2009/3/layout/RandomtoResultProcess"/>
    <dgm:cxn modelId="{5DDB9A49-DCA0-4DD9-B6C7-67CA527740D4}" type="presParOf" srcId="{16AD393E-4688-456E-8C76-5C7124B869BF}" destId="{850068D4-A63B-446D-BCBA-40E0678C9C58}" srcOrd="1" destOrd="0" presId="urn:microsoft.com/office/officeart/2009/3/layout/RandomtoResultProcess"/>
    <dgm:cxn modelId="{1C790EE1-C04A-4C5F-8854-0DD5B06EA485}" type="presParOf" srcId="{16AD393E-4688-456E-8C76-5C7124B869BF}" destId="{6F9C067D-6D57-4D14-B693-25EDDCC33A5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377E3-CD32-4E7A-B0B5-37E33F64E00F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A60432-0226-4D62-92E1-95AD4A4134E0}">
      <dgm:prSet phldrT="[Texto]"/>
      <dgm:spPr/>
      <dgm:t>
        <a:bodyPr/>
        <a:lstStyle/>
        <a:p>
          <a:pPr algn="ctr"/>
          <a:r>
            <a:rPr lang="pt-BR" dirty="0" smtClean="0"/>
            <a:t>Pessoal</a:t>
          </a:r>
          <a:endParaRPr lang="pt-BR" dirty="0"/>
        </a:p>
      </dgm:t>
    </dgm:pt>
    <dgm:pt modelId="{E0911FC6-8A24-4BEE-BCCA-904706B4F6D6}" type="parTrans" cxnId="{62909B4F-17CD-4B43-84D8-5891A27305BC}">
      <dgm:prSet/>
      <dgm:spPr/>
      <dgm:t>
        <a:bodyPr/>
        <a:lstStyle/>
        <a:p>
          <a:pPr algn="ctr"/>
          <a:endParaRPr lang="pt-BR"/>
        </a:p>
      </dgm:t>
    </dgm:pt>
    <dgm:pt modelId="{CA8F518D-605A-4A80-B7C2-F950FB58D865}" type="sibTrans" cxnId="{62909B4F-17CD-4B43-84D8-5891A27305BC}">
      <dgm:prSet/>
      <dgm:spPr/>
      <dgm:t>
        <a:bodyPr/>
        <a:lstStyle/>
        <a:p>
          <a:pPr algn="ctr"/>
          <a:endParaRPr lang="pt-BR"/>
        </a:p>
      </dgm:t>
    </dgm:pt>
    <dgm:pt modelId="{42F9057F-2146-4DE7-B6EE-423A6736FE95}">
      <dgm:prSet phldrT="[Texto]"/>
      <dgm:spPr/>
      <dgm:t>
        <a:bodyPr/>
        <a:lstStyle/>
        <a:p>
          <a:pPr algn="ctr"/>
          <a:r>
            <a:rPr lang="pt-BR" dirty="0" smtClean="0"/>
            <a:t>Atendimento pessoal</a:t>
          </a:r>
          <a:endParaRPr lang="pt-BR" dirty="0"/>
        </a:p>
      </dgm:t>
    </dgm:pt>
    <dgm:pt modelId="{DB30CFDB-8197-4E12-8DC6-D014469CE171}" type="parTrans" cxnId="{E6F4C309-E50D-4051-8D9F-5A0E16DFABF2}">
      <dgm:prSet/>
      <dgm:spPr/>
      <dgm:t>
        <a:bodyPr/>
        <a:lstStyle/>
        <a:p>
          <a:pPr algn="ctr"/>
          <a:endParaRPr lang="pt-BR"/>
        </a:p>
      </dgm:t>
    </dgm:pt>
    <dgm:pt modelId="{D5D606E8-4666-467D-A3B0-A1051BB9B0DA}" type="sibTrans" cxnId="{E6F4C309-E50D-4051-8D9F-5A0E16DFABF2}">
      <dgm:prSet/>
      <dgm:spPr/>
      <dgm:t>
        <a:bodyPr/>
        <a:lstStyle/>
        <a:p>
          <a:pPr algn="ctr"/>
          <a:endParaRPr lang="pt-BR"/>
        </a:p>
      </dgm:t>
    </dgm:pt>
    <dgm:pt modelId="{01E7DCBB-04BD-47C1-B331-1FD7DD8BF132}">
      <dgm:prSet phldrT="[Texto]"/>
      <dgm:spPr/>
      <dgm:t>
        <a:bodyPr/>
        <a:lstStyle/>
        <a:p>
          <a:pPr algn="ctr"/>
          <a:r>
            <a:rPr lang="pt-BR" dirty="0" smtClean="0"/>
            <a:t>Atendimento Dedicado</a:t>
          </a:r>
          <a:endParaRPr lang="pt-BR" dirty="0"/>
        </a:p>
      </dgm:t>
    </dgm:pt>
    <dgm:pt modelId="{D8680414-985C-47AA-B44D-E1CB7BED689D}" type="parTrans" cxnId="{F925ED4A-51D5-4C9B-B1F9-194FDB948700}">
      <dgm:prSet/>
      <dgm:spPr/>
      <dgm:t>
        <a:bodyPr/>
        <a:lstStyle/>
        <a:p>
          <a:pPr algn="ctr"/>
          <a:endParaRPr lang="pt-BR"/>
        </a:p>
      </dgm:t>
    </dgm:pt>
    <dgm:pt modelId="{D62EA968-E5BE-4361-A73B-33A9FA961858}" type="sibTrans" cxnId="{F925ED4A-51D5-4C9B-B1F9-194FDB948700}">
      <dgm:prSet/>
      <dgm:spPr/>
      <dgm:t>
        <a:bodyPr/>
        <a:lstStyle/>
        <a:p>
          <a:pPr algn="ctr"/>
          <a:endParaRPr lang="pt-BR"/>
        </a:p>
      </dgm:t>
    </dgm:pt>
    <dgm:pt modelId="{514D129C-8954-4A59-9ADC-10E6286A55E3}">
      <dgm:prSet phldrT="[Texto]"/>
      <dgm:spPr/>
      <dgm:t>
        <a:bodyPr/>
        <a:lstStyle/>
        <a:p>
          <a:pPr algn="ctr"/>
          <a:r>
            <a:rPr lang="pt-BR" dirty="0" smtClean="0"/>
            <a:t>Impessoal</a:t>
          </a:r>
          <a:endParaRPr lang="pt-BR" dirty="0"/>
        </a:p>
      </dgm:t>
    </dgm:pt>
    <dgm:pt modelId="{6B813AED-EEAF-47E6-B39C-80BB037C491E}" type="parTrans" cxnId="{8D8DF67D-A152-43DE-953E-86A907B80DAB}">
      <dgm:prSet/>
      <dgm:spPr/>
      <dgm:t>
        <a:bodyPr/>
        <a:lstStyle/>
        <a:p>
          <a:pPr algn="ctr"/>
          <a:endParaRPr lang="pt-BR"/>
        </a:p>
      </dgm:t>
    </dgm:pt>
    <dgm:pt modelId="{BF627320-B2D4-44CF-AA19-6A25018C51D6}" type="sibTrans" cxnId="{8D8DF67D-A152-43DE-953E-86A907B80DAB}">
      <dgm:prSet/>
      <dgm:spPr/>
      <dgm:t>
        <a:bodyPr/>
        <a:lstStyle/>
        <a:p>
          <a:pPr algn="ctr"/>
          <a:endParaRPr lang="pt-BR"/>
        </a:p>
      </dgm:t>
    </dgm:pt>
    <dgm:pt modelId="{75ECB748-AD52-4752-8795-9D8ABC6436A3}">
      <dgm:prSet phldrT="[Texto]"/>
      <dgm:spPr/>
      <dgm:t>
        <a:bodyPr/>
        <a:lstStyle/>
        <a:p>
          <a:pPr algn="ctr"/>
          <a:r>
            <a:rPr lang="pt-BR" dirty="0" err="1" smtClean="0"/>
            <a:t>Auto-Serviço</a:t>
          </a:r>
          <a:endParaRPr lang="pt-BR" dirty="0"/>
        </a:p>
      </dgm:t>
    </dgm:pt>
    <dgm:pt modelId="{696BEC5B-8A4F-4FCB-9363-D56BCE7D933C}" type="parTrans" cxnId="{5559F75B-88EB-4B46-8E81-C4F23AE78253}">
      <dgm:prSet/>
      <dgm:spPr/>
      <dgm:t>
        <a:bodyPr/>
        <a:lstStyle/>
        <a:p>
          <a:pPr algn="ctr"/>
          <a:endParaRPr lang="pt-BR"/>
        </a:p>
      </dgm:t>
    </dgm:pt>
    <dgm:pt modelId="{4F5C9E7D-E340-4D33-89EC-4EDB9083C08F}" type="sibTrans" cxnId="{5559F75B-88EB-4B46-8E81-C4F23AE78253}">
      <dgm:prSet/>
      <dgm:spPr/>
      <dgm:t>
        <a:bodyPr/>
        <a:lstStyle/>
        <a:p>
          <a:pPr algn="ctr"/>
          <a:endParaRPr lang="pt-BR"/>
        </a:p>
      </dgm:t>
    </dgm:pt>
    <dgm:pt modelId="{089489BA-3DB7-45A1-BAF0-D7CA3B91ACC9}">
      <dgm:prSet phldrT="[Texto]"/>
      <dgm:spPr/>
      <dgm:t>
        <a:bodyPr/>
        <a:lstStyle/>
        <a:p>
          <a:pPr algn="ctr"/>
          <a:r>
            <a:rPr lang="pt-BR" dirty="0" smtClean="0"/>
            <a:t>Automatizado</a:t>
          </a:r>
          <a:endParaRPr lang="pt-BR" dirty="0"/>
        </a:p>
      </dgm:t>
    </dgm:pt>
    <dgm:pt modelId="{70697457-C9C9-4FF4-930C-1EAD3B538BF4}" type="parTrans" cxnId="{E4B437E5-504C-42A8-9079-76DB6A95D4AB}">
      <dgm:prSet/>
      <dgm:spPr/>
      <dgm:t>
        <a:bodyPr/>
        <a:lstStyle/>
        <a:p>
          <a:pPr algn="ctr"/>
          <a:endParaRPr lang="pt-BR"/>
        </a:p>
      </dgm:t>
    </dgm:pt>
    <dgm:pt modelId="{905A1ED8-FBE1-45D2-B0A2-430CC2B3A368}" type="sibTrans" cxnId="{E4B437E5-504C-42A8-9079-76DB6A95D4AB}">
      <dgm:prSet/>
      <dgm:spPr/>
      <dgm:t>
        <a:bodyPr/>
        <a:lstStyle/>
        <a:p>
          <a:pPr algn="ctr"/>
          <a:endParaRPr lang="pt-BR"/>
        </a:p>
      </dgm:t>
    </dgm:pt>
    <dgm:pt modelId="{9769588E-FAC7-49F7-B13A-02E3ED5B9787}">
      <dgm:prSet/>
      <dgm:spPr/>
      <dgm:t>
        <a:bodyPr/>
        <a:lstStyle/>
        <a:p>
          <a:pPr algn="ctr"/>
          <a:r>
            <a:rPr lang="pt-BR" dirty="0" smtClean="0"/>
            <a:t>Com a participação do Cliente</a:t>
          </a:r>
          <a:endParaRPr lang="pt-BR" dirty="0"/>
        </a:p>
      </dgm:t>
    </dgm:pt>
    <dgm:pt modelId="{C61B6F61-EDD9-4A96-B0A9-C0E5353FE7E0}" type="parTrans" cxnId="{1A738E12-645C-4F06-B5C8-919D17537B35}">
      <dgm:prSet/>
      <dgm:spPr/>
      <dgm:t>
        <a:bodyPr/>
        <a:lstStyle/>
        <a:p>
          <a:pPr algn="ctr"/>
          <a:endParaRPr lang="pt-BR"/>
        </a:p>
      </dgm:t>
    </dgm:pt>
    <dgm:pt modelId="{0E0B67D1-C698-4D2D-B5ED-B34A0520F35F}" type="sibTrans" cxnId="{1A738E12-645C-4F06-B5C8-919D17537B35}">
      <dgm:prSet/>
      <dgm:spPr/>
      <dgm:t>
        <a:bodyPr/>
        <a:lstStyle/>
        <a:p>
          <a:pPr algn="ctr"/>
          <a:endParaRPr lang="pt-BR"/>
        </a:p>
      </dgm:t>
    </dgm:pt>
    <dgm:pt modelId="{E2EFE16C-5229-48AB-BE98-B0FA07855CD2}">
      <dgm:prSet/>
      <dgm:spPr/>
      <dgm:t>
        <a:bodyPr/>
        <a:lstStyle/>
        <a:p>
          <a:pPr algn="ctr"/>
          <a:r>
            <a:rPr lang="pt-BR" dirty="0" err="1" smtClean="0"/>
            <a:t>Cocriação</a:t>
          </a:r>
          <a:endParaRPr lang="pt-BR" dirty="0"/>
        </a:p>
      </dgm:t>
    </dgm:pt>
    <dgm:pt modelId="{0EEF5ECF-E6D0-4D51-A52F-B433125C882E}" type="parTrans" cxnId="{A7ED1C12-D700-43C4-9DD2-E559ACC25127}">
      <dgm:prSet/>
      <dgm:spPr/>
      <dgm:t>
        <a:bodyPr/>
        <a:lstStyle/>
        <a:p>
          <a:pPr algn="ctr"/>
          <a:endParaRPr lang="pt-BR"/>
        </a:p>
      </dgm:t>
    </dgm:pt>
    <dgm:pt modelId="{7AC2864C-02C8-4946-9783-F55F8BFC57C6}" type="sibTrans" cxnId="{A7ED1C12-D700-43C4-9DD2-E559ACC25127}">
      <dgm:prSet/>
      <dgm:spPr/>
      <dgm:t>
        <a:bodyPr/>
        <a:lstStyle/>
        <a:p>
          <a:pPr algn="ctr"/>
          <a:endParaRPr lang="pt-BR"/>
        </a:p>
      </dgm:t>
    </dgm:pt>
    <dgm:pt modelId="{8AECC6B2-640E-4853-BC43-84BBDD058690}">
      <dgm:prSet/>
      <dgm:spPr/>
      <dgm:t>
        <a:bodyPr/>
        <a:lstStyle/>
        <a:p>
          <a:pPr algn="ctr"/>
          <a:r>
            <a:rPr lang="pt-BR" dirty="0" smtClean="0"/>
            <a:t>Comunidade</a:t>
          </a:r>
          <a:endParaRPr lang="pt-BR" dirty="0"/>
        </a:p>
      </dgm:t>
    </dgm:pt>
    <dgm:pt modelId="{5B25A7B3-9956-43EA-84FA-8F477CDCB8C7}" type="parTrans" cxnId="{019CFDD7-685D-4FFE-8387-43094C8161FD}">
      <dgm:prSet/>
      <dgm:spPr/>
      <dgm:t>
        <a:bodyPr/>
        <a:lstStyle/>
        <a:p>
          <a:pPr algn="ctr"/>
          <a:endParaRPr lang="pt-BR"/>
        </a:p>
      </dgm:t>
    </dgm:pt>
    <dgm:pt modelId="{7EC20B84-58BD-4A3C-9AE3-95204D264E9D}" type="sibTrans" cxnId="{019CFDD7-685D-4FFE-8387-43094C8161FD}">
      <dgm:prSet/>
      <dgm:spPr/>
      <dgm:t>
        <a:bodyPr/>
        <a:lstStyle/>
        <a:p>
          <a:pPr algn="ctr"/>
          <a:endParaRPr lang="pt-BR"/>
        </a:p>
      </dgm:t>
    </dgm:pt>
    <dgm:pt modelId="{21393D7B-520A-4F04-9597-036D77DB3AD8}" type="pres">
      <dgm:prSet presAssocID="{93F377E3-CD32-4E7A-B0B5-37E33F64E0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25443B-D463-48A8-AC1C-61B445DEEB27}" type="pres">
      <dgm:prSet presAssocID="{A5A60432-0226-4D62-92E1-95AD4A4134E0}" presName="root" presStyleCnt="0"/>
      <dgm:spPr/>
    </dgm:pt>
    <dgm:pt modelId="{80756D26-6B4C-4C17-8D64-9FA26029E9B1}" type="pres">
      <dgm:prSet presAssocID="{A5A60432-0226-4D62-92E1-95AD4A4134E0}" presName="rootComposite" presStyleCnt="0"/>
      <dgm:spPr/>
    </dgm:pt>
    <dgm:pt modelId="{1B96C9DC-1C4F-495D-A6F3-7C21D57B811A}" type="pres">
      <dgm:prSet presAssocID="{A5A60432-0226-4D62-92E1-95AD4A4134E0}" presName="rootText" presStyleLbl="node1" presStyleIdx="0" presStyleCnt="3"/>
      <dgm:spPr/>
    </dgm:pt>
    <dgm:pt modelId="{A09B5E1F-E4B9-4239-BD09-C15BA775CBE9}" type="pres">
      <dgm:prSet presAssocID="{A5A60432-0226-4D62-92E1-95AD4A4134E0}" presName="rootConnector" presStyleLbl="node1" presStyleIdx="0" presStyleCnt="3"/>
      <dgm:spPr/>
    </dgm:pt>
    <dgm:pt modelId="{C68FB1DC-9779-4497-81EE-6CC8343934CB}" type="pres">
      <dgm:prSet presAssocID="{A5A60432-0226-4D62-92E1-95AD4A4134E0}" presName="childShape" presStyleCnt="0"/>
      <dgm:spPr/>
    </dgm:pt>
    <dgm:pt modelId="{D8A4F11F-6F19-42DF-9039-0DFE24C80239}" type="pres">
      <dgm:prSet presAssocID="{DB30CFDB-8197-4E12-8DC6-D014469CE171}" presName="Name13" presStyleLbl="parChTrans1D2" presStyleIdx="0" presStyleCnt="6"/>
      <dgm:spPr/>
    </dgm:pt>
    <dgm:pt modelId="{9AC5C8FA-03B1-4B3E-8FA6-2B596CADE0BF}" type="pres">
      <dgm:prSet presAssocID="{42F9057F-2146-4DE7-B6EE-423A6736FE95}" presName="childText" presStyleLbl="bgAcc1" presStyleIdx="0" presStyleCnt="6">
        <dgm:presLayoutVars>
          <dgm:bulletEnabled val="1"/>
        </dgm:presLayoutVars>
      </dgm:prSet>
      <dgm:spPr/>
    </dgm:pt>
    <dgm:pt modelId="{8FADB390-F957-4444-9D07-63FB1AD2D4FB}" type="pres">
      <dgm:prSet presAssocID="{D8680414-985C-47AA-B44D-E1CB7BED689D}" presName="Name13" presStyleLbl="parChTrans1D2" presStyleIdx="1" presStyleCnt="6"/>
      <dgm:spPr/>
    </dgm:pt>
    <dgm:pt modelId="{C9F7662B-B191-493D-8347-7D04C52F8160}" type="pres">
      <dgm:prSet presAssocID="{01E7DCBB-04BD-47C1-B331-1FD7DD8BF132}" presName="childText" presStyleLbl="bgAcc1" presStyleIdx="1" presStyleCnt="6">
        <dgm:presLayoutVars>
          <dgm:bulletEnabled val="1"/>
        </dgm:presLayoutVars>
      </dgm:prSet>
      <dgm:spPr/>
    </dgm:pt>
    <dgm:pt modelId="{B7F90653-C8C0-4B38-925C-6571EA0C22B4}" type="pres">
      <dgm:prSet presAssocID="{514D129C-8954-4A59-9ADC-10E6286A55E3}" presName="root" presStyleCnt="0"/>
      <dgm:spPr/>
    </dgm:pt>
    <dgm:pt modelId="{FEDD4E87-FEEA-4ABE-9E45-691A7D244CFE}" type="pres">
      <dgm:prSet presAssocID="{514D129C-8954-4A59-9ADC-10E6286A55E3}" presName="rootComposite" presStyleCnt="0"/>
      <dgm:spPr/>
    </dgm:pt>
    <dgm:pt modelId="{F7A6FE63-0E60-4DE4-B697-19AD399AA450}" type="pres">
      <dgm:prSet presAssocID="{514D129C-8954-4A59-9ADC-10E6286A55E3}" presName="rootText" presStyleLbl="node1" presStyleIdx="1" presStyleCnt="3"/>
      <dgm:spPr/>
    </dgm:pt>
    <dgm:pt modelId="{8DE80648-99DB-447E-AEE9-6ECCB28794AA}" type="pres">
      <dgm:prSet presAssocID="{514D129C-8954-4A59-9ADC-10E6286A55E3}" presName="rootConnector" presStyleLbl="node1" presStyleIdx="1" presStyleCnt="3"/>
      <dgm:spPr/>
    </dgm:pt>
    <dgm:pt modelId="{00CE912B-3377-4ACA-B1F9-6ED0158B31E8}" type="pres">
      <dgm:prSet presAssocID="{514D129C-8954-4A59-9ADC-10E6286A55E3}" presName="childShape" presStyleCnt="0"/>
      <dgm:spPr/>
    </dgm:pt>
    <dgm:pt modelId="{215F5B1C-E7E6-4E72-BF70-B363E5A50788}" type="pres">
      <dgm:prSet presAssocID="{696BEC5B-8A4F-4FCB-9363-D56BCE7D933C}" presName="Name13" presStyleLbl="parChTrans1D2" presStyleIdx="2" presStyleCnt="6"/>
      <dgm:spPr/>
    </dgm:pt>
    <dgm:pt modelId="{0A91738E-FF25-4A03-BEBB-541302B0CEE8}" type="pres">
      <dgm:prSet presAssocID="{75ECB748-AD52-4752-8795-9D8ABC6436A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52DC32-8281-45FB-9484-9C18FA8107F4}" type="pres">
      <dgm:prSet presAssocID="{70697457-C9C9-4FF4-930C-1EAD3B538BF4}" presName="Name13" presStyleLbl="parChTrans1D2" presStyleIdx="3" presStyleCnt="6"/>
      <dgm:spPr/>
    </dgm:pt>
    <dgm:pt modelId="{4DD75460-8808-428C-A413-CB89E9B9E1E8}" type="pres">
      <dgm:prSet presAssocID="{089489BA-3DB7-45A1-BAF0-D7CA3B91ACC9}" presName="childText" presStyleLbl="bgAcc1" presStyleIdx="3" presStyleCnt="6">
        <dgm:presLayoutVars>
          <dgm:bulletEnabled val="1"/>
        </dgm:presLayoutVars>
      </dgm:prSet>
      <dgm:spPr/>
    </dgm:pt>
    <dgm:pt modelId="{94036326-9C93-4AC4-887D-31401A2F69F9}" type="pres">
      <dgm:prSet presAssocID="{9769588E-FAC7-49F7-B13A-02E3ED5B9787}" presName="root" presStyleCnt="0"/>
      <dgm:spPr/>
    </dgm:pt>
    <dgm:pt modelId="{2A0FCA4A-CECF-4A8D-841B-92B796DBAAF3}" type="pres">
      <dgm:prSet presAssocID="{9769588E-FAC7-49F7-B13A-02E3ED5B9787}" presName="rootComposite" presStyleCnt="0"/>
      <dgm:spPr/>
    </dgm:pt>
    <dgm:pt modelId="{2D4F491E-D96E-490B-98FC-D7420AEDAE98}" type="pres">
      <dgm:prSet presAssocID="{9769588E-FAC7-49F7-B13A-02E3ED5B9787}" presName="rootText" presStyleLbl="node1" presStyleIdx="2" presStyleCnt="3"/>
      <dgm:spPr/>
      <dgm:t>
        <a:bodyPr/>
        <a:lstStyle/>
        <a:p>
          <a:endParaRPr lang="pt-BR"/>
        </a:p>
      </dgm:t>
    </dgm:pt>
    <dgm:pt modelId="{C06E5ED6-DDA7-49F7-9D62-26582187608D}" type="pres">
      <dgm:prSet presAssocID="{9769588E-FAC7-49F7-B13A-02E3ED5B9787}" presName="rootConnector" presStyleLbl="node1" presStyleIdx="2" presStyleCnt="3"/>
      <dgm:spPr/>
    </dgm:pt>
    <dgm:pt modelId="{8A7FE1EF-4781-4764-896E-0EC587816C10}" type="pres">
      <dgm:prSet presAssocID="{9769588E-FAC7-49F7-B13A-02E3ED5B9787}" presName="childShape" presStyleCnt="0"/>
      <dgm:spPr/>
    </dgm:pt>
    <dgm:pt modelId="{06298AAA-7640-46B6-B5E6-6A7C85377281}" type="pres">
      <dgm:prSet presAssocID="{0EEF5ECF-E6D0-4D51-A52F-B433125C882E}" presName="Name13" presStyleLbl="parChTrans1D2" presStyleIdx="4" presStyleCnt="6"/>
      <dgm:spPr/>
    </dgm:pt>
    <dgm:pt modelId="{7CCD6CF1-0C15-4608-99A3-4D136274EF05}" type="pres">
      <dgm:prSet presAssocID="{E2EFE16C-5229-48AB-BE98-B0FA07855CD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CF2B5B-472E-44D8-9D7C-9F86433ECB00}" type="pres">
      <dgm:prSet presAssocID="{5B25A7B3-9956-43EA-84FA-8F477CDCB8C7}" presName="Name13" presStyleLbl="parChTrans1D2" presStyleIdx="5" presStyleCnt="6"/>
      <dgm:spPr/>
    </dgm:pt>
    <dgm:pt modelId="{43ABCB5A-EA3F-4405-B139-F42FDF211554}" type="pres">
      <dgm:prSet presAssocID="{8AECC6B2-640E-4853-BC43-84BBDD058690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4C616BD-4CE2-45A9-BB76-2D14BE62B994}" type="presOf" srcId="{8AECC6B2-640E-4853-BC43-84BBDD058690}" destId="{43ABCB5A-EA3F-4405-B139-F42FDF211554}" srcOrd="0" destOrd="0" presId="urn:microsoft.com/office/officeart/2005/8/layout/hierarchy3"/>
    <dgm:cxn modelId="{5559F75B-88EB-4B46-8E81-C4F23AE78253}" srcId="{514D129C-8954-4A59-9ADC-10E6286A55E3}" destId="{75ECB748-AD52-4752-8795-9D8ABC6436A3}" srcOrd="0" destOrd="0" parTransId="{696BEC5B-8A4F-4FCB-9363-D56BCE7D933C}" sibTransId="{4F5C9E7D-E340-4D33-89EC-4EDB9083C08F}"/>
    <dgm:cxn modelId="{62909B4F-17CD-4B43-84D8-5891A27305BC}" srcId="{93F377E3-CD32-4E7A-B0B5-37E33F64E00F}" destId="{A5A60432-0226-4D62-92E1-95AD4A4134E0}" srcOrd="0" destOrd="0" parTransId="{E0911FC6-8A24-4BEE-BCCA-904706B4F6D6}" sibTransId="{CA8F518D-605A-4A80-B7C2-F950FB58D865}"/>
    <dgm:cxn modelId="{23FC5FF1-9B2E-4112-8EB7-2EE88DF962AE}" type="presOf" srcId="{9769588E-FAC7-49F7-B13A-02E3ED5B9787}" destId="{2D4F491E-D96E-490B-98FC-D7420AEDAE98}" srcOrd="0" destOrd="0" presId="urn:microsoft.com/office/officeart/2005/8/layout/hierarchy3"/>
    <dgm:cxn modelId="{C5120A65-FF0C-4955-9596-136EA96B2465}" type="presOf" srcId="{E2EFE16C-5229-48AB-BE98-B0FA07855CD2}" destId="{7CCD6CF1-0C15-4608-99A3-4D136274EF05}" srcOrd="0" destOrd="0" presId="urn:microsoft.com/office/officeart/2005/8/layout/hierarchy3"/>
    <dgm:cxn modelId="{C6EE4F6E-8C7A-4056-AE97-6ABB41325452}" type="presOf" srcId="{01E7DCBB-04BD-47C1-B331-1FD7DD8BF132}" destId="{C9F7662B-B191-493D-8347-7D04C52F8160}" srcOrd="0" destOrd="0" presId="urn:microsoft.com/office/officeart/2005/8/layout/hierarchy3"/>
    <dgm:cxn modelId="{F2D93B2B-EAB3-4A59-90F1-72895B43F2E1}" type="presOf" srcId="{A5A60432-0226-4D62-92E1-95AD4A4134E0}" destId="{1B96C9DC-1C4F-495D-A6F3-7C21D57B811A}" srcOrd="0" destOrd="0" presId="urn:microsoft.com/office/officeart/2005/8/layout/hierarchy3"/>
    <dgm:cxn modelId="{402E9C2C-DE7D-4C97-AFF7-0EC19098402D}" type="presOf" srcId="{D8680414-985C-47AA-B44D-E1CB7BED689D}" destId="{8FADB390-F957-4444-9D07-63FB1AD2D4FB}" srcOrd="0" destOrd="0" presId="urn:microsoft.com/office/officeart/2005/8/layout/hierarchy3"/>
    <dgm:cxn modelId="{1A738E12-645C-4F06-B5C8-919D17537B35}" srcId="{93F377E3-CD32-4E7A-B0B5-37E33F64E00F}" destId="{9769588E-FAC7-49F7-B13A-02E3ED5B9787}" srcOrd="2" destOrd="0" parTransId="{C61B6F61-EDD9-4A96-B0A9-C0E5353FE7E0}" sibTransId="{0E0B67D1-C698-4D2D-B5ED-B34A0520F35F}"/>
    <dgm:cxn modelId="{E4B437E5-504C-42A8-9079-76DB6A95D4AB}" srcId="{514D129C-8954-4A59-9ADC-10E6286A55E3}" destId="{089489BA-3DB7-45A1-BAF0-D7CA3B91ACC9}" srcOrd="1" destOrd="0" parTransId="{70697457-C9C9-4FF4-930C-1EAD3B538BF4}" sibTransId="{905A1ED8-FBE1-45D2-B0A2-430CC2B3A368}"/>
    <dgm:cxn modelId="{E6F4C309-E50D-4051-8D9F-5A0E16DFABF2}" srcId="{A5A60432-0226-4D62-92E1-95AD4A4134E0}" destId="{42F9057F-2146-4DE7-B6EE-423A6736FE95}" srcOrd="0" destOrd="0" parTransId="{DB30CFDB-8197-4E12-8DC6-D014469CE171}" sibTransId="{D5D606E8-4666-467D-A3B0-A1051BB9B0DA}"/>
    <dgm:cxn modelId="{113BA862-BA07-42CC-9F61-03136D287974}" type="presOf" srcId="{5B25A7B3-9956-43EA-84FA-8F477CDCB8C7}" destId="{52CF2B5B-472E-44D8-9D7C-9F86433ECB00}" srcOrd="0" destOrd="0" presId="urn:microsoft.com/office/officeart/2005/8/layout/hierarchy3"/>
    <dgm:cxn modelId="{5B6C9371-5E19-45C7-ACF3-B8AA23B8F5A6}" type="presOf" srcId="{93F377E3-CD32-4E7A-B0B5-37E33F64E00F}" destId="{21393D7B-520A-4F04-9597-036D77DB3AD8}" srcOrd="0" destOrd="0" presId="urn:microsoft.com/office/officeart/2005/8/layout/hierarchy3"/>
    <dgm:cxn modelId="{F925ED4A-51D5-4C9B-B1F9-194FDB948700}" srcId="{A5A60432-0226-4D62-92E1-95AD4A4134E0}" destId="{01E7DCBB-04BD-47C1-B331-1FD7DD8BF132}" srcOrd="1" destOrd="0" parTransId="{D8680414-985C-47AA-B44D-E1CB7BED689D}" sibTransId="{D62EA968-E5BE-4361-A73B-33A9FA961858}"/>
    <dgm:cxn modelId="{0F082F25-9E58-435A-AC44-40C672FD4A50}" type="presOf" srcId="{514D129C-8954-4A59-9ADC-10E6286A55E3}" destId="{F7A6FE63-0E60-4DE4-B697-19AD399AA450}" srcOrd="0" destOrd="0" presId="urn:microsoft.com/office/officeart/2005/8/layout/hierarchy3"/>
    <dgm:cxn modelId="{3FA3DCD7-2016-4BFE-9700-59A5EF3469FA}" type="presOf" srcId="{0EEF5ECF-E6D0-4D51-A52F-B433125C882E}" destId="{06298AAA-7640-46B6-B5E6-6A7C85377281}" srcOrd="0" destOrd="0" presId="urn:microsoft.com/office/officeart/2005/8/layout/hierarchy3"/>
    <dgm:cxn modelId="{14BD9A91-9D62-44A0-A0CA-495594F1C305}" type="presOf" srcId="{9769588E-FAC7-49F7-B13A-02E3ED5B9787}" destId="{C06E5ED6-DDA7-49F7-9D62-26582187608D}" srcOrd="1" destOrd="0" presId="urn:microsoft.com/office/officeart/2005/8/layout/hierarchy3"/>
    <dgm:cxn modelId="{A7ED1C12-D700-43C4-9DD2-E559ACC25127}" srcId="{9769588E-FAC7-49F7-B13A-02E3ED5B9787}" destId="{E2EFE16C-5229-48AB-BE98-B0FA07855CD2}" srcOrd="0" destOrd="0" parTransId="{0EEF5ECF-E6D0-4D51-A52F-B433125C882E}" sibTransId="{7AC2864C-02C8-4946-9783-F55F8BFC57C6}"/>
    <dgm:cxn modelId="{019CFDD7-685D-4FFE-8387-43094C8161FD}" srcId="{9769588E-FAC7-49F7-B13A-02E3ED5B9787}" destId="{8AECC6B2-640E-4853-BC43-84BBDD058690}" srcOrd="1" destOrd="0" parTransId="{5B25A7B3-9956-43EA-84FA-8F477CDCB8C7}" sibTransId="{7EC20B84-58BD-4A3C-9AE3-95204D264E9D}"/>
    <dgm:cxn modelId="{EEE1038A-0761-4E89-AC68-42631996567A}" type="presOf" srcId="{A5A60432-0226-4D62-92E1-95AD4A4134E0}" destId="{A09B5E1F-E4B9-4239-BD09-C15BA775CBE9}" srcOrd="1" destOrd="0" presId="urn:microsoft.com/office/officeart/2005/8/layout/hierarchy3"/>
    <dgm:cxn modelId="{249AC7EC-2DA1-4A38-BD1D-84786B278AEC}" type="presOf" srcId="{75ECB748-AD52-4752-8795-9D8ABC6436A3}" destId="{0A91738E-FF25-4A03-BEBB-541302B0CEE8}" srcOrd="0" destOrd="0" presId="urn:microsoft.com/office/officeart/2005/8/layout/hierarchy3"/>
    <dgm:cxn modelId="{E2051A10-6797-473B-9D7F-3242A20BB405}" type="presOf" srcId="{696BEC5B-8A4F-4FCB-9363-D56BCE7D933C}" destId="{215F5B1C-E7E6-4E72-BF70-B363E5A50788}" srcOrd="0" destOrd="0" presId="urn:microsoft.com/office/officeart/2005/8/layout/hierarchy3"/>
    <dgm:cxn modelId="{870F9720-C8C8-4B2A-813C-920AD19ACCED}" type="presOf" srcId="{514D129C-8954-4A59-9ADC-10E6286A55E3}" destId="{8DE80648-99DB-447E-AEE9-6ECCB28794AA}" srcOrd="1" destOrd="0" presId="urn:microsoft.com/office/officeart/2005/8/layout/hierarchy3"/>
    <dgm:cxn modelId="{8D8DF67D-A152-43DE-953E-86A907B80DAB}" srcId="{93F377E3-CD32-4E7A-B0B5-37E33F64E00F}" destId="{514D129C-8954-4A59-9ADC-10E6286A55E3}" srcOrd="1" destOrd="0" parTransId="{6B813AED-EEAF-47E6-B39C-80BB037C491E}" sibTransId="{BF627320-B2D4-44CF-AA19-6A25018C51D6}"/>
    <dgm:cxn modelId="{477455FB-7847-4DCB-B40E-76E79501350C}" type="presOf" srcId="{DB30CFDB-8197-4E12-8DC6-D014469CE171}" destId="{D8A4F11F-6F19-42DF-9039-0DFE24C80239}" srcOrd="0" destOrd="0" presId="urn:microsoft.com/office/officeart/2005/8/layout/hierarchy3"/>
    <dgm:cxn modelId="{1C4A773D-6010-425A-9AF0-A79B88D564BE}" type="presOf" srcId="{70697457-C9C9-4FF4-930C-1EAD3B538BF4}" destId="{0C52DC32-8281-45FB-9484-9C18FA8107F4}" srcOrd="0" destOrd="0" presId="urn:microsoft.com/office/officeart/2005/8/layout/hierarchy3"/>
    <dgm:cxn modelId="{DC2D5468-B94D-4697-80AC-9D9E7D438B0E}" type="presOf" srcId="{42F9057F-2146-4DE7-B6EE-423A6736FE95}" destId="{9AC5C8FA-03B1-4B3E-8FA6-2B596CADE0BF}" srcOrd="0" destOrd="0" presId="urn:microsoft.com/office/officeart/2005/8/layout/hierarchy3"/>
    <dgm:cxn modelId="{5BE69E56-F066-4DD9-8D92-BE6243315509}" type="presOf" srcId="{089489BA-3DB7-45A1-BAF0-D7CA3B91ACC9}" destId="{4DD75460-8808-428C-A413-CB89E9B9E1E8}" srcOrd="0" destOrd="0" presId="urn:microsoft.com/office/officeart/2005/8/layout/hierarchy3"/>
    <dgm:cxn modelId="{7B131A80-84BD-4495-B834-DA65372C3BB0}" type="presParOf" srcId="{21393D7B-520A-4F04-9597-036D77DB3AD8}" destId="{6825443B-D463-48A8-AC1C-61B445DEEB27}" srcOrd="0" destOrd="0" presId="urn:microsoft.com/office/officeart/2005/8/layout/hierarchy3"/>
    <dgm:cxn modelId="{CD768D0F-67DE-4C2B-9C45-F462A69B59DC}" type="presParOf" srcId="{6825443B-D463-48A8-AC1C-61B445DEEB27}" destId="{80756D26-6B4C-4C17-8D64-9FA26029E9B1}" srcOrd="0" destOrd="0" presId="urn:microsoft.com/office/officeart/2005/8/layout/hierarchy3"/>
    <dgm:cxn modelId="{BF60C78E-F852-4A90-803F-9628236C9D77}" type="presParOf" srcId="{80756D26-6B4C-4C17-8D64-9FA26029E9B1}" destId="{1B96C9DC-1C4F-495D-A6F3-7C21D57B811A}" srcOrd="0" destOrd="0" presId="urn:microsoft.com/office/officeart/2005/8/layout/hierarchy3"/>
    <dgm:cxn modelId="{4447C32F-5084-408B-9ECA-2D430CDD27F3}" type="presParOf" srcId="{80756D26-6B4C-4C17-8D64-9FA26029E9B1}" destId="{A09B5E1F-E4B9-4239-BD09-C15BA775CBE9}" srcOrd="1" destOrd="0" presId="urn:microsoft.com/office/officeart/2005/8/layout/hierarchy3"/>
    <dgm:cxn modelId="{3BC1FFFA-C532-4468-8D83-F3FBB42A339A}" type="presParOf" srcId="{6825443B-D463-48A8-AC1C-61B445DEEB27}" destId="{C68FB1DC-9779-4497-81EE-6CC8343934CB}" srcOrd="1" destOrd="0" presId="urn:microsoft.com/office/officeart/2005/8/layout/hierarchy3"/>
    <dgm:cxn modelId="{64DE6FBF-47BE-4D63-B445-3DAFAFFF34A7}" type="presParOf" srcId="{C68FB1DC-9779-4497-81EE-6CC8343934CB}" destId="{D8A4F11F-6F19-42DF-9039-0DFE24C80239}" srcOrd="0" destOrd="0" presId="urn:microsoft.com/office/officeart/2005/8/layout/hierarchy3"/>
    <dgm:cxn modelId="{138BE8FF-65A3-41A5-9B0D-F443DE89CC13}" type="presParOf" srcId="{C68FB1DC-9779-4497-81EE-6CC8343934CB}" destId="{9AC5C8FA-03B1-4B3E-8FA6-2B596CADE0BF}" srcOrd="1" destOrd="0" presId="urn:microsoft.com/office/officeart/2005/8/layout/hierarchy3"/>
    <dgm:cxn modelId="{BC216041-AD79-487B-90BB-9DF6132BAC7D}" type="presParOf" srcId="{C68FB1DC-9779-4497-81EE-6CC8343934CB}" destId="{8FADB390-F957-4444-9D07-63FB1AD2D4FB}" srcOrd="2" destOrd="0" presId="urn:microsoft.com/office/officeart/2005/8/layout/hierarchy3"/>
    <dgm:cxn modelId="{2998656F-D605-49B3-B7DF-FADD32522981}" type="presParOf" srcId="{C68FB1DC-9779-4497-81EE-6CC8343934CB}" destId="{C9F7662B-B191-493D-8347-7D04C52F8160}" srcOrd="3" destOrd="0" presId="urn:microsoft.com/office/officeart/2005/8/layout/hierarchy3"/>
    <dgm:cxn modelId="{550B95F7-3B94-4FFE-8E2C-13D5980EEE90}" type="presParOf" srcId="{21393D7B-520A-4F04-9597-036D77DB3AD8}" destId="{B7F90653-C8C0-4B38-925C-6571EA0C22B4}" srcOrd="1" destOrd="0" presId="urn:microsoft.com/office/officeart/2005/8/layout/hierarchy3"/>
    <dgm:cxn modelId="{F55B149D-1A49-4787-BEB9-32F215CF565C}" type="presParOf" srcId="{B7F90653-C8C0-4B38-925C-6571EA0C22B4}" destId="{FEDD4E87-FEEA-4ABE-9E45-691A7D244CFE}" srcOrd="0" destOrd="0" presId="urn:microsoft.com/office/officeart/2005/8/layout/hierarchy3"/>
    <dgm:cxn modelId="{C442568E-90EA-4FF7-9715-EE04F26C6C26}" type="presParOf" srcId="{FEDD4E87-FEEA-4ABE-9E45-691A7D244CFE}" destId="{F7A6FE63-0E60-4DE4-B697-19AD399AA450}" srcOrd="0" destOrd="0" presId="urn:microsoft.com/office/officeart/2005/8/layout/hierarchy3"/>
    <dgm:cxn modelId="{91762A0B-A3C3-445D-B29B-63F1BDD629C0}" type="presParOf" srcId="{FEDD4E87-FEEA-4ABE-9E45-691A7D244CFE}" destId="{8DE80648-99DB-447E-AEE9-6ECCB28794AA}" srcOrd="1" destOrd="0" presId="urn:microsoft.com/office/officeart/2005/8/layout/hierarchy3"/>
    <dgm:cxn modelId="{DEDD64BA-839F-47EB-A95E-73016B28435D}" type="presParOf" srcId="{B7F90653-C8C0-4B38-925C-6571EA0C22B4}" destId="{00CE912B-3377-4ACA-B1F9-6ED0158B31E8}" srcOrd="1" destOrd="0" presId="urn:microsoft.com/office/officeart/2005/8/layout/hierarchy3"/>
    <dgm:cxn modelId="{0ED3B73A-9B4C-42DC-8C2A-DD59240F23BC}" type="presParOf" srcId="{00CE912B-3377-4ACA-B1F9-6ED0158B31E8}" destId="{215F5B1C-E7E6-4E72-BF70-B363E5A50788}" srcOrd="0" destOrd="0" presId="urn:microsoft.com/office/officeart/2005/8/layout/hierarchy3"/>
    <dgm:cxn modelId="{D6EC06B8-55CC-44EA-9F8C-9E5C2BF29FD6}" type="presParOf" srcId="{00CE912B-3377-4ACA-B1F9-6ED0158B31E8}" destId="{0A91738E-FF25-4A03-BEBB-541302B0CEE8}" srcOrd="1" destOrd="0" presId="urn:microsoft.com/office/officeart/2005/8/layout/hierarchy3"/>
    <dgm:cxn modelId="{E4E99B45-FF49-47D7-94B1-4A2F12C7D66E}" type="presParOf" srcId="{00CE912B-3377-4ACA-B1F9-6ED0158B31E8}" destId="{0C52DC32-8281-45FB-9484-9C18FA8107F4}" srcOrd="2" destOrd="0" presId="urn:microsoft.com/office/officeart/2005/8/layout/hierarchy3"/>
    <dgm:cxn modelId="{FFC5AF38-EBD6-4713-B211-C75A7E11BAC7}" type="presParOf" srcId="{00CE912B-3377-4ACA-B1F9-6ED0158B31E8}" destId="{4DD75460-8808-428C-A413-CB89E9B9E1E8}" srcOrd="3" destOrd="0" presId="urn:microsoft.com/office/officeart/2005/8/layout/hierarchy3"/>
    <dgm:cxn modelId="{DF0521E2-A18C-49D9-B67D-0B52C1D8B587}" type="presParOf" srcId="{21393D7B-520A-4F04-9597-036D77DB3AD8}" destId="{94036326-9C93-4AC4-887D-31401A2F69F9}" srcOrd="2" destOrd="0" presId="urn:microsoft.com/office/officeart/2005/8/layout/hierarchy3"/>
    <dgm:cxn modelId="{19174295-84C3-4B10-BDB1-A30D760AF437}" type="presParOf" srcId="{94036326-9C93-4AC4-887D-31401A2F69F9}" destId="{2A0FCA4A-CECF-4A8D-841B-92B796DBAAF3}" srcOrd="0" destOrd="0" presId="urn:microsoft.com/office/officeart/2005/8/layout/hierarchy3"/>
    <dgm:cxn modelId="{486CC4C3-BDFC-46DE-BFD1-4162F0EDDFAA}" type="presParOf" srcId="{2A0FCA4A-CECF-4A8D-841B-92B796DBAAF3}" destId="{2D4F491E-D96E-490B-98FC-D7420AEDAE98}" srcOrd="0" destOrd="0" presId="urn:microsoft.com/office/officeart/2005/8/layout/hierarchy3"/>
    <dgm:cxn modelId="{FBF8D212-D38C-438B-BF5D-86BC671AF72E}" type="presParOf" srcId="{2A0FCA4A-CECF-4A8D-841B-92B796DBAAF3}" destId="{C06E5ED6-DDA7-49F7-9D62-26582187608D}" srcOrd="1" destOrd="0" presId="urn:microsoft.com/office/officeart/2005/8/layout/hierarchy3"/>
    <dgm:cxn modelId="{5FE9E1C7-319A-4EAC-A3CC-599641265DD8}" type="presParOf" srcId="{94036326-9C93-4AC4-887D-31401A2F69F9}" destId="{8A7FE1EF-4781-4764-896E-0EC587816C10}" srcOrd="1" destOrd="0" presId="urn:microsoft.com/office/officeart/2005/8/layout/hierarchy3"/>
    <dgm:cxn modelId="{0B592011-C357-4E97-8BBA-FB90BC5B32C3}" type="presParOf" srcId="{8A7FE1EF-4781-4764-896E-0EC587816C10}" destId="{06298AAA-7640-46B6-B5E6-6A7C85377281}" srcOrd="0" destOrd="0" presId="urn:microsoft.com/office/officeart/2005/8/layout/hierarchy3"/>
    <dgm:cxn modelId="{760D5C18-FB50-4DF5-8670-302F0C918991}" type="presParOf" srcId="{8A7FE1EF-4781-4764-896E-0EC587816C10}" destId="{7CCD6CF1-0C15-4608-99A3-4D136274EF05}" srcOrd="1" destOrd="0" presId="urn:microsoft.com/office/officeart/2005/8/layout/hierarchy3"/>
    <dgm:cxn modelId="{C57BA742-416C-44D9-89B2-F0A03018E49C}" type="presParOf" srcId="{8A7FE1EF-4781-4764-896E-0EC587816C10}" destId="{52CF2B5B-472E-44D8-9D7C-9F86433ECB00}" srcOrd="2" destOrd="0" presId="urn:microsoft.com/office/officeart/2005/8/layout/hierarchy3"/>
    <dgm:cxn modelId="{F3629C93-D952-4113-912A-0D2E1AC6ED97}" type="presParOf" srcId="{8A7FE1EF-4781-4764-896E-0EC587816C10}" destId="{43ABCB5A-EA3F-4405-B139-F42FDF21155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5DAC-4799-4EC7-809F-35BBC8D1DDBB}">
      <dsp:nvSpPr>
        <dsp:cNvPr id="0" name=""/>
        <dsp:cNvSpPr/>
      </dsp:nvSpPr>
      <dsp:spPr>
        <a:xfrm>
          <a:off x="201986" y="1216981"/>
          <a:ext cx="3028039" cy="9978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Modelo de Negócio</a:t>
          </a:r>
          <a:endParaRPr lang="pt-BR" sz="3200" kern="1200" dirty="0"/>
        </a:p>
      </dsp:txBody>
      <dsp:txXfrm>
        <a:off x="201986" y="1216981"/>
        <a:ext cx="3028039" cy="997876"/>
      </dsp:txXfrm>
    </dsp:sp>
    <dsp:sp modelId="{038027ED-EAFF-4990-B54A-D58F430CB432}">
      <dsp:nvSpPr>
        <dsp:cNvPr id="0" name=""/>
        <dsp:cNvSpPr/>
      </dsp:nvSpPr>
      <dsp:spPr>
        <a:xfrm>
          <a:off x="201986" y="3321159"/>
          <a:ext cx="3028039" cy="1869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Construção</a:t>
          </a:r>
          <a:endParaRPr lang="pt-BR" sz="4900" kern="1200" dirty="0"/>
        </a:p>
      </dsp:txBody>
      <dsp:txXfrm>
        <a:off x="201986" y="3321159"/>
        <a:ext cx="3028039" cy="1869534"/>
      </dsp:txXfrm>
    </dsp:sp>
    <dsp:sp modelId="{EEB42048-47BA-4FEB-8727-3421DC8119B4}">
      <dsp:nvSpPr>
        <dsp:cNvPr id="0" name=""/>
        <dsp:cNvSpPr/>
      </dsp:nvSpPr>
      <dsp:spPr>
        <a:xfrm>
          <a:off x="198545" y="913489"/>
          <a:ext cx="240866" cy="2408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E318A-542B-477F-95A5-20393ED5E4FA}">
      <dsp:nvSpPr>
        <dsp:cNvPr id="0" name=""/>
        <dsp:cNvSpPr/>
      </dsp:nvSpPr>
      <dsp:spPr>
        <a:xfrm>
          <a:off x="367152" y="576275"/>
          <a:ext cx="240866" cy="240866"/>
        </a:xfrm>
        <a:prstGeom prst="ellipse">
          <a:avLst/>
        </a:prstGeom>
        <a:solidFill>
          <a:schemeClr val="accent5">
            <a:hueOff val="-408519"/>
            <a:satOff val="-568"/>
            <a:lumOff val="-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653B5-B933-42CE-A9E8-069B4545724D}">
      <dsp:nvSpPr>
        <dsp:cNvPr id="0" name=""/>
        <dsp:cNvSpPr/>
      </dsp:nvSpPr>
      <dsp:spPr>
        <a:xfrm>
          <a:off x="771808" y="643718"/>
          <a:ext cx="378504" cy="378504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8BEE7-9558-4EAD-A3FB-6FB331553353}">
      <dsp:nvSpPr>
        <dsp:cNvPr id="0" name=""/>
        <dsp:cNvSpPr/>
      </dsp:nvSpPr>
      <dsp:spPr>
        <a:xfrm>
          <a:off x="1109022" y="272783"/>
          <a:ext cx="240866" cy="240866"/>
        </a:xfrm>
        <a:prstGeom prst="ellipse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4D0E6-E035-48E2-9C64-05EC99D316F8}">
      <dsp:nvSpPr>
        <dsp:cNvPr id="0" name=""/>
        <dsp:cNvSpPr/>
      </dsp:nvSpPr>
      <dsp:spPr>
        <a:xfrm>
          <a:off x="1547399" y="137898"/>
          <a:ext cx="240866" cy="240866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A321C-C46B-4C47-A2D4-66A1DA21B6C1}">
      <dsp:nvSpPr>
        <dsp:cNvPr id="0" name=""/>
        <dsp:cNvSpPr/>
      </dsp:nvSpPr>
      <dsp:spPr>
        <a:xfrm>
          <a:off x="2086941" y="373947"/>
          <a:ext cx="240866" cy="240866"/>
        </a:xfrm>
        <a:prstGeom prst="ellipse">
          <a:avLst/>
        </a:prstGeom>
        <a:solidFill>
          <a:schemeClr val="accent5">
            <a:hueOff val="-2042596"/>
            <a:satOff val="-2841"/>
            <a:lumOff val="-10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777CA-0F42-4001-98E2-047C5700B5B6}">
      <dsp:nvSpPr>
        <dsp:cNvPr id="0" name=""/>
        <dsp:cNvSpPr/>
      </dsp:nvSpPr>
      <dsp:spPr>
        <a:xfrm>
          <a:off x="2424154" y="542554"/>
          <a:ext cx="378504" cy="37850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86DF3-AFB9-4EFF-8496-C6A8CE7EF3DE}">
      <dsp:nvSpPr>
        <dsp:cNvPr id="0" name=""/>
        <dsp:cNvSpPr/>
      </dsp:nvSpPr>
      <dsp:spPr>
        <a:xfrm>
          <a:off x="2896253" y="913489"/>
          <a:ext cx="240866" cy="240866"/>
        </a:xfrm>
        <a:prstGeom prst="ellipse">
          <a:avLst/>
        </a:prstGeom>
        <a:solidFill>
          <a:schemeClr val="accent5">
            <a:hueOff val="-2859634"/>
            <a:satOff val="-3978"/>
            <a:lumOff val="-15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48771-C74C-44C6-AB40-316700DED425}">
      <dsp:nvSpPr>
        <dsp:cNvPr id="0" name=""/>
        <dsp:cNvSpPr/>
      </dsp:nvSpPr>
      <dsp:spPr>
        <a:xfrm>
          <a:off x="3098581" y="1284423"/>
          <a:ext cx="240866" cy="240866"/>
        </a:xfrm>
        <a:prstGeom prst="ellipse">
          <a:avLst/>
        </a:prstGeom>
        <a:solidFill>
          <a:schemeClr val="accent5">
            <a:hueOff val="-3268154"/>
            <a:satOff val="-4546"/>
            <a:lumOff val="-17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81758-08F5-470F-BB86-1110F511B9E9}">
      <dsp:nvSpPr>
        <dsp:cNvPr id="0" name=""/>
        <dsp:cNvSpPr/>
      </dsp:nvSpPr>
      <dsp:spPr>
        <a:xfrm>
          <a:off x="1345071" y="576275"/>
          <a:ext cx="619371" cy="61937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A332-B44D-4AAB-9409-E183763BE5ED}">
      <dsp:nvSpPr>
        <dsp:cNvPr id="0" name=""/>
        <dsp:cNvSpPr/>
      </dsp:nvSpPr>
      <dsp:spPr>
        <a:xfrm>
          <a:off x="29939" y="1857686"/>
          <a:ext cx="240866" cy="240866"/>
        </a:xfrm>
        <a:prstGeom prst="ellipse">
          <a:avLst/>
        </a:prstGeom>
        <a:solidFill>
          <a:schemeClr val="accent5">
            <a:hueOff val="-4085192"/>
            <a:satOff val="-5682"/>
            <a:lumOff val="-21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C8498-4D1D-4948-8D0A-846B637F3724}">
      <dsp:nvSpPr>
        <dsp:cNvPr id="0" name=""/>
        <dsp:cNvSpPr/>
      </dsp:nvSpPr>
      <dsp:spPr>
        <a:xfrm>
          <a:off x="232267" y="2161179"/>
          <a:ext cx="378504" cy="378504"/>
        </a:xfrm>
        <a:prstGeom prst="ellipse">
          <a:avLst/>
        </a:prstGeom>
        <a:solidFill>
          <a:schemeClr val="accent5">
            <a:hueOff val="-4493711"/>
            <a:satOff val="-6250"/>
            <a:lumOff val="-23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AC31-D67D-45D9-B875-CE70E12F5263}">
      <dsp:nvSpPr>
        <dsp:cNvPr id="0" name=""/>
        <dsp:cNvSpPr/>
      </dsp:nvSpPr>
      <dsp:spPr>
        <a:xfrm>
          <a:off x="738087" y="2430949"/>
          <a:ext cx="550552" cy="550552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E8268-DE3C-4CBB-9886-096463420602}">
      <dsp:nvSpPr>
        <dsp:cNvPr id="0" name=""/>
        <dsp:cNvSpPr/>
      </dsp:nvSpPr>
      <dsp:spPr>
        <a:xfrm>
          <a:off x="1446235" y="2869327"/>
          <a:ext cx="240866" cy="240866"/>
        </a:xfrm>
        <a:prstGeom prst="ellipse">
          <a:avLst/>
        </a:prstGeom>
        <a:solidFill>
          <a:schemeClr val="accent5">
            <a:hueOff val="-5310749"/>
            <a:satOff val="-7387"/>
            <a:lumOff val="-28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87A8C-A1CF-473C-9BA4-05539C4FF011}">
      <dsp:nvSpPr>
        <dsp:cNvPr id="0" name=""/>
        <dsp:cNvSpPr/>
      </dsp:nvSpPr>
      <dsp:spPr>
        <a:xfrm>
          <a:off x="1581121" y="2430949"/>
          <a:ext cx="378504" cy="378504"/>
        </a:xfrm>
        <a:prstGeom prst="ellipse">
          <a:avLst/>
        </a:prstGeom>
        <a:solidFill>
          <a:schemeClr val="accent5">
            <a:hueOff val="-5719269"/>
            <a:satOff val="-7955"/>
            <a:lumOff val="-30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C2CFF-E56F-46F4-BED0-8F396BA50EFB}">
      <dsp:nvSpPr>
        <dsp:cNvPr id="0" name=""/>
        <dsp:cNvSpPr/>
      </dsp:nvSpPr>
      <dsp:spPr>
        <a:xfrm>
          <a:off x="1918334" y="2903048"/>
          <a:ext cx="240866" cy="240866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B0D018-5FC9-4B77-9E5D-3B492E1D12D3}">
      <dsp:nvSpPr>
        <dsp:cNvPr id="0" name=""/>
        <dsp:cNvSpPr/>
      </dsp:nvSpPr>
      <dsp:spPr>
        <a:xfrm>
          <a:off x="2221826" y="2363507"/>
          <a:ext cx="550552" cy="550552"/>
        </a:xfrm>
        <a:prstGeom prst="ellipse">
          <a:avLst/>
        </a:prstGeom>
        <a:solidFill>
          <a:schemeClr val="accent5">
            <a:hueOff val="-6536307"/>
            <a:satOff val="-9092"/>
            <a:lumOff val="-34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4DCBA-962A-441A-8E91-4DFCCF83D3E4}">
      <dsp:nvSpPr>
        <dsp:cNvPr id="0" name=""/>
        <dsp:cNvSpPr/>
      </dsp:nvSpPr>
      <dsp:spPr>
        <a:xfrm>
          <a:off x="2963696" y="2228621"/>
          <a:ext cx="378504" cy="378504"/>
        </a:xfrm>
        <a:prstGeom prst="ellipse">
          <a:avLst/>
        </a:prstGeom>
        <a:solidFill>
          <a:schemeClr val="accent5">
            <a:hueOff val="-6944826"/>
            <a:satOff val="-9660"/>
            <a:lumOff val="-3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62519-A705-49B3-A284-BB7D9C98824B}">
      <dsp:nvSpPr>
        <dsp:cNvPr id="0" name=""/>
        <dsp:cNvSpPr/>
      </dsp:nvSpPr>
      <dsp:spPr>
        <a:xfrm>
          <a:off x="3342201" y="643157"/>
          <a:ext cx="1111615" cy="2122194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3F4CC-0DD0-4A92-823F-0BBA06004567}">
      <dsp:nvSpPr>
        <dsp:cNvPr id="0" name=""/>
        <dsp:cNvSpPr/>
      </dsp:nvSpPr>
      <dsp:spPr>
        <a:xfrm>
          <a:off x="4251704" y="643157"/>
          <a:ext cx="1111615" cy="2122194"/>
        </a:xfrm>
        <a:prstGeom prst="chevron">
          <a:avLst>
            <a:gd name="adj" fmla="val 623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7B455-6395-49B5-82FE-F2DA87B91615}">
      <dsp:nvSpPr>
        <dsp:cNvPr id="0" name=""/>
        <dsp:cNvSpPr/>
      </dsp:nvSpPr>
      <dsp:spPr>
        <a:xfrm>
          <a:off x="5590695" y="492604"/>
          <a:ext cx="2576925" cy="2576925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Plano de Negócios</a:t>
          </a:r>
          <a:endParaRPr lang="pt-BR" sz="3200" kern="1200" dirty="0"/>
        </a:p>
      </dsp:txBody>
      <dsp:txXfrm>
        <a:off x="5968077" y="869986"/>
        <a:ext cx="1822161" cy="1822161"/>
      </dsp:txXfrm>
    </dsp:sp>
    <dsp:sp modelId="{850068D4-A63B-446D-BCBA-40E0678C9C58}">
      <dsp:nvSpPr>
        <dsp:cNvPr id="0" name=""/>
        <dsp:cNvSpPr/>
      </dsp:nvSpPr>
      <dsp:spPr>
        <a:xfrm>
          <a:off x="5363319" y="3321159"/>
          <a:ext cx="3031677" cy="1869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Descrição</a:t>
          </a:r>
          <a:endParaRPr lang="pt-BR" sz="4900" kern="1200" dirty="0"/>
        </a:p>
      </dsp:txBody>
      <dsp:txXfrm>
        <a:off x="5363319" y="3321159"/>
        <a:ext cx="3031677" cy="186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C9DC-1C4F-495D-A6F3-7C21D57B811A}">
      <dsp:nvSpPr>
        <dsp:cNvPr id="0" name=""/>
        <dsp:cNvSpPr/>
      </dsp:nvSpPr>
      <dsp:spPr>
        <a:xfrm>
          <a:off x="1216" y="262545"/>
          <a:ext cx="2845919" cy="1422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Pessoal</a:t>
          </a:r>
          <a:endParaRPr lang="pt-BR" sz="3000" kern="1200" dirty="0"/>
        </a:p>
      </dsp:txBody>
      <dsp:txXfrm>
        <a:off x="42893" y="304222"/>
        <a:ext cx="2762565" cy="1339605"/>
      </dsp:txXfrm>
    </dsp:sp>
    <dsp:sp modelId="{D8A4F11F-6F19-42DF-9039-0DFE24C80239}">
      <dsp:nvSpPr>
        <dsp:cNvPr id="0" name=""/>
        <dsp:cNvSpPr/>
      </dsp:nvSpPr>
      <dsp:spPr>
        <a:xfrm>
          <a:off x="285808" y="1685505"/>
          <a:ext cx="284591" cy="106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219"/>
              </a:lnTo>
              <a:lnTo>
                <a:pt x="284591" y="106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5C8FA-03B1-4B3E-8FA6-2B596CADE0BF}">
      <dsp:nvSpPr>
        <dsp:cNvPr id="0" name=""/>
        <dsp:cNvSpPr/>
      </dsp:nvSpPr>
      <dsp:spPr>
        <a:xfrm>
          <a:off x="570400" y="2041245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Atendimento pessoal</a:t>
          </a:r>
          <a:endParaRPr lang="pt-BR" sz="2800" kern="1200" dirty="0"/>
        </a:p>
      </dsp:txBody>
      <dsp:txXfrm>
        <a:off x="612077" y="2082922"/>
        <a:ext cx="2193381" cy="1339605"/>
      </dsp:txXfrm>
    </dsp:sp>
    <dsp:sp modelId="{8FADB390-F957-4444-9D07-63FB1AD2D4FB}">
      <dsp:nvSpPr>
        <dsp:cNvPr id="0" name=""/>
        <dsp:cNvSpPr/>
      </dsp:nvSpPr>
      <dsp:spPr>
        <a:xfrm>
          <a:off x="285808" y="1685505"/>
          <a:ext cx="284591" cy="284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919"/>
              </a:lnTo>
              <a:lnTo>
                <a:pt x="284591" y="284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662B-B191-493D-8347-7D04C52F8160}">
      <dsp:nvSpPr>
        <dsp:cNvPr id="0" name=""/>
        <dsp:cNvSpPr/>
      </dsp:nvSpPr>
      <dsp:spPr>
        <a:xfrm>
          <a:off x="570400" y="3819944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Atendimento Dedicado</a:t>
          </a:r>
          <a:endParaRPr lang="pt-BR" sz="2800" kern="1200" dirty="0"/>
        </a:p>
      </dsp:txBody>
      <dsp:txXfrm>
        <a:off x="612077" y="3861621"/>
        <a:ext cx="2193381" cy="1339605"/>
      </dsp:txXfrm>
    </dsp:sp>
    <dsp:sp modelId="{F7A6FE63-0E60-4DE4-B697-19AD399AA450}">
      <dsp:nvSpPr>
        <dsp:cNvPr id="0" name=""/>
        <dsp:cNvSpPr/>
      </dsp:nvSpPr>
      <dsp:spPr>
        <a:xfrm>
          <a:off x="3558615" y="262545"/>
          <a:ext cx="2845919" cy="1422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Impessoal</a:t>
          </a:r>
          <a:endParaRPr lang="pt-BR" sz="3000" kern="1200" dirty="0"/>
        </a:p>
      </dsp:txBody>
      <dsp:txXfrm>
        <a:off x="3600292" y="304222"/>
        <a:ext cx="2762565" cy="1339605"/>
      </dsp:txXfrm>
    </dsp:sp>
    <dsp:sp modelId="{215F5B1C-E7E6-4E72-BF70-B363E5A50788}">
      <dsp:nvSpPr>
        <dsp:cNvPr id="0" name=""/>
        <dsp:cNvSpPr/>
      </dsp:nvSpPr>
      <dsp:spPr>
        <a:xfrm>
          <a:off x="3843207" y="1685505"/>
          <a:ext cx="284591" cy="106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219"/>
              </a:lnTo>
              <a:lnTo>
                <a:pt x="284591" y="106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1738E-FF25-4A03-BEBB-541302B0CEE8}">
      <dsp:nvSpPr>
        <dsp:cNvPr id="0" name=""/>
        <dsp:cNvSpPr/>
      </dsp:nvSpPr>
      <dsp:spPr>
        <a:xfrm>
          <a:off x="4127799" y="2041245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Auto-Serviço</a:t>
          </a:r>
          <a:endParaRPr lang="pt-BR" sz="2800" kern="1200" dirty="0"/>
        </a:p>
      </dsp:txBody>
      <dsp:txXfrm>
        <a:off x="4169476" y="2082922"/>
        <a:ext cx="2193381" cy="1339605"/>
      </dsp:txXfrm>
    </dsp:sp>
    <dsp:sp modelId="{0C52DC32-8281-45FB-9484-9C18FA8107F4}">
      <dsp:nvSpPr>
        <dsp:cNvPr id="0" name=""/>
        <dsp:cNvSpPr/>
      </dsp:nvSpPr>
      <dsp:spPr>
        <a:xfrm>
          <a:off x="3843207" y="1685505"/>
          <a:ext cx="284591" cy="284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919"/>
              </a:lnTo>
              <a:lnTo>
                <a:pt x="284591" y="284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75460-8808-428C-A413-CB89E9B9E1E8}">
      <dsp:nvSpPr>
        <dsp:cNvPr id="0" name=""/>
        <dsp:cNvSpPr/>
      </dsp:nvSpPr>
      <dsp:spPr>
        <a:xfrm>
          <a:off x="4127799" y="3819944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Automatizado</a:t>
          </a:r>
          <a:endParaRPr lang="pt-BR" sz="2800" kern="1200" dirty="0"/>
        </a:p>
      </dsp:txBody>
      <dsp:txXfrm>
        <a:off x="4169476" y="3861621"/>
        <a:ext cx="2193381" cy="1339605"/>
      </dsp:txXfrm>
    </dsp:sp>
    <dsp:sp modelId="{2D4F491E-D96E-490B-98FC-D7420AEDAE98}">
      <dsp:nvSpPr>
        <dsp:cNvPr id="0" name=""/>
        <dsp:cNvSpPr/>
      </dsp:nvSpPr>
      <dsp:spPr>
        <a:xfrm>
          <a:off x="7116014" y="262545"/>
          <a:ext cx="2845919" cy="1422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Com a participação do Cliente</a:t>
          </a:r>
          <a:endParaRPr lang="pt-BR" sz="3000" kern="1200" dirty="0"/>
        </a:p>
      </dsp:txBody>
      <dsp:txXfrm>
        <a:off x="7157691" y="304222"/>
        <a:ext cx="2762565" cy="1339605"/>
      </dsp:txXfrm>
    </dsp:sp>
    <dsp:sp modelId="{06298AAA-7640-46B6-B5E6-6A7C85377281}">
      <dsp:nvSpPr>
        <dsp:cNvPr id="0" name=""/>
        <dsp:cNvSpPr/>
      </dsp:nvSpPr>
      <dsp:spPr>
        <a:xfrm>
          <a:off x="7400606" y="1685505"/>
          <a:ext cx="284591" cy="106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219"/>
              </a:lnTo>
              <a:lnTo>
                <a:pt x="284591" y="106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D6CF1-0C15-4608-99A3-4D136274EF05}">
      <dsp:nvSpPr>
        <dsp:cNvPr id="0" name=""/>
        <dsp:cNvSpPr/>
      </dsp:nvSpPr>
      <dsp:spPr>
        <a:xfrm>
          <a:off x="7685198" y="2041245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Cocriação</a:t>
          </a:r>
          <a:endParaRPr lang="pt-BR" sz="2800" kern="1200" dirty="0"/>
        </a:p>
      </dsp:txBody>
      <dsp:txXfrm>
        <a:off x="7726875" y="2082922"/>
        <a:ext cx="2193381" cy="1339605"/>
      </dsp:txXfrm>
    </dsp:sp>
    <dsp:sp modelId="{52CF2B5B-472E-44D8-9D7C-9F86433ECB00}">
      <dsp:nvSpPr>
        <dsp:cNvPr id="0" name=""/>
        <dsp:cNvSpPr/>
      </dsp:nvSpPr>
      <dsp:spPr>
        <a:xfrm>
          <a:off x="7400606" y="1685505"/>
          <a:ext cx="284591" cy="284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919"/>
              </a:lnTo>
              <a:lnTo>
                <a:pt x="284591" y="284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CB5A-EA3F-4405-B139-F42FDF211554}">
      <dsp:nvSpPr>
        <dsp:cNvPr id="0" name=""/>
        <dsp:cNvSpPr/>
      </dsp:nvSpPr>
      <dsp:spPr>
        <a:xfrm>
          <a:off x="7685198" y="3819944"/>
          <a:ext cx="2276735" cy="142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Comunidade</a:t>
          </a:r>
          <a:endParaRPr lang="pt-BR" sz="2800" kern="1200" dirty="0"/>
        </a:p>
      </dsp:txBody>
      <dsp:txXfrm>
        <a:off x="7726875" y="3861621"/>
        <a:ext cx="2193381" cy="1339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0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9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8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6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1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9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42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57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5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71B0-668B-4D58-906A-027B47F897C1}" type="datetimeFigureOut">
              <a:rPr lang="pt-BR" smtClean="0"/>
              <a:t>02/09/2015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F20C-3830-4192-8264-46AC5E00A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6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6890657" cy="1143000"/>
          </a:xfrm>
        </p:spPr>
        <p:txBody>
          <a:bodyPr/>
          <a:lstStyle/>
          <a:p>
            <a:r>
              <a:rPr lang="pt-BR" dirty="0" smtClean="0"/>
              <a:t>Modelo de Negócio e PN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63552" y="126876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07568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SWOT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953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Mercado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79776" y="13001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Benchmarking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71927" y="413848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Cadeia de Valor</a:t>
            </a:r>
          </a:p>
        </p:txBody>
      </p:sp>
    </p:spTree>
    <p:extLst>
      <p:ext uri="{BB962C8B-B14F-4D97-AF65-F5344CB8AC3E}">
        <p14:creationId xmlns:p14="http://schemas.microsoft.com/office/powerpoint/2010/main" val="19279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2288602" y="1004992"/>
            <a:ext cx="7992888" cy="5216194"/>
            <a:chOff x="755576" y="776476"/>
            <a:chExt cx="7992888" cy="5917422"/>
          </a:xfrm>
        </p:grpSpPr>
        <p:grpSp>
          <p:nvGrpSpPr>
            <p:cNvPr id="28" name="Grupo 27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etângulo 38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9" name="CaixaDeTexto 28"/>
            <p:cNvSpPr txBox="1"/>
            <p:nvPr/>
          </p:nvSpPr>
          <p:spPr>
            <a:xfrm>
              <a:off x="7104845" y="788555"/>
              <a:ext cx="1425971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44596" y="805514"/>
              <a:ext cx="1282233" cy="99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959932" y="828404"/>
              <a:ext cx="128884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417839" y="85005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386628" y="334065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814042" y="82840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52467" y="522919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933405" y="5229200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617441" y="3344521"/>
              <a:ext cx="1368152" cy="41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-243408"/>
            <a:ext cx="800323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Modelo de Negócios </a:t>
            </a:r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628846" y="1639594"/>
            <a:ext cx="1643618" cy="316100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quem?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483932" y="1677020"/>
            <a:ext cx="1643618" cy="31235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que?</a:t>
            </a:r>
          </a:p>
        </p:txBody>
      </p:sp>
    </p:spTree>
    <p:extLst>
      <p:ext uri="{BB962C8B-B14F-4D97-AF65-F5344CB8AC3E}">
        <p14:creationId xmlns:p14="http://schemas.microsoft.com/office/powerpoint/2010/main" val="3595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2288602" y="1004992"/>
            <a:ext cx="7992888" cy="5216194"/>
            <a:chOff x="755576" y="776476"/>
            <a:chExt cx="7992888" cy="5917422"/>
          </a:xfrm>
        </p:grpSpPr>
        <p:grpSp>
          <p:nvGrpSpPr>
            <p:cNvPr id="29" name="Grupo 28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etângulo 39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0" name="CaixaDeTexto 29"/>
            <p:cNvSpPr txBox="1"/>
            <p:nvPr/>
          </p:nvSpPr>
          <p:spPr>
            <a:xfrm>
              <a:off x="7104845" y="788555"/>
              <a:ext cx="1425971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544596" y="805514"/>
              <a:ext cx="1282233" cy="99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959932" y="828404"/>
              <a:ext cx="128884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417839" y="85005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386628" y="334065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814042" y="82840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952467" y="522919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933405" y="5229200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617441" y="3344521"/>
              <a:ext cx="1368152" cy="41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-243408"/>
            <a:ext cx="800323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Modelo de Negócios </a:t>
            </a:r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628846" y="1682677"/>
            <a:ext cx="1643618" cy="303628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quem?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483932" y="1682677"/>
            <a:ext cx="1643618" cy="30718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que?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423592" y="1682677"/>
            <a:ext cx="2568850" cy="3016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Como?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225169" y="1682678"/>
            <a:ext cx="1284425" cy="30427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Como?</a:t>
            </a:r>
          </a:p>
        </p:txBody>
      </p:sp>
    </p:spTree>
    <p:extLst>
      <p:ext uri="{BB962C8B-B14F-4D97-AF65-F5344CB8AC3E}">
        <p14:creationId xmlns:p14="http://schemas.microsoft.com/office/powerpoint/2010/main" val="896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2288602" y="1004992"/>
            <a:ext cx="7992888" cy="5216194"/>
            <a:chOff x="755576" y="776476"/>
            <a:chExt cx="7992888" cy="5917422"/>
          </a:xfrm>
        </p:grpSpPr>
        <p:grpSp>
          <p:nvGrpSpPr>
            <p:cNvPr id="30" name="Grupo 29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Retângulo 40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CaixaDeTexto 30"/>
            <p:cNvSpPr txBox="1"/>
            <p:nvPr/>
          </p:nvSpPr>
          <p:spPr>
            <a:xfrm>
              <a:off x="7104845" y="788555"/>
              <a:ext cx="1425971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544596" y="805514"/>
              <a:ext cx="1282233" cy="99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3959932" y="828404"/>
              <a:ext cx="128884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417839" y="85005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386628" y="334065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814042" y="82840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952467" y="522919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933405" y="5229200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617441" y="3344521"/>
              <a:ext cx="1368152" cy="41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-243408"/>
            <a:ext cx="800323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Modelo de Negócios </a:t>
            </a:r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628846" y="1682676"/>
            <a:ext cx="1643618" cy="306893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quem?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483932" y="1682678"/>
            <a:ext cx="1643618" cy="31048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que?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423592" y="1682677"/>
            <a:ext cx="2568850" cy="3048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Como?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225169" y="1682677"/>
            <a:ext cx="1284425" cy="3075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Como?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423592" y="5467139"/>
            <a:ext cx="7560840" cy="77884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Quanto?</a:t>
            </a:r>
          </a:p>
        </p:txBody>
      </p:sp>
    </p:spTree>
    <p:extLst>
      <p:ext uri="{BB962C8B-B14F-4D97-AF65-F5344CB8AC3E}">
        <p14:creationId xmlns:p14="http://schemas.microsoft.com/office/powerpoint/2010/main" val="7773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3" b="120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2" y="-243408"/>
            <a:ext cx="8686799" cy="1143000"/>
          </a:xfrm>
        </p:spPr>
        <p:txBody>
          <a:bodyPr/>
          <a:lstStyle/>
          <a:p>
            <a:pPr algn="ctr"/>
            <a:r>
              <a:rPr lang="pt-BR" b="1" dirty="0" smtClean="0"/>
              <a:t>Proposta de Valor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144000" y="32385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latin typeface="Aharoni" pitchFamily="2" charset="-79"/>
                <a:cs typeface="Aharoni" pitchFamily="2" charset="-79"/>
              </a:rPr>
              <a:t>NOVIDADE</a:t>
            </a:r>
          </a:p>
          <a:p>
            <a:pPr marL="342900" indent="-342900">
              <a:buFontTx/>
              <a:buChar char="-"/>
            </a:pPr>
            <a:r>
              <a:rPr lang="pt-BR" sz="2400" i="1" dirty="0" smtClean="0">
                <a:latin typeface="Aharoni" pitchFamily="2" charset="-79"/>
                <a:cs typeface="Aharoni" pitchFamily="2" charset="-79"/>
              </a:rPr>
              <a:t>PERFOMANCE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latin typeface="Aharoni" pitchFamily="2" charset="-79"/>
                <a:cs typeface="Aharoni" pitchFamily="2" charset="-79"/>
              </a:rPr>
              <a:t>CUSTOMIZAÇÃO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haroni" pitchFamily="2" charset="-79"/>
                <a:cs typeface="Aharoni" pitchFamily="2" charset="-79"/>
              </a:rPr>
              <a:t>FAZER O QUE DEVE SER FEITO</a:t>
            </a:r>
          </a:p>
          <a:p>
            <a:pPr marL="342900" indent="-342900">
              <a:buFontTx/>
              <a:buChar char="-"/>
            </a:pPr>
            <a:r>
              <a:rPr lang="pt-BR" sz="2400" i="1" dirty="0" smtClean="0">
                <a:latin typeface="Aharoni" pitchFamily="2" charset="-79"/>
                <a:cs typeface="Aharoni" pitchFamily="2" charset="-79"/>
              </a:rPr>
              <a:t>DESIGN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haroni" pitchFamily="2" charset="-79"/>
                <a:cs typeface="Aharoni" pitchFamily="2" charset="-79"/>
              </a:rPr>
              <a:t>PREÇO</a:t>
            </a:r>
            <a:endParaRPr lang="pt-BR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87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550" y="914400"/>
            <a:ext cx="10820400" cy="5753100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/>
              <a:t>Descreve o conjunto de produtos e serviços que criam valor para um segmento específico de cliente.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/>
              <a:t>É importante que </a:t>
            </a:r>
            <a:r>
              <a:rPr lang="pt-BR" sz="2400" dirty="0" smtClean="0"/>
              <a:t>o empreendedor responda </a:t>
            </a:r>
            <a:r>
              <a:rPr lang="pt-BR" sz="2400" dirty="0"/>
              <a:t>a algumas perguntas para definir melhor a proposta de valor: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Que produtos e/ou </a:t>
            </a:r>
            <a:r>
              <a:rPr lang="pt-BR" dirty="0" smtClean="0"/>
              <a:t>serviços a empresa pretende oferecer/entregar </a:t>
            </a:r>
            <a:r>
              <a:rPr lang="pt-BR" dirty="0"/>
              <a:t>aos seus diferentes segmentos de clientes? 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Que problemas dos clientes a </a:t>
            </a:r>
            <a:r>
              <a:rPr lang="pt-BR" dirty="0" smtClean="0"/>
              <a:t>empresa está </a:t>
            </a:r>
            <a:r>
              <a:rPr lang="pt-BR" dirty="0"/>
              <a:t>ajudando a resolver? </a:t>
            </a:r>
          </a:p>
          <a:p>
            <a:pPr lvl="1" algn="just">
              <a:lnSpc>
                <a:spcPct val="170000"/>
              </a:lnSpc>
            </a:pPr>
            <a:r>
              <a:rPr lang="pt-BR" dirty="0"/>
              <a:t>Que necessidades dos clientes </a:t>
            </a:r>
            <a:r>
              <a:rPr lang="pt-BR" dirty="0" smtClean="0"/>
              <a:t>a empresa pretende satisfazer? 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Proposta de Valor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91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295400"/>
            <a:ext cx="10668000" cy="53721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dirty="0" smtClean="0"/>
              <a:t>Exemplos:</a:t>
            </a:r>
          </a:p>
          <a:p>
            <a:pPr algn="just">
              <a:lnSpc>
                <a:spcPct val="170000"/>
              </a:lnSpc>
            </a:pPr>
            <a:r>
              <a:rPr lang="pt-BR" dirty="0" smtClean="0"/>
              <a:t>Restaurante a quilo - qual a sua proposta de valor: tempo ou comida?</a:t>
            </a:r>
          </a:p>
          <a:p>
            <a:pPr algn="just">
              <a:lnSpc>
                <a:spcPct val="170000"/>
              </a:lnSpc>
            </a:pPr>
            <a:r>
              <a:rPr lang="pt-BR" dirty="0" err="1" smtClean="0"/>
              <a:t>Spoleto</a:t>
            </a:r>
            <a:r>
              <a:rPr lang="pt-BR" dirty="0" smtClean="0"/>
              <a:t>: gourmet expresso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Proposta de Valor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18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b="12181"/>
          <a:stretch/>
        </p:blipFill>
        <p:spPr bwMode="auto">
          <a:xfrm>
            <a:off x="0" y="0"/>
            <a:ext cx="10725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8686800" cy="1143000"/>
          </a:xfrm>
        </p:spPr>
        <p:txBody>
          <a:bodyPr/>
          <a:lstStyle/>
          <a:p>
            <a:pPr algn="ctr"/>
            <a:r>
              <a:rPr lang="pt-BR" dirty="0" smtClean="0"/>
              <a:t>Segmentos de Clientes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6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8686800" cy="1143000"/>
          </a:xfrm>
        </p:spPr>
        <p:txBody>
          <a:bodyPr/>
          <a:lstStyle/>
          <a:p>
            <a:pPr algn="ctr"/>
            <a:r>
              <a:rPr lang="pt-BR" b="1" dirty="0" smtClean="0"/>
              <a:t>Segmentos de Clientes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47650" y="1085850"/>
            <a:ext cx="4114800" cy="666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MERCADO DE MASSAS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47650" y="2174200"/>
            <a:ext cx="4114800" cy="666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MERCADO DE NICHOS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47650" y="3295650"/>
            <a:ext cx="4114800" cy="666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SEGMENTADO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247650" y="4362450"/>
            <a:ext cx="4114800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DIVERSIFICADO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47650" y="5486400"/>
            <a:ext cx="4114800" cy="666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PLATAFORMAS MULTILATERAIS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715000" y="762000"/>
            <a:ext cx="61341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NÃO DISTINGUE ENTRE DIFERENTES SEGMENTO DE CLIENTES </a:t>
            </a:r>
            <a:r>
              <a:rPr lang="pt-BR" sz="2000" dirty="0" err="1" smtClean="0">
                <a:solidFill>
                  <a:schemeClr val="bg1"/>
                </a:solidFill>
              </a:rPr>
              <a:t>Ex</a:t>
            </a:r>
            <a:r>
              <a:rPr lang="pt-BR" sz="2000" dirty="0" smtClean="0">
                <a:solidFill>
                  <a:schemeClr val="bg1"/>
                </a:solidFill>
              </a:rPr>
              <a:t>:  empresas concessionárias de energia elétrica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15000" y="2031324"/>
            <a:ext cx="6134100" cy="978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VISA ATENDER NICHOS DE MERCADOS  ESPECIFÍCOS , SEGMENTOS DE CLIENTES ESPECIALIZADOS</a:t>
            </a:r>
          </a:p>
          <a:p>
            <a:pPr algn="ctr"/>
            <a:r>
              <a:rPr lang="pt-BR" sz="2000" dirty="0" err="1" smtClean="0">
                <a:solidFill>
                  <a:schemeClr val="bg1"/>
                </a:solidFill>
              </a:rPr>
              <a:t>Ex</a:t>
            </a:r>
            <a:r>
              <a:rPr lang="pt-BR" sz="2000" dirty="0" smtClean="0">
                <a:solidFill>
                  <a:schemeClr val="bg1"/>
                </a:solidFill>
              </a:rPr>
              <a:t>: loja de material esportivo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5000" y="3095625"/>
            <a:ext cx="61341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66"/>
                </a:solidFill>
              </a:rPr>
              <a:t>DISTINGUE EM UM MESMO MERCADO  DIFERENTES SEGMENTO S DE CLIENTES COM NECESSIDADES LIGERIRAMENTE DIFERENTES</a:t>
            </a:r>
          </a:p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Bancos  (clientes especiais)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15000" y="4343400"/>
            <a:ext cx="61341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66"/>
                </a:solidFill>
              </a:rPr>
              <a:t>TEM DOIS OU MAIS SEGMENTOS DE CLIENTES  NÃO RELACIONADOS E COM NECESSIDADES  E  PROBLEMAS MUITO DIFERENTES</a:t>
            </a:r>
          </a:p>
          <a:p>
            <a:pPr algn="ctr"/>
            <a:r>
              <a:rPr lang="pt-BR" dirty="0" err="1" smtClean="0"/>
              <a:t>Ex</a:t>
            </a:r>
            <a:r>
              <a:rPr lang="pt-BR" dirty="0" smtClean="0"/>
              <a:t>: lojas virtuais  (livros, aparelhos eletrônicos, etc.)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15000" y="5619750"/>
            <a:ext cx="61341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TEM DOIS OU MAIS SEGMENTOS DE CLIENTES INTERDEPENDENTES</a:t>
            </a:r>
          </a:p>
          <a:p>
            <a:pPr algn="ctr"/>
            <a:r>
              <a:rPr lang="pt-BR" dirty="0" err="1" smtClean="0"/>
              <a:t>Ex</a:t>
            </a:r>
            <a:r>
              <a:rPr lang="pt-BR" dirty="0" smtClean="0"/>
              <a:t>: Revistas  (assinantes e anunciantes)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Segmentos de Clientes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14350" y="914400"/>
            <a:ext cx="10839450" cy="57531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dirty="0" smtClean="0"/>
              <a:t>Define os diferentes grupos de clientes que a empresa pretende alcançar.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dirty="0" smtClean="0"/>
              <a:t>É </a:t>
            </a:r>
            <a:r>
              <a:rPr lang="pt-BR" dirty="0"/>
              <a:t>importante que o empreendedor defina quais são os segmentos de clientes mais importantes, os que geram mais receita, os que dão maior visibilidade etc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dirty="0" smtClean="0"/>
              <a:t>Cada </a:t>
            </a:r>
            <a:r>
              <a:rPr lang="pt-BR" dirty="0"/>
              <a:t>segmento de cliente vai exigir proposta de valor, receitas, canais e relacionamento distintos.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algn="just">
              <a:lnSpc>
                <a:spcPct val="160000"/>
              </a:lnSpc>
            </a:pPr>
            <a:endParaRPr lang="pt-BR" dirty="0" smtClean="0"/>
          </a:p>
          <a:p>
            <a:pPr algn="just">
              <a:lnSpc>
                <a:spcPct val="16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768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Segmentos de Clientes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14350" y="914400"/>
            <a:ext cx="10839450" cy="57531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/>
              <a:t>Quem é o cliente que sua empresa pretende atender?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Os clientes têm um perfil específico?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Como os clientes estão agrupados?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Como estão localizados os clientes?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Entre os clientes existe uma necessidade comum?</a:t>
            </a:r>
          </a:p>
          <a:p>
            <a:pPr algn="just">
              <a:lnSpc>
                <a:spcPct val="160000"/>
              </a:lnSpc>
            </a:pPr>
            <a:endParaRPr lang="pt-B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 err="1"/>
              <a:t>Ex</a:t>
            </a:r>
            <a:r>
              <a:rPr lang="pt-BR" dirty="0"/>
              <a:t>: academias curves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algn="just">
              <a:lnSpc>
                <a:spcPct val="160000"/>
              </a:lnSpc>
            </a:pPr>
            <a:endParaRPr lang="pt-BR" dirty="0" smtClean="0"/>
          </a:p>
          <a:p>
            <a:pPr algn="just">
              <a:lnSpc>
                <a:spcPct val="16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767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46038"/>
            <a:ext cx="7396843" cy="1143000"/>
          </a:xfrm>
        </p:spPr>
        <p:txBody>
          <a:bodyPr/>
          <a:lstStyle/>
          <a:p>
            <a:pPr algn="ctr"/>
            <a:r>
              <a:rPr lang="pt-BR" sz="4000" b="1" dirty="0" smtClean="0"/>
              <a:t>O que é um Modelo </a:t>
            </a:r>
            <a:r>
              <a:rPr lang="pt-BR" sz="4000" b="1" dirty="0"/>
              <a:t>de </a:t>
            </a:r>
            <a:r>
              <a:rPr lang="pt-BR" sz="4000" b="1" dirty="0" smtClean="0"/>
              <a:t>Negócio</a:t>
            </a:r>
            <a:r>
              <a:rPr lang="pt-BR" sz="3600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000" b="1" dirty="0" smtClean="0"/>
              <a:t>Descreve a lógica de como uma empresa cria, entrega e captura valor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 err="1" smtClean="0"/>
              <a:t>Ex</a:t>
            </a:r>
            <a:r>
              <a:rPr lang="pt-BR" sz="3200" b="1" dirty="0" smtClean="0"/>
              <a:t>: </a:t>
            </a:r>
            <a:r>
              <a:rPr lang="pt-BR" sz="3200" b="1" dirty="0" err="1" smtClean="0"/>
              <a:t>twitter</a:t>
            </a: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91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8" b="12138"/>
          <a:stretch/>
        </p:blipFill>
        <p:spPr bwMode="auto">
          <a:xfrm>
            <a:off x="1" y="0"/>
            <a:ext cx="69151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2" y="-243408"/>
            <a:ext cx="8686799" cy="1143000"/>
          </a:xfrm>
        </p:spPr>
        <p:txBody>
          <a:bodyPr/>
          <a:lstStyle/>
          <a:p>
            <a:pPr algn="ctr"/>
            <a:r>
              <a:rPr lang="pt-BR" b="1" dirty="0" smtClean="0"/>
              <a:t>Canais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64282"/>
              </p:ext>
            </p:extLst>
          </p:nvPr>
        </p:nvGraphicFramePr>
        <p:xfrm>
          <a:off x="6915151" y="590548"/>
          <a:ext cx="52768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49"/>
                <a:gridCol w="1708151"/>
                <a:gridCol w="1758950"/>
              </a:tblGrid>
              <a:tr h="3697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CONHECIMENTO/AVALIAÇÃO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/>
                        <a:t> COMPRA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PÓS-VENDA</a:t>
                      </a:r>
                      <a:endParaRPr lang="pt-BR" dirty="0"/>
                    </a:p>
                  </a:txBody>
                  <a:tcPr/>
                </a:tc>
              </a:tr>
              <a:tr h="3697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Mídia de massa (TV, jornal), propaganda ou assessoria de imprensa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Na loja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Telefone</a:t>
                      </a:r>
                      <a:endParaRPr lang="pt-BR" dirty="0"/>
                    </a:p>
                  </a:txBody>
                  <a:tcPr/>
                </a:tc>
              </a:tr>
              <a:tr h="3697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Distribuição e folhetos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Via Internet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0800</a:t>
                      </a:r>
                      <a:endParaRPr lang="pt-BR" dirty="0"/>
                    </a:p>
                  </a:txBody>
                  <a:tcPr/>
                </a:tc>
              </a:tr>
              <a:tr h="3697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Eventos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Via distribuidores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Internet</a:t>
                      </a:r>
                      <a:endParaRPr lang="pt-BR" dirty="0"/>
                    </a:p>
                  </a:txBody>
                  <a:tcPr/>
                </a:tc>
              </a:tr>
              <a:tr h="3697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Internet (blog, sites, </a:t>
                      </a:r>
                      <a:r>
                        <a:rPr lang="pt-BR" dirty="0" err="1" smtClean="0"/>
                        <a:t>midias</a:t>
                      </a:r>
                      <a:r>
                        <a:rPr lang="pt-BR" dirty="0" smtClean="0"/>
                        <a:t> sociais)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Via telefone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SAC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1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2" y="-243408"/>
            <a:ext cx="8686799" cy="1143000"/>
          </a:xfrm>
        </p:spPr>
        <p:txBody>
          <a:bodyPr/>
          <a:lstStyle/>
          <a:p>
            <a:pPr algn="ctr"/>
            <a:r>
              <a:rPr lang="pt-BR" b="1" dirty="0" smtClean="0"/>
              <a:t>Canais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4918"/>
              </p:ext>
            </p:extLst>
          </p:nvPr>
        </p:nvGraphicFramePr>
        <p:xfrm>
          <a:off x="742951" y="590548"/>
          <a:ext cx="11163301" cy="584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567"/>
                <a:gridCol w="3613634"/>
                <a:gridCol w="3721100"/>
              </a:tblGrid>
              <a:tr h="85684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CONHECIMENTO/AVALIAÇÃO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aseline="0" dirty="0" smtClean="0"/>
                        <a:t> COMPRA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PÓS-VENDA</a:t>
                      </a:r>
                      <a:endParaRPr lang="pt-BR" sz="2800" dirty="0"/>
                    </a:p>
                  </a:txBody>
                  <a:tcPr/>
                </a:tc>
              </a:tr>
              <a:tr h="195850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Mídia de massa (TV, jornal), propaganda ou assessoria de imprensa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Na loja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Telefone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5684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Distribuição e folhetos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Via Internet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0800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5684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Eventos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Via distribuidores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Internet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224064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Internet (blog, sites, </a:t>
                      </a:r>
                      <a:r>
                        <a:rPr lang="pt-BR" sz="2800" dirty="0" err="1" smtClean="0">
                          <a:latin typeface="Arial Narrow" pitchFamily="34" charset="0"/>
                        </a:rPr>
                        <a:t>midias</a:t>
                      </a:r>
                      <a:r>
                        <a:rPr lang="pt-BR" sz="2800" dirty="0" smtClean="0">
                          <a:latin typeface="Arial Narrow" pitchFamily="34" charset="0"/>
                        </a:rPr>
                        <a:t> sociais)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Via telefone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 Narrow" pitchFamily="34" charset="0"/>
                        </a:rPr>
                        <a:t>SAC</a:t>
                      </a:r>
                      <a:endParaRPr lang="pt-BR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5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5350" y="1143000"/>
            <a:ext cx="10191750" cy="51625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Os </a:t>
            </a:r>
            <a:r>
              <a:rPr lang="pt-BR" dirty="0"/>
              <a:t>canais são a interface da empresa com os diferentes segmentos de clientes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Descreve </a:t>
            </a:r>
            <a:r>
              <a:rPr lang="pt-BR" dirty="0"/>
              <a:t>como a empresa se comunica e interage com seus segmentos de clientes para entregar a proposta de valor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Esses canais </a:t>
            </a:r>
            <a:r>
              <a:rPr lang="pt-BR" dirty="0"/>
              <a:t>podem ser de comunicação, vendas e distribuição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Canais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009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647700"/>
            <a:ext cx="11620500" cy="62103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/>
              <a:t>Como os clientes ficarão sabendo do meu negócio? (pelo jornal, pelos amigos, pelo rádio, por e-mail, etc.)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Onde eles buscarão referência sobre </a:t>
            </a:r>
            <a:r>
              <a:rPr lang="pt-BR" dirty="0" smtClean="0"/>
              <a:t>sua empresa</a:t>
            </a:r>
            <a:r>
              <a:rPr lang="pt-BR" dirty="0" smtClean="0"/>
              <a:t>?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De que forma os produtos e serviços chegarão até os meus clientes? (pessoalmente na loja, pelo correio, por lojas parceiras?)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Como minha empresa entrega ou entregará esses produtos?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As entregas serão feitas diretamente ou indiretamente, por meio de terceiros</a:t>
            </a:r>
            <a:r>
              <a:rPr lang="pt-BR" dirty="0" smtClean="0"/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/>
              <a:t>Exemplo: Natura (Inovou na forma de entregar o valor e se relacionar com o cliente</a:t>
            </a:r>
            <a:r>
              <a:rPr lang="pt-BR" dirty="0"/>
              <a:t>)</a:t>
            </a:r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60000"/>
              </a:lnSpc>
            </a:pPr>
            <a:endParaRPr lang="pt-BR" dirty="0" smtClean="0"/>
          </a:p>
          <a:p>
            <a:pPr algn="just">
              <a:lnSpc>
                <a:spcPct val="100000"/>
              </a:lnSpc>
              <a:buFontTx/>
              <a:buChar char="-"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895350"/>
          </a:xfrm>
        </p:spPr>
        <p:txBody>
          <a:bodyPr/>
          <a:lstStyle/>
          <a:p>
            <a:pPr algn="ctr"/>
            <a:r>
              <a:rPr lang="pt-BR" b="1" dirty="0" smtClean="0"/>
              <a:t>Canais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75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2362"/>
          <a:stretch/>
        </p:blipFill>
        <p:spPr bwMode="auto">
          <a:xfrm>
            <a:off x="0" y="-1"/>
            <a:ext cx="104584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90500" y="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Relacionamento com os Clientes</a:t>
            </a:r>
          </a:p>
        </p:txBody>
      </p:sp>
    </p:spTree>
    <p:extLst>
      <p:ext uri="{BB962C8B-B14F-4D97-AF65-F5344CB8AC3E}">
        <p14:creationId xmlns:p14="http://schemas.microsoft.com/office/powerpoint/2010/main" val="11751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90500" y="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Relacionamento com os Clientes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9841834"/>
              </p:ext>
            </p:extLst>
          </p:nvPr>
        </p:nvGraphicFramePr>
        <p:xfrm>
          <a:off x="552450" y="895350"/>
          <a:ext cx="996315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3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857250"/>
            <a:ext cx="10553700" cy="5867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Descreve </a:t>
            </a:r>
            <a:r>
              <a:rPr lang="pt-BR" dirty="0"/>
              <a:t>os tipos de relacionamentos que a </a:t>
            </a:r>
            <a:r>
              <a:rPr lang="pt-BR" dirty="0" smtClean="0"/>
              <a:t>empresa </a:t>
            </a:r>
            <a:r>
              <a:rPr lang="pt-BR" dirty="0"/>
              <a:t>estabelece com segmentos específicos de </a:t>
            </a:r>
            <a:r>
              <a:rPr lang="pt-BR" dirty="0" smtClean="0"/>
              <a:t>clientes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algn="just"/>
            <a:r>
              <a:rPr lang="pt-BR" dirty="0"/>
              <a:t>Como minha empresa vai se relacionar com os clientes?</a:t>
            </a:r>
          </a:p>
          <a:p>
            <a:pPr algn="just"/>
            <a:r>
              <a:rPr lang="pt-BR" dirty="0"/>
              <a:t>A minha empresa atende o cliente de forma que ele não busque outras opções de mercado?</a:t>
            </a:r>
          </a:p>
          <a:p>
            <a:pPr algn="just"/>
            <a:r>
              <a:rPr lang="pt-BR" dirty="0"/>
              <a:t>O atendimento é/será pessoal ou à distância?</a:t>
            </a:r>
          </a:p>
          <a:p>
            <a:pPr algn="just"/>
            <a:r>
              <a:rPr lang="pt-BR" dirty="0"/>
              <a:t>Como vou precisar agir para conquistar e manter meus clientes?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Amazon</a:t>
            </a:r>
            <a:r>
              <a:rPr lang="pt-BR" dirty="0"/>
              <a:t>, mercado livre (automatizado e personalizado)</a:t>
            </a:r>
          </a:p>
          <a:p>
            <a:pPr marL="0" indent="0" algn="just">
              <a:buNone/>
            </a:pPr>
            <a:r>
              <a:rPr lang="pt-BR" dirty="0"/>
              <a:t>       </a:t>
            </a:r>
            <a:r>
              <a:rPr lang="pt-BR" dirty="0" err="1"/>
              <a:t>Netshoes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dirty="0"/>
              <a:t>      </a:t>
            </a:r>
            <a:r>
              <a:rPr lang="pt-BR" dirty="0" err="1" smtClean="0"/>
              <a:t>Wilkipedea</a:t>
            </a:r>
            <a:r>
              <a:rPr lang="pt-BR" dirty="0" smtClean="0"/>
              <a:t>, </a:t>
            </a:r>
            <a:r>
              <a:rPr lang="pt-BR" dirty="0" err="1" smtClean="0"/>
              <a:t>youtube</a:t>
            </a: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28360"/>
            <a:ext cx="7364186" cy="1143000"/>
          </a:xfrm>
        </p:spPr>
        <p:txBody>
          <a:bodyPr/>
          <a:lstStyle/>
          <a:p>
            <a:pPr algn="ctr"/>
            <a:r>
              <a:rPr lang="pt-BR" sz="3200" b="1" dirty="0"/>
              <a:t>Relacionamento com os Clientes</a:t>
            </a:r>
          </a:p>
        </p:txBody>
      </p:sp>
    </p:spTree>
    <p:extLst>
      <p:ext uri="{BB962C8B-B14F-4D97-AF65-F5344CB8AC3E}">
        <p14:creationId xmlns:p14="http://schemas.microsoft.com/office/powerpoint/2010/main" val="415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 b="11275"/>
          <a:stretch/>
        </p:blipFill>
        <p:spPr bwMode="auto">
          <a:xfrm>
            <a:off x="0" y="0"/>
            <a:ext cx="77342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Fluxos de Receitas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153400" y="3048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VENDA DE PRODUTOS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8153400" y="12573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TAXAS DE USO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8153400" y="21717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ASSINATURA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8153400" y="30861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ALUGUEL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8153400" y="401955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LINCENCIAMENTO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8153400" y="49149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COMISSÃO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8153400" y="57531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PROPAGANDA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60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052737"/>
            <a:ext cx="10382250" cy="527186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3000" dirty="0"/>
              <a:t>Representa os tipos e formas de receitas gerados a partir de cada segmento de clientes</a:t>
            </a:r>
            <a:r>
              <a:rPr lang="pt-BR" sz="3000" dirty="0" smtClean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3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Fluxos de Receitas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15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550" y="819150"/>
            <a:ext cx="10744200" cy="5848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Que valor os clientes da empresa estão dispostos a pagar?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Que valor eles pagariam hoje no mercado?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Como vou cobrar pelos produtos ou serviços? (unidade, </a:t>
            </a:r>
            <a:r>
              <a:rPr lang="pt-BR" dirty="0" err="1" smtClean="0"/>
              <a:t>kilo</a:t>
            </a:r>
            <a:r>
              <a:rPr lang="pt-BR" dirty="0" smtClean="0"/>
              <a:t>, hora, lote???)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Como a empresa vai receber?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Qual a forma de </a:t>
            </a:r>
            <a:r>
              <a:rPr lang="pt-BR" dirty="0" smtClean="0"/>
              <a:t>pagamento?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Quanto cada receita contribui para a receita total?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dirty="0" smtClean="0"/>
              <a:t>Exemplo: </a:t>
            </a:r>
            <a:r>
              <a:rPr lang="pt-BR" sz="2600" dirty="0" err="1" smtClean="0"/>
              <a:t>Skipe</a:t>
            </a:r>
            <a:r>
              <a:rPr lang="pt-BR" sz="2600" dirty="0" smtClean="0"/>
              <a:t> (serviços básicos gratuitos e serviços mais complexos pagos)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364186" cy="1143000"/>
          </a:xfrm>
        </p:spPr>
        <p:txBody>
          <a:bodyPr/>
          <a:lstStyle/>
          <a:p>
            <a:pPr algn="ctr"/>
            <a:r>
              <a:rPr lang="pt-BR" b="1" dirty="0" smtClean="0"/>
              <a:t>Fluxos de Receitas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4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46038"/>
            <a:ext cx="7396843" cy="1143000"/>
          </a:xfrm>
        </p:spPr>
        <p:txBody>
          <a:bodyPr/>
          <a:lstStyle/>
          <a:p>
            <a:pPr algn="ctr"/>
            <a:r>
              <a:rPr lang="pt-BR" sz="4000" b="1" dirty="0" smtClean="0"/>
              <a:t>O que é um Modelo </a:t>
            </a:r>
            <a:r>
              <a:rPr lang="pt-BR" sz="4000" b="1" dirty="0"/>
              <a:t>de </a:t>
            </a:r>
            <a:r>
              <a:rPr lang="pt-BR" sz="4000" b="1" dirty="0" smtClean="0"/>
              <a:t>Negócio</a:t>
            </a:r>
            <a:r>
              <a:rPr lang="pt-BR" sz="3600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90600"/>
            <a:ext cx="10744200" cy="5867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12800" b="1" dirty="0" smtClean="0"/>
              <a:t> Criação de Valor: </a:t>
            </a:r>
            <a:r>
              <a:rPr lang="pt-BR" sz="11200" dirty="0" smtClean="0"/>
              <a:t>aquilo que a empresa define como produto ou serviço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28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12800" b="1" dirty="0" smtClean="0"/>
              <a:t> Entrega de Valor: </a:t>
            </a:r>
            <a:r>
              <a:rPr lang="pt-BR" sz="11200" dirty="0" smtClean="0"/>
              <a:t>fazer chegar ao cliente o produto ou serviço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pt-BR" sz="128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12800" b="1" dirty="0" smtClean="0"/>
              <a:t> Captura de Valor : </a:t>
            </a:r>
            <a:r>
              <a:rPr lang="pt-BR" sz="11200" dirty="0" smtClean="0"/>
              <a:t>receber dos clientes o dinheiro e as informações sobre o que foi entregue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9600" b="1" dirty="0" err="1" smtClean="0"/>
              <a:t>Ex</a:t>
            </a:r>
            <a:r>
              <a:rPr lang="pt-BR" sz="9600" b="1" dirty="0" smtClean="0"/>
              <a:t>: </a:t>
            </a:r>
            <a:r>
              <a:rPr lang="pt-BR" sz="9600" b="1" dirty="0" err="1" smtClean="0"/>
              <a:t>twitter</a:t>
            </a:r>
            <a:endParaRPr lang="pt-BR" sz="9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sz="9600" b="1" dirty="0" smtClean="0"/>
              <a:t>Google (anúncio personalizado)</a:t>
            </a:r>
            <a:endParaRPr lang="pt-BR" sz="9600" b="1" dirty="0"/>
          </a:p>
        </p:txBody>
      </p:sp>
    </p:spTree>
    <p:extLst>
      <p:ext uri="{BB962C8B-B14F-4D97-AF65-F5344CB8AC3E}">
        <p14:creationId xmlns:p14="http://schemas.microsoft.com/office/powerpoint/2010/main" val="41567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b="14420"/>
          <a:stretch/>
        </p:blipFill>
        <p:spPr bwMode="auto">
          <a:xfrm>
            <a:off x="1" y="0"/>
            <a:ext cx="861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Recursos Chave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858250" y="323850"/>
            <a:ext cx="3162300" cy="628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FÍSICOS:</a:t>
            </a:r>
            <a:r>
              <a:rPr lang="pt-BR" sz="2400" dirty="0" smtClean="0"/>
              <a:t> local, equipamentos, veículos, pontos de venda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HUMANOS: </a:t>
            </a:r>
            <a:r>
              <a:rPr lang="pt-BR" sz="2400" dirty="0" smtClean="0">
                <a:solidFill>
                  <a:schemeClr val="bg1"/>
                </a:solidFill>
              </a:rPr>
              <a:t>vendedores, atendimento, contabilidade , estoquista</a:t>
            </a:r>
          </a:p>
          <a:p>
            <a:pPr algn="ctr"/>
            <a:endParaRPr lang="pt-BR" dirty="0" smtClean="0"/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FINANCEIRO</a:t>
            </a:r>
            <a:r>
              <a:rPr lang="pt-BR" sz="2400" dirty="0" smtClean="0"/>
              <a:t>:  dinheiro, crédito, financiamento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INTELECTUAL</a:t>
            </a:r>
            <a:r>
              <a:rPr lang="pt-BR" sz="2400" dirty="0" smtClean="0"/>
              <a:t>: Especialistas, conhecimento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342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614" y="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Recursos Chave (principais)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423318"/>
            <a:ext cx="10553700" cy="48250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Descreve os ativos mais importantes para fazer com que o modelo de negócios </a:t>
            </a:r>
            <a:r>
              <a:rPr lang="pt-BR" dirty="0" smtClean="0"/>
              <a:t>funcione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Os recursos chave podem ser físicos, intelectuais, humanos, financeiros, tecnológicos.</a:t>
            </a:r>
          </a:p>
        </p:txBody>
      </p:sp>
    </p:spTree>
    <p:extLst>
      <p:ext uri="{BB962C8B-B14F-4D97-AF65-F5344CB8AC3E}">
        <p14:creationId xmlns:p14="http://schemas.microsoft.com/office/powerpoint/2010/main" val="922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5633" y="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Recursos Chave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0" y="914400"/>
            <a:ext cx="10134600" cy="556260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</a:pPr>
            <a:r>
              <a:rPr lang="pt-BR" sz="2800" dirty="0" smtClean="0"/>
              <a:t>Quais os principais recursos necessários para realizar a minha proposta de valor? </a:t>
            </a:r>
          </a:p>
          <a:p>
            <a:pPr marL="342900" lvl="1" indent="-342900">
              <a:lnSpc>
                <a:spcPct val="150000"/>
              </a:lnSpc>
            </a:pPr>
            <a:r>
              <a:rPr lang="pt-BR" sz="2800" dirty="0" smtClean="0"/>
              <a:t>Vou precisar de equipamentos? De materiais? De pessoas? De dinheiro?</a:t>
            </a:r>
          </a:p>
          <a:p>
            <a:pPr marL="342900" lvl="1" indent="-342900">
              <a:lnSpc>
                <a:spcPct val="150000"/>
              </a:lnSpc>
            </a:pPr>
            <a:endParaRPr lang="pt-BR" sz="2800" dirty="0"/>
          </a:p>
          <a:p>
            <a:pPr marL="0" lvl="1" indent="0">
              <a:lnSpc>
                <a:spcPct val="150000"/>
              </a:lnSpc>
              <a:buNone/>
            </a:pPr>
            <a:r>
              <a:rPr lang="pt-BR" sz="2800" dirty="0" smtClean="0"/>
              <a:t>Exemplo: </a:t>
            </a:r>
            <a:r>
              <a:rPr lang="pt-BR" sz="2800" i="1" dirty="0" smtClean="0"/>
              <a:t>F-hits shops</a:t>
            </a:r>
            <a:r>
              <a:rPr lang="pt-BR" sz="2800" dirty="0" smtClean="0"/>
              <a:t> (</a:t>
            </a:r>
            <a:r>
              <a:rPr lang="pt-BR" sz="2600" dirty="0" err="1" smtClean="0"/>
              <a:t>blogueiras</a:t>
            </a:r>
            <a:r>
              <a:rPr lang="pt-BR" sz="2600" dirty="0" smtClean="0"/>
              <a:t> de moda constroem figurinos para um grupo fechado de pessoas)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421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3" b="10917"/>
          <a:stretch/>
        </p:blipFill>
        <p:spPr bwMode="auto">
          <a:xfrm>
            <a:off x="0" y="0"/>
            <a:ext cx="8134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Atividades Chave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439150" y="304800"/>
            <a:ext cx="3505200" cy="6305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RESOLUÇÃO DE PROBLEMAS</a:t>
            </a:r>
            <a:r>
              <a:rPr lang="pt-BR" sz="2000" dirty="0" smtClean="0"/>
              <a:t>: Os negócio relaciona-se a solução de problemas relacionados  principalmente a algum serviço. </a:t>
            </a:r>
            <a:r>
              <a:rPr lang="pt-BR" sz="2000" dirty="0" err="1" smtClean="0"/>
              <a:t>Ex</a:t>
            </a:r>
            <a:r>
              <a:rPr lang="pt-BR" sz="2000" dirty="0" smtClean="0"/>
              <a:t>: salão de beleza</a:t>
            </a:r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r>
              <a:rPr lang="pt-BR" sz="2000" b="1" dirty="0" smtClean="0"/>
              <a:t>PRODUÇÃO</a:t>
            </a:r>
            <a:r>
              <a:rPr lang="pt-BR" sz="2000" dirty="0" smtClean="0"/>
              <a:t>: desenvolvimento, fabricação e entrega de produtos. </a:t>
            </a:r>
            <a:r>
              <a:rPr lang="pt-BR" sz="2000" dirty="0" err="1" smtClean="0"/>
              <a:t>Ex</a:t>
            </a:r>
            <a:r>
              <a:rPr lang="pt-BR" sz="2000" dirty="0" smtClean="0"/>
              <a:t>: pizzaria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 smtClean="0"/>
              <a:t>PLATAFORMAS OU REDES</a:t>
            </a:r>
            <a:r>
              <a:rPr lang="pt-BR" sz="2000" dirty="0" smtClean="0"/>
              <a:t>: solução de relacionamento ou de comunicação para redes:. </a:t>
            </a:r>
            <a:r>
              <a:rPr lang="pt-BR" sz="2000" dirty="0" err="1" smtClean="0"/>
              <a:t>Ex</a:t>
            </a:r>
            <a:r>
              <a:rPr lang="pt-BR" sz="2000" dirty="0" smtClean="0"/>
              <a:t>: plataformas para hospedar negócios na internet , sites e provedores de internet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15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957" y="-2948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Atividades Chave (Principais)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6300" y="980729"/>
            <a:ext cx="10287000" cy="540102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Descreve as atividades mais importantes que devem ser feitas para que o modelo de negócios funcione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/>
              <a:t>Quais as ações necessárias para a realização da minha Proposta de Valor? </a:t>
            </a:r>
          </a:p>
          <a:p>
            <a:pPr>
              <a:lnSpc>
                <a:spcPct val="150000"/>
              </a:lnSpc>
            </a:pPr>
            <a:r>
              <a:rPr lang="pt-BR" dirty="0"/>
              <a:t>O meu negócio é produzir alguma coisa? Vou distribuir? Vou resolver problemas com consertos ou manutenção?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/>
              <a:t>Exemplos: Amazon.com: começou vendendo livros....hoje vende também TI (loja de e-commerce)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4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11863"/>
          <a:stretch/>
        </p:blipFill>
        <p:spPr bwMode="auto">
          <a:xfrm>
            <a:off x="0" y="0"/>
            <a:ext cx="8324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2" y="-243408"/>
            <a:ext cx="8686799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Parceiros Chave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686800" y="590550"/>
            <a:ext cx="3371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b="1" dirty="0" smtClean="0"/>
              <a:t>Otimização e economia de escala</a:t>
            </a:r>
            <a:r>
              <a:rPr lang="pt-BR" sz="2400" dirty="0" smtClean="0"/>
              <a:t>: fornecedores e distribuidores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b="1" dirty="0" smtClean="0"/>
              <a:t>Redução de risco e incertezas</a:t>
            </a:r>
            <a:r>
              <a:rPr lang="pt-BR" sz="2400" dirty="0" smtClean="0"/>
              <a:t>: analistas de mercados, seguradoras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b="1" dirty="0" smtClean="0"/>
              <a:t>Terceirização (serviços, infraestrutura</a:t>
            </a:r>
            <a:r>
              <a:rPr lang="pt-BR" sz="2400" dirty="0" smtClean="0"/>
              <a:t>):entrega, limpeza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8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942" y="13381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/>
              <a:t>Parceiros Chave (Principais)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914400"/>
            <a:ext cx="107061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Descreve a rede de fornecedores e parceiros que fazem o modelo de negócios funcionar.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É importante que a </a:t>
            </a:r>
            <a:r>
              <a:rPr lang="pt-BR" dirty="0" smtClean="0"/>
              <a:t>empresa responda </a:t>
            </a:r>
            <a:r>
              <a:rPr lang="pt-BR" dirty="0"/>
              <a:t>às seguintes perguntas: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Quem são nossos parceiros? 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Quem são nossos fornecedores? 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Que recursos chaves estamos adquirindo de parceiros? 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Que atividades chaves são executadas por nossos parceiros</a:t>
            </a:r>
            <a:r>
              <a:rPr lang="pt-BR" sz="2800" dirty="0" smtClean="0"/>
              <a:t>?</a:t>
            </a:r>
            <a:endParaRPr lang="pt-BR" sz="2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800" dirty="0" smtClean="0"/>
              <a:t>Exemplo: </a:t>
            </a:r>
            <a:r>
              <a:rPr lang="pt-BR" sz="2800" dirty="0" err="1" smtClean="0"/>
              <a:t>bikeRio</a:t>
            </a:r>
            <a:endParaRPr lang="pt-BR" sz="2800" dirty="0"/>
          </a:p>
          <a:p>
            <a:pPr lvl="1">
              <a:lnSpc>
                <a:spcPct val="150000"/>
              </a:lnSpc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8377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 b="113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24002" y="-243408"/>
            <a:ext cx="8686799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Estrutura de Custos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144000" y="685800"/>
            <a:ext cx="285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FIXOS</a:t>
            </a:r>
            <a:r>
              <a:rPr lang="pt-BR" sz="2800" dirty="0" smtClean="0"/>
              <a:t>: aluguel, salários, condomínio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144000" y="3429000"/>
            <a:ext cx="2876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VARIÁVEIS</a:t>
            </a:r>
            <a:r>
              <a:rPr lang="pt-BR" sz="2800" dirty="0" smtClean="0"/>
              <a:t>:  comissões de vendas. Matéria prima, diárias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912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317" y="0"/>
            <a:ext cx="8229600" cy="1143000"/>
          </a:xfrm>
        </p:spPr>
        <p:txBody>
          <a:bodyPr/>
          <a:lstStyle/>
          <a:p>
            <a:r>
              <a:rPr lang="pt-BR" b="1" dirty="0" smtClean="0"/>
              <a:t>Estrutura de Custo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1050" y="1200150"/>
            <a:ext cx="9429750" cy="54978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Descreve os custos incorridos para operar o modelo de negócios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A empresa precisa </a:t>
            </a:r>
            <a:r>
              <a:rPr lang="pt-BR" dirty="0"/>
              <a:t>responder às seguintes perguntas: 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Quais são os principais custos inerentes ao nosso modelo de negócios? 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Quais são os recursos chaves mais caros? 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Quais são as atividades chaves mais caras</a:t>
            </a:r>
            <a:r>
              <a:rPr lang="pt-BR" dirty="0" smtClean="0"/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300" dirty="0" smtClean="0"/>
              <a:t>Exemplo: DELL (especialista em fabricar)</a:t>
            </a:r>
          </a:p>
        </p:txBody>
      </p:sp>
    </p:spTree>
    <p:extLst>
      <p:ext uri="{BB962C8B-B14F-4D97-AF65-F5344CB8AC3E}">
        <p14:creationId xmlns:p14="http://schemas.microsoft.com/office/powerpoint/2010/main" val="31287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247650"/>
            <a:ext cx="11601450" cy="645031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/>
              <a:t>Meu negócio se chama </a:t>
            </a:r>
            <a:r>
              <a:rPr lang="pt-BR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Loja de doces para festas</a:t>
            </a:r>
            <a:r>
              <a:rPr lang="pt-BR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300" dirty="0" smtClean="0"/>
              <a:t>que tem como Proposta de Valor ___________________________ para ___________________ (</a:t>
            </a:r>
            <a:r>
              <a:rPr lang="pt-BR" sz="2300" b="1" dirty="0" smtClean="0"/>
              <a:t>segmento de clientes</a:t>
            </a:r>
            <a:r>
              <a:rPr lang="pt-BR" sz="2300" dirty="0" smtClean="0"/>
              <a:t>) e também ____________________ (</a:t>
            </a:r>
            <a:r>
              <a:rPr lang="pt-BR" sz="2300" b="1" dirty="0" smtClean="0"/>
              <a:t>Proposta de Valor</a:t>
            </a:r>
            <a:r>
              <a:rPr lang="pt-BR" sz="2300" dirty="0" smtClean="0"/>
              <a:t>) para ______________(</a:t>
            </a:r>
            <a:r>
              <a:rPr lang="pt-BR" sz="2300" b="1" dirty="0" smtClean="0"/>
              <a:t>segmento de clientes</a:t>
            </a:r>
            <a:r>
              <a:rPr lang="pt-BR" sz="2300" dirty="0" smtClean="0"/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/>
              <a:t>Utiliza como </a:t>
            </a:r>
            <a:r>
              <a:rPr lang="pt-BR" sz="2300" b="1" dirty="0" smtClean="0"/>
              <a:t>canais</a:t>
            </a:r>
            <a:r>
              <a:rPr lang="pt-BR" sz="2300" dirty="0" smtClean="0"/>
              <a:t> para fazer chegar a sua proposta de valor a ___________________________ _____________________. O </a:t>
            </a:r>
            <a:r>
              <a:rPr lang="pt-BR" sz="2300" b="1" dirty="0" smtClean="0"/>
              <a:t>relacionamento com os clientes </a:t>
            </a:r>
            <a:r>
              <a:rPr lang="pt-BR" sz="2300" dirty="0" smtClean="0"/>
              <a:t>se dá através de ___________________ em </a:t>
            </a:r>
            <a:r>
              <a:rPr lang="pt-BR" sz="2300" b="1" dirty="0" smtClean="0">
                <a:latin typeface="Vijaya" pitchFamily="34" charset="0"/>
                <a:cs typeface="Vijaya" pitchFamily="34" charset="0"/>
              </a:rPr>
              <a:t>ambiente de degustação.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>
                <a:cs typeface="Vijaya" pitchFamily="34" charset="0"/>
              </a:rPr>
              <a:t>Para fazer o negócio acontecer tem como </a:t>
            </a:r>
            <a:r>
              <a:rPr lang="pt-BR" sz="2300" b="1" dirty="0" smtClean="0">
                <a:cs typeface="Vijaya" pitchFamily="34" charset="0"/>
              </a:rPr>
              <a:t>recursos principais </a:t>
            </a:r>
            <a:r>
              <a:rPr lang="pt-BR" sz="2300" b="1" dirty="0" smtClean="0">
                <a:latin typeface="Vijaya" pitchFamily="34" charset="0"/>
                <a:cs typeface="Vijaya" pitchFamily="34" charset="0"/>
              </a:rPr>
              <a:t>estoques, banco de dados </a:t>
            </a:r>
            <a:r>
              <a:rPr lang="pt-BR" sz="2300" b="1" dirty="0" smtClean="0">
                <a:cs typeface="Vijaya" pitchFamily="34" charset="0"/>
              </a:rPr>
              <a:t>e ______________ e _______________. </a:t>
            </a:r>
            <a:r>
              <a:rPr lang="pt-BR" sz="2300" dirty="0" smtClean="0">
                <a:cs typeface="Vijaya" pitchFamily="34" charset="0"/>
              </a:rPr>
              <a:t>E suas </a:t>
            </a:r>
            <a:r>
              <a:rPr lang="pt-BR" sz="2300" b="1" dirty="0" smtClean="0">
                <a:cs typeface="Vijaya" pitchFamily="34" charset="0"/>
              </a:rPr>
              <a:t>atividades principais são</a:t>
            </a:r>
            <a:r>
              <a:rPr lang="pt-BR" sz="2300" dirty="0" smtClean="0">
                <a:cs typeface="Vijaya" pitchFamily="34" charset="0"/>
              </a:rPr>
              <a:t> _________________________________. Seus </a:t>
            </a:r>
            <a:r>
              <a:rPr lang="pt-BR" sz="2300" b="1" dirty="0" smtClean="0">
                <a:cs typeface="Vijaya" pitchFamily="34" charset="0"/>
              </a:rPr>
              <a:t>parceiros principais </a:t>
            </a:r>
            <a:r>
              <a:rPr lang="pt-BR" sz="2300" dirty="0" smtClean="0">
                <a:cs typeface="Vijaya" pitchFamily="34" charset="0"/>
              </a:rPr>
              <a:t>são _________________________________________________________________.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>
                <a:cs typeface="Vijaya" pitchFamily="34" charset="0"/>
              </a:rPr>
              <a:t>O</a:t>
            </a:r>
            <a:r>
              <a:rPr lang="pt-BR" sz="2300" b="1" dirty="0" smtClean="0">
                <a:cs typeface="Vijaya" pitchFamily="34" charset="0"/>
              </a:rPr>
              <a:t> faturamento </a:t>
            </a:r>
            <a:r>
              <a:rPr lang="pt-BR" sz="2300" dirty="0" smtClean="0">
                <a:cs typeface="Vijaya" pitchFamily="34" charset="0"/>
              </a:rPr>
              <a:t>vem da venda de _________________________________________________________.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>
                <a:cs typeface="Vijaya" pitchFamily="34" charset="0"/>
              </a:rPr>
              <a:t>Suas principais </a:t>
            </a:r>
            <a:r>
              <a:rPr lang="pt-BR" sz="2300" b="1" dirty="0" smtClean="0">
                <a:cs typeface="Vijaya" pitchFamily="34" charset="0"/>
              </a:rPr>
              <a:t>despesas</a:t>
            </a:r>
            <a:r>
              <a:rPr lang="pt-BR" sz="2300" dirty="0" smtClean="0">
                <a:cs typeface="Vijaya" pitchFamily="34" charset="0"/>
              </a:rPr>
              <a:t> são:_____________________________________________________________.</a:t>
            </a:r>
            <a:endParaRPr lang="pt-BR" sz="2300" b="1" dirty="0" smtClean="0"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46038"/>
            <a:ext cx="7396843" cy="1143000"/>
          </a:xfrm>
        </p:spPr>
        <p:txBody>
          <a:bodyPr/>
          <a:lstStyle/>
          <a:p>
            <a:pPr algn="ctr"/>
            <a:r>
              <a:rPr lang="pt-BR" sz="3600" b="1" dirty="0"/>
              <a:t>Modelo de Negócio: </a:t>
            </a:r>
            <a:r>
              <a:rPr lang="pt-BR" sz="3600" b="1" dirty="0" smtClean="0"/>
              <a:t>CANVAS</a:t>
            </a:r>
            <a:br>
              <a:rPr lang="pt-BR" sz="3600" b="1" dirty="0" smtClean="0"/>
            </a:br>
            <a:r>
              <a:rPr lang="pt-BR" sz="3600" dirty="0" smtClean="0"/>
              <a:t>Alexander </a:t>
            </a:r>
            <a:r>
              <a:rPr lang="pt-BR" sz="3600" dirty="0" err="1" smtClean="0"/>
              <a:t>Ostewalder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/>
              <a:t>O CANVAS é uma ferramenta extremamente </a:t>
            </a:r>
            <a:r>
              <a:rPr lang="pt-BR" sz="4000" dirty="0" smtClean="0"/>
              <a:t>simples, prática </a:t>
            </a:r>
            <a:r>
              <a:rPr lang="pt-BR" sz="4000" dirty="0"/>
              <a:t>e visual, que pode ser utilizada para a criação do modelo de negócios </a:t>
            </a:r>
            <a:r>
              <a:rPr lang="pt-BR" sz="4000" dirty="0" smtClean="0"/>
              <a:t> </a:t>
            </a:r>
            <a:r>
              <a:rPr lang="pt-BR" sz="4000" dirty="0"/>
              <a:t>de empresas</a:t>
            </a:r>
            <a:r>
              <a:rPr lang="pt-BR" sz="4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419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2281358" y="967380"/>
            <a:ext cx="7992888" cy="5216194"/>
            <a:chOff x="755576" y="776476"/>
            <a:chExt cx="7992888" cy="5917422"/>
          </a:xfrm>
        </p:grpSpPr>
        <p:grpSp>
          <p:nvGrpSpPr>
            <p:cNvPr id="25" name="Grupo 24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etângulo 38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CaixaDeTexto 25"/>
            <p:cNvSpPr txBox="1"/>
            <p:nvPr/>
          </p:nvSpPr>
          <p:spPr>
            <a:xfrm>
              <a:off x="7104845" y="788555"/>
              <a:ext cx="1425971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Segmentos de Clientes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544596" y="805514"/>
              <a:ext cx="1282233" cy="99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 err="1"/>
                <a:t>Relacion</a:t>
              </a:r>
              <a:r>
                <a:rPr lang="pt-BR" sz="1700" b="1" dirty="0"/>
                <a:t>. com os Clientes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959932" y="828404"/>
              <a:ext cx="128884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417839" y="85005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Atividades Chave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386628" y="334065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Recursos </a:t>
              </a:r>
              <a:r>
                <a:rPr lang="pt-BR" b="1" dirty="0"/>
                <a:t>Chave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814042" y="82840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Parceiros Chave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52467" y="522919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Estrutura de Custo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933405" y="5229200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Fluxo de Receitas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617441" y="3344521"/>
              <a:ext cx="1368152" cy="41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Canais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1333" y="-192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Exemplo: </a:t>
            </a:r>
            <a:r>
              <a:rPr lang="pt-BR" sz="3200" b="1" dirty="0" smtClean="0"/>
              <a:t>Loja de Doces para Festas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46946" y="1881699"/>
            <a:ext cx="172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/>
                </a:solidFill>
                <a:latin typeface="Tw Cen MT" pitchFamily="34" charset="0"/>
              </a:rPr>
              <a:t>Aniversariantes</a:t>
            </a:r>
            <a:endParaRPr lang="pt-BR" dirty="0">
              <a:solidFill>
                <a:schemeClr val="accent5"/>
              </a:solidFill>
              <a:latin typeface="Tw Cen MT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18820" y="3502750"/>
            <a:ext cx="194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/>
                </a:solidFill>
                <a:latin typeface="Tw Cen MT" pitchFamily="34" charset="0"/>
              </a:rPr>
              <a:t>Noivas</a:t>
            </a:r>
            <a:endParaRPr lang="pt-BR" dirty="0">
              <a:solidFill>
                <a:schemeClr val="accent5"/>
              </a:solidFill>
              <a:latin typeface="Tw Cen MT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32130" y="4846278"/>
            <a:ext cx="261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Tw Cen MT" pitchFamily="34" charset="0"/>
              </a:rPr>
              <a:t>Venda de Produtos (bandeja decoradas)</a:t>
            </a:r>
            <a:endParaRPr lang="pt-BR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70356" y="16208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w Cen MT" pitchFamily="34" charset="0"/>
                <a:cs typeface="Vijaya" pitchFamily="34" charset="0"/>
              </a:rPr>
              <a:t>Festas bonitas e divertidas</a:t>
            </a:r>
            <a:endParaRPr lang="pt-BR" dirty="0">
              <a:solidFill>
                <a:srgbClr val="00B050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52770" y="3515514"/>
            <a:ext cx="13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Loja própria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39616" y="540292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w Cen MT" pitchFamily="34" charset="0"/>
              </a:rPr>
              <a:t>Pessoal     Marketing</a:t>
            </a:r>
            <a:endParaRPr lang="pt-BR" dirty="0">
              <a:solidFill>
                <a:schemeClr val="accent1"/>
              </a:solidFill>
              <a:latin typeface="Tw Cen MT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877410" y="3788552"/>
            <a:ext cx="193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66"/>
                </a:solidFill>
                <a:latin typeface="Tw Cen MT" pitchFamily="34" charset="0"/>
              </a:rPr>
              <a:t>- Estoques  -Equipe</a:t>
            </a:r>
          </a:p>
          <a:p>
            <a:r>
              <a:rPr lang="pt-BR" dirty="0" smtClean="0">
                <a:solidFill>
                  <a:srgbClr val="000066"/>
                </a:solidFill>
                <a:latin typeface="Tw Cen MT" pitchFamily="34" charset="0"/>
              </a:rPr>
              <a:t>Animador de </a:t>
            </a:r>
          </a:p>
          <a:p>
            <a:r>
              <a:rPr lang="pt-BR" dirty="0" smtClean="0">
                <a:solidFill>
                  <a:srgbClr val="000066"/>
                </a:solidFill>
                <a:latin typeface="Tw Cen MT" pitchFamily="34" charset="0"/>
              </a:rPr>
              <a:t>festa</a:t>
            </a:r>
            <a:endParaRPr lang="pt-BR" dirty="0">
              <a:solidFill>
                <a:srgbClr val="000066"/>
              </a:solidFill>
              <a:latin typeface="Tw Cen MT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39616" y="5711382"/>
            <a:ext cx="35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w Cen MT" pitchFamily="34" charset="0"/>
              </a:rPr>
              <a:t>Infraestrutura para casamentos</a:t>
            </a:r>
            <a:endParaRPr lang="pt-BR" dirty="0">
              <a:solidFill>
                <a:schemeClr val="accent1"/>
              </a:solidFill>
              <a:latin typeface="Tw Cen MT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551602" y="258822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w Cen MT" pitchFamily="34" charset="0"/>
                <a:cs typeface="Vijaya" pitchFamily="34" charset="0"/>
              </a:rPr>
              <a:t>Festas inesquecíveis  com estilo e requinte</a:t>
            </a:r>
            <a:endParaRPr lang="pt-BR" dirty="0">
              <a:solidFill>
                <a:srgbClr val="00B050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7233386" y="3984504"/>
            <a:ext cx="13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Internet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152770" y="4353836"/>
            <a:ext cx="14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Redes Sociais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7070378" y="1870140"/>
            <a:ext cx="152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Tw Cen MT" pitchFamily="34" charset="0"/>
              </a:rPr>
              <a:t>Atendimento pessoal</a:t>
            </a:r>
            <a:endParaRPr lang="pt-BR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7148799" y="2500661"/>
            <a:ext cx="152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Tw Cen MT" pitchFamily="34" charset="0"/>
              </a:rPr>
              <a:t>Atendimento pessoal</a:t>
            </a:r>
            <a:endParaRPr lang="pt-BR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527157" y="5814242"/>
            <a:ext cx="338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Tw Cen MT" pitchFamily="34" charset="0"/>
              </a:rPr>
              <a:t>Serviços extras para casamentos</a:t>
            </a:r>
            <a:endParaRPr lang="pt-BR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355731" y="5488632"/>
            <a:ext cx="304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Tw Cen MT" pitchFamily="34" charset="0"/>
              </a:rPr>
              <a:t>Serviços de animação festas</a:t>
            </a:r>
            <a:endParaRPr lang="pt-BR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943621" y="1649533"/>
            <a:ext cx="12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90099"/>
                </a:solidFill>
                <a:latin typeface="Tw Cen MT" pitchFamily="34" charset="0"/>
                <a:cs typeface="Vijaya" pitchFamily="34" charset="0"/>
              </a:rPr>
              <a:t>Decoração</a:t>
            </a:r>
            <a:endParaRPr lang="pt-BR" dirty="0">
              <a:solidFill>
                <a:srgbClr val="990099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3983555" y="2066365"/>
            <a:ext cx="12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90099"/>
                </a:solidFill>
                <a:latin typeface="Tw Cen MT" pitchFamily="34" charset="0"/>
                <a:cs typeface="Vijaya" pitchFamily="34" charset="0"/>
              </a:rPr>
              <a:t>Marketing</a:t>
            </a:r>
            <a:endParaRPr lang="pt-BR" dirty="0">
              <a:solidFill>
                <a:srgbClr val="990099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918409" y="2431373"/>
            <a:ext cx="155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90099"/>
                </a:solidFill>
                <a:latin typeface="Tw Cen MT" pitchFamily="34" charset="0"/>
                <a:cs typeface="Vijaya" pitchFamily="34" charset="0"/>
              </a:rPr>
              <a:t>Produção de doces</a:t>
            </a:r>
            <a:endParaRPr lang="pt-BR" dirty="0">
              <a:solidFill>
                <a:srgbClr val="990099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58025" y="1602106"/>
            <a:ext cx="151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FF00"/>
                </a:solidFill>
                <a:latin typeface="Tw Cen MT" pitchFamily="34" charset="0"/>
                <a:cs typeface="Vijaya" pitchFamily="34" charset="0"/>
              </a:rPr>
              <a:t>Lojas de Noivas e de aniversariante</a:t>
            </a:r>
            <a:endParaRPr lang="pt-BR" dirty="0">
              <a:solidFill>
                <a:srgbClr val="00FF00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387791" y="2913838"/>
            <a:ext cx="151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FF00"/>
                </a:solidFill>
                <a:latin typeface="Tw Cen MT" pitchFamily="34" charset="0"/>
                <a:cs typeface="Vijaya" pitchFamily="34" charset="0"/>
              </a:rPr>
              <a:t>Locais para eventos</a:t>
            </a:r>
            <a:endParaRPr lang="pt-BR" dirty="0">
              <a:solidFill>
                <a:srgbClr val="00FF00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376804" y="3927051"/>
            <a:ext cx="151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FF00"/>
                </a:solidFill>
                <a:latin typeface="Tw Cen MT" pitchFamily="34" charset="0"/>
                <a:cs typeface="Vijaya" pitchFamily="34" charset="0"/>
              </a:rPr>
              <a:t>Empresas de entrega</a:t>
            </a:r>
            <a:endParaRPr lang="pt-BR" dirty="0">
              <a:solidFill>
                <a:srgbClr val="00FF00"/>
              </a:solidFill>
              <a:latin typeface="Tw Cen MT" pitchFamily="34" charset="0"/>
              <a:cs typeface="Vijaya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537847" y="51372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w Cen MT" pitchFamily="34" charset="0"/>
              </a:rPr>
              <a:t>Matéria </a:t>
            </a:r>
            <a:r>
              <a:rPr lang="pt-BR" dirty="0" smtClean="0">
                <a:solidFill>
                  <a:schemeClr val="accent1"/>
                </a:solidFill>
                <a:latin typeface="Tw Cen MT" pitchFamily="34" charset="0"/>
              </a:rPr>
              <a:t>Prima</a:t>
            </a:r>
            <a:endParaRPr lang="pt-BR" dirty="0">
              <a:solidFill>
                <a:schemeClr val="accent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4000" dirty="0"/>
              <a:t>O CANVAS integra os elementos essenciais que devem ser considerados na criação de uma nova </a:t>
            </a:r>
            <a:r>
              <a:rPr lang="pt-BR" sz="4000" dirty="0" smtClean="0"/>
              <a:t>empresa ou para ajuste de estratégia de mercado para uma empresa já em atividade.</a:t>
            </a:r>
            <a:endParaRPr lang="pt-BR" sz="4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24001" y="46038"/>
            <a:ext cx="7396843" cy="1143000"/>
          </a:xfrm>
        </p:spPr>
        <p:txBody>
          <a:bodyPr>
            <a:normAutofit/>
          </a:bodyPr>
          <a:lstStyle/>
          <a:p>
            <a:r>
              <a:rPr lang="pt-BR" sz="4800" b="1" dirty="0"/>
              <a:t>Modelo de Negócio: CANVAS</a:t>
            </a:r>
          </a:p>
        </p:txBody>
      </p:sp>
    </p:spTree>
    <p:extLst>
      <p:ext uri="{BB962C8B-B14F-4D97-AF65-F5344CB8AC3E}">
        <p14:creationId xmlns:p14="http://schemas.microsoft.com/office/powerpoint/2010/main" val="28809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-243408"/>
            <a:ext cx="8003232" cy="1143000"/>
          </a:xfrm>
        </p:spPr>
        <p:txBody>
          <a:bodyPr/>
          <a:lstStyle/>
          <a:p>
            <a:r>
              <a:rPr lang="pt-BR" dirty="0" smtClean="0"/>
              <a:t>CANVAS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5719" r="3555" b="12691"/>
          <a:stretch/>
        </p:blipFill>
        <p:spPr>
          <a:xfrm>
            <a:off x="2207569" y="1735986"/>
            <a:ext cx="8309077" cy="385325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60296" y="119675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Segmentos de Clientes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88088" y="76470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Relacionamento com os Clientes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07968" y="141451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Proposta de Valor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99856" y="90872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Atividades Chave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127320" y="57332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Processos Chave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07568" y="21328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Parceiros Chave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83632" y="573499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Estrutura de Custo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760296" y="56519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Fluxo de Receitas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9296400" y="1740310"/>
            <a:ext cx="811292" cy="1055328"/>
          </a:xfrm>
          <a:custGeom>
            <a:avLst/>
            <a:gdLst>
              <a:gd name="connsiteX0" fmla="*/ 191729 w 811292"/>
              <a:gd name="connsiteY0" fmla="*/ 0 h 1055328"/>
              <a:gd name="connsiteX1" fmla="*/ 811161 w 811292"/>
              <a:gd name="connsiteY1" fmla="*/ 398206 h 1055328"/>
              <a:gd name="connsiteX2" fmla="*/ 250723 w 811292"/>
              <a:gd name="connsiteY2" fmla="*/ 457200 h 1055328"/>
              <a:gd name="connsiteX3" fmla="*/ 663677 w 811292"/>
              <a:gd name="connsiteY3" fmla="*/ 973393 h 1055328"/>
              <a:gd name="connsiteX4" fmla="*/ 0 w 811292"/>
              <a:gd name="connsiteY4" fmla="*/ 1047135 h 105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2" h="1055328">
                <a:moveTo>
                  <a:pt x="191729" y="0"/>
                </a:moveTo>
                <a:cubicBezTo>
                  <a:pt x="496529" y="161003"/>
                  <a:pt x="801329" y="322006"/>
                  <a:pt x="811161" y="398206"/>
                </a:cubicBezTo>
                <a:cubicBezTo>
                  <a:pt x="820993" y="474406"/>
                  <a:pt x="275304" y="361336"/>
                  <a:pt x="250723" y="457200"/>
                </a:cubicBezTo>
                <a:cubicBezTo>
                  <a:pt x="226142" y="553064"/>
                  <a:pt x="705464" y="875071"/>
                  <a:pt x="663677" y="973393"/>
                </a:cubicBezTo>
                <a:cubicBezTo>
                  <a:pt x="621890" y="1071715"/>
                  <a:pt x="310945" y="1059425"/>
                  <a:pt x="0" y="104713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7497097" y="1342104"/>
            <a:ext cx="384820" cy="471949"/>
          </a:xfrm>
          <a:custGeom>
            <a:avLst/>
            <a:gdLst>
              <a:gd name="connsiteX0" fmla="*/ 0 w 384820"/>
              <a:gd name="connsiteY0" fmla="*/ 0 h 471949"/>
              <a:gd name="connsiteX1" fmla="*/ 383458 w 384820"/>
              <a:gd name="connsiteY1" fmla="*/ 88491 h 471949"/>
              <a:gd name="connsiteX2" fmla="*/ 103238 w 384820"/>
              <a:gd name="connsiteY2" fmla="*/ 471949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820" h="471949">
                <a:moveTo>
                  <a:pt x="0" y="0"/>
                </a:moveTo>
                <a:cubicBezTo>
                  <a:pt x="183126" y="4916"/>
                  <a:pt x="366252" y="9833"/>
                  <a:pt x="383458" y="88491"/>
                </a:cubicBezTo>
                <a:cubicBezTo>
                  <a:pt x="400664" y="167149"/>
                  <a:pt x="251951" y="319549"/>
                  <a:pt x="103238" y="47194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5962016" y="1961536"/>
            <a:ext cx="428846" cy="545691"/>
          </a:xfrm>
          <a:custGeom>
            <a:avLst/>
            <a:gdLst>
              <a:gd name="connsiteX0" fmla="*/ 310965 w 428846"/>
              <a:gd name="connsiteY0" fmla="*/ 0 h 545691"/>
              <a:gd name="connsiteX1" fmla="*/ 1249 w 428846"/>
              <a:gd name="connsiteY1" fmla="*/ 353962 h 545691"/>
              <a:gd name="connsiteX2" fmla="*/ 414203 w 428846"/>
              <a:gd name="connsiteY2" fmla="*/ 383459 h 545691"/>
              <a:gd name="connsiteX3" fmla="*/ 296216 w 428846"/>
              <a:gd name="connsiteY3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46" h="545691">
                <a:moveTo>
                  <a:pt x="310965" y="0"/>
                </a:moveTo>
                <a:cubicBezTo>
                  <a:pt x="147504" y="145026"/>
                  <a:pt x="-15957" y="290052"/>
                  <a:pt x="1249" y="353962"/>
                </a:cubicBezTo>
                <a:cubicBezTo>
                  <a:pt x="18455" y="417872"/>
                  <a:pt x="365042" y="351504"/>
                  <a:pt x="414203" y="383459"/>
                </a:cubicBezTo>
                <a:cubicBezTo>
                  <a:pt x="463364" y="415414"/>
                  <a:pt x="379790" y="480552"/>
                  <a:pt x="296216" y="54569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176120" y="56519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Canais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4912897" y="1485661"/>
            <a:ext cx="428846" cy="545691"/>
          </a:xfrm>
          <a:custGeom>
            <a:avLst/>
            <a:gdLst>
              <a:gd name="connsiteX0" fmla="*/ 310965 w 428846"/>
              <a:gd name="connsiteY0" fmla="*/ 0 h 545691"/>
              <a:gd name="connsiteX1" fmla="*/ 1249 w 428846"/>
              <a:gd name="connsiteY1" fmla="*/ 353962 h 545691"/>
              <a:gd name="connsiteX2" fmla="*/ 414203 w 428846"/>
              <a:gd name="connsiteY2" fmla="*/ 383459 h 545691"/>
              <a:gd name="connsiteX3" fmla="*/ 296216 w 428846"/>
              <a:gd name="connsiteY3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46" h="545691">
                <a:moveTo>
                  <a:pt x="310965" y="0"/>
                </a:moveTo>
                <a:cubicBezTo>
                  <a:pt x="147504" y="145026"/>
                  <a:pt x="-15957" y="290052"/>
                  <a:pt x="1249" y="353962"/>
                </a:cubicBezTo>
                <a:cubicBezTo>
                  <a:pt x="18455" y="417872"/>
                  <a:pt x="365042" y="351504"/>
                  <a:pt x="414203" y="383459"/>
                </a:cubicBezTo>
                <a:cubicBezTo>
                  <a:pt x="463364" y="415414"/>
                  <a:pt x="379790" y="480552"/>
                  <a:pt x="296216" y="54569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7178490" y="3933056"/>
            <a:ext cx="852610" cy="1800199"/>
          </a:xfrm>
          <a:custGeom>
            <a:avLst/>
            <a:gdLst>
              <a:gd name="connsiteX0" fmla="*/ 310965 w 428846"/>
              <a:gd name="connsiteY0" fmla="*/ 0 h 545691"/>
              <a:gd name="connsiteX1" fmla="*/ 1249 w 428846"/>
              <a:gd name="connsiteY1" fmla="*/ 353962 h 545691"/>
              <a:gd name="connsiteX2" fmla="*/ 414203 w 428846"/>
              <a:gd name="connsiteY2" fmla="*/ 383459 h 545691"/>
              <a:gd name="connsiteX3" fmla="*/ 296216 w 428846"/>
              <a:gd name="connsiteY3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46" h="545691">
                <a:moveTo>
                  <a:pt x="310965" y="0"/>
                </a:moveTo>
                <a:cubicBezTo>
                  <a:pt x="147504" y="145026"/>
                  <a:pt x="-15957" y="290052"/>
                  <a:pt x="1249" y="353962"/>
                </a:cubicBezTo>
                <a:cubicBezTo>
                  <a:pt x="18455" y="417872"/>
                  <a:pt x="365042" y="351504"/>
                  <a:pt x="414203" y="383459"/>
                </a:cubicBezTo>
                <a:cubicBezTo>
                  <a:pt x="463364" y="415414"/>
                  <a:pt x="379790" y="480552"/>
                  <a:pt x="296216" y="54569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 rot="9702925" flipH="1">
            <a:off x="9107278" y="4773366"/>
            <a:ext cx="582168" cy="856540"/>
          </a:xfrm>
          <a:custGeom>
            <a:avLst/>
            <a:gdLst>
              <a:gd name="connsiteX0" fmla="*/ 0 w 384820"/>
              <a:gd name="connsiteY0" fmla="*/ 0 h 471949"/>
              <a:gd name="connsiteX1" fmla="*/ 383458 w 384820"/>
              <a:gd name="connsiteY1" fmla="*/ 88491 h 471949"/>
              <a:gd name="connsiteX2" fmla="*/ 103238 w 384820"/>
              <a:gd name="connsiteY2" fmla="*/ 471949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820" h="471949">
                <a:moveTo>
                  <a:pt x="0" y="0"/>
                </a:moveTo>
                <a:cubicBezTo>
                  <a:pt x="183126" y="4916"/>
                  <a:pt x="366252" y="9833"/>
                  <a:pt x="383458" y="88491"/>
                </a:cubicBezTo>
                <a:cubicBezTo>
                  <a:pt x="400664" y="167149"/>
                  <a:pt x="251951" y="319549"/>
                  <a:pt x="103238" y="47194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2904419" y="4832414"/>
            <a:ext cx="949827" cy="948955"/>
          </a:xfrm>
          <a:custGeom>
            <a:avLst/>
            <a:gdLst>
              <a:gd name="connsiteX0" fmla="*/ 433634 w 949827"/>
              <a:gd name="connsiteY0" fmla="*/ 948955 h 948955"/>
              <a:gd name="connsiteX1" fmla="*/ 5930 w 949827"/>
              <a:gd name="connsiteY1" fmla="*/ 727729 h 948955"/>
              <a:gd name="connsiteX2" fmla="*/ 713853 w 949827"/>
              <a:gd name="connsiteY2" fmla="*/ 550748 h 948955"/>
              <a:gd name="connsiteX3" fmla="*/ 418885 w 949827"/>
              <a:gd name="connsiteY3" fmla="*/ 78800 h 948955"/>
              <a:gd name="connsiteX4" fmla="*/ 949827 w 949827"/>
              <a:gd name="connsiteY4" fmla="*/ 5058 h 94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827" h="948955">
                <a:moveTo>
                  <a:pt x="433634" y="948955"/>
                </a:moveTo>
                <a:cubicBezTo>
                  <a:pt x="196430" y="871526"/>
                  <a:pt x="-40773" y="794097"/>
                  <a:pt x="5930" y="727729"/>
                </a:cubicBezTo>
                <a:cubicBezTo>
                  <a:pt x="52633" y="661361"/>
                  <a:pt x="645027" y="658903"/>
                  <a:pt x="713853" y="550748"/>
                </a:cubicBezTo>
                <a:cubicBezTo>
                  <a:pt x="782679" y="442593"/>
                  <a:pt x="379556" y="169748"/>
                  <a:pt x="418885" y="78800"/>
                </a:cubicBezTo>
                <a:cubicBezTo>
                  <a:pt x="458214" y="-12148"/>
                  <a:pt x="704020" y="-3545"/>
                  <a:pt x="949827" y="505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5461819" y="3687097"/>
            <a:ext cx="974410" cy="2138516"/>
          </a:xfrm>
          <a:custGeom>
            <a:avLst/>
            <a:gdLst>
              <a:gd name="connsiteX0" fmla="*/ 147484 w 974410"/>
              <a:gd name="connsiteY0" fmla="*/ 2138516 h 2138516"/>
              <a:gd name="connsiteX1" fmla="*/ 973394 w 974410"/>
              <a:gd name="connsiteY1" fmla="*/ 707922 h 2138516"/>
              <a:gd name="connsiteX2" fmla="*/ 0 w 974410"/>
              <a:gd name="connsiteY2" fmla="*/ 0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410" h="2138516">
                <a:moveTo>
                  <a:pt x="147484" y="2138516"/>
                </a:moveTo>
                <a:cubicBezTo>
                  <a:pt x="572729" y="1601428"/>
                  <a:pt x="997975" y="1064341"/>
                  <a:pt x="973394" y="707922"/>
                </a:cubicBezTo>
                <a:cubicBezTo>
                  <a:pt x="948813" y="351503"/>
                  <a:pt x="474406" y="1757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2347560" y="2757948"/>
            <a:ext cx="1005241" cy="919788"/>
          </a:xfrm>
          <a:custGeom>
            <a:avLst/>
            <a:gdLst>
              <a:gd name="connsiteX0" fmla="*/ 120338 w 1005241"/>
              <a:gd name="connsiteY0" fmla="*/ 0 h 919788"/>
              <a:gd name="connsiteX1" fmla="*/ 76093 w 1005241"/>
              <a:gd name="connsiteY1" fmla="*/ 914400 h 919788"/>
              <a:gd name="connsiteX2" fmla="*/ 1005241 w 1005241"/>
              <a:gd name="connsiteY2" fmla="*/ 309717 h 91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241" h="919788">
                <a:moveTo>
                  <a:pt x="120338" y="0"/>
                </a:moveTo>
                <a:cubicBezTo>
                  <a:pt x="24473" y="431390"/>
                  <a:pt x="-71391" y="862781"/>
                  <a:pt x="76093" y="914400"/>
                </a:cubicBezTo>
                <a:cubicBezTo>
                  <a:pt x="223577" y="966020"/>
                  <a:pt x="614409" y="637868"/>
                  <a:pt x="1005241" y="30971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9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7716914" cy="1143000"/>
          </a:xfrm>
        </p:spPr>
        <p:txBody>
          <a:bodyPr>
            <a:normAutofit/>
          </a:bodyPr>
          <a:lstStyle/>
          <a:p>
            <a:r>
              <a:rPr lang="pt-BR" sz="3200" dirty="0"/>
              <a:t>O Modelo de Negócios </a:t>
            </a:r>
            <a:r>
              <a:rPr lang="pt-BR" sz="3200" dirty="0" err="1"/>
              <a:t>Canvas</a:t>
            </a:r>
            <a:endParaRPr lang="pt-BR" sz="3200" dirty="0"/>
          </a:p>
        </p:txBody>
      </p:sp>
      <p:grpSp>
        <p:nvGrpSpPr>
          <p:cNvPr id="5" name="Grupo 4"/>
          <p:cNvGrpSpPr/>
          <p:nvPr/>
        </p:nvGrpSpPr>
        <p:grpSpPr>
          <a:xfrm>
            <a:off x="2279576" y="1016880"/>
            <a:ext cx="7992888" cy="4992035"/>
            <a:chOff x="755576" y="776476"/>
            <a:chExt cx="7992888" cy="5917422"/>
          </a:xfrm>
        </p:grpSpPr>
        <p:grpSp>
          <p:nvGrpSpPr>
            <p:cNvPr id="4" name="Grupo 3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" name="CaixaDeTexto 14"/>
            <p:cNvSpPr txBox="1"/>
            <p:nvPr/>
          </p:nvSpPr>
          <p:spPr>
            <a:xfrm>
              <a:off x="7104846" y="788555"/>
              <a:ext cx="1224136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44596" y="805514"/>
              <a:ext cx="1282233" cy="1039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59932" y="828402"/>
              <a:ext cx="1044116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7839" y="850059"/>
              <a:ext cx="1368152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386628" y="3340654"/>
              <a:ext cx="1368152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14042" y="828404"/>
              <a:ext cx="1368152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52467" y="5229199"/>
              <a:ext cx="1368152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933405" y="5229201"/>
              <a:ext cx="1368152" cy="76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617441" y="3344521"/>
              <a:ext cx="1368152" cy="4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2832"/>
            <a:ext cx="8003232" cy="1143000"/>
          </a:xfrm>
        </p:spPr>
        <p:txBody>
          <a:bodyPr>
            <a:normAutofit/>
          </a:bodyPr>
          <a:lstStyle/>
          <a:p>
            <a:r>
              <a:rPr lang="pt-BR" sz="3200" dirty="0"/>
              <a:t>O Modelo de Negócios </a:t>
            </a:r>
            <a:r>
              <a:rPr lang="pt-BR" sz="3200" dirty="0" err="1"/>
              <a:t>Canvas</a:t>
            </a:r>
            <a:endParaRPr lang="pt-BR" sz="3200" dirty="0"/>
          </a:p>
        </p:txBody>
      </p:sp>
      <p:grpSp>
        <p:nvGrpSpPr>
          <p:cNvPr id="5" name="Grupo 4"/>
          <p:cNvGrpSpPr/>
          <p:nvPr/>
        </p:nvGrpSpPr>
        <p:grpSpPr>
          <a:xfrm>
            <a:off x="2279576" y="1112289"/>
            <a:ext cx="7992888" cy="4961940"/>
            <a:chOff x="755576" y="776476"/>
            <a:chExt cx="7992888" cy="5917422"/>
          </a:xfrm>
        </p:grpSpPr>
        <p:grpSp>
          <p:nvGrpSpPr>
            <p:cNvPr id="4" name="Grupo 3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" name="CaixaDeTexto 14"/>
            <p:cNvSpPr txBox="1"/>
            <p:nvPr/>
          </p:nvSpPr>
          <p:spPr>
            <a:xfrm>
              <a:off x="7104846" y="788555"/>
              <a:ext cx="1224136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44596" y="805514"/>
              <a:ext cx="1282233" cy="104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59932" y="828403"/>
              <a:ext cx="1044116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7839" y="850059"/>
              <a:ext cx="1368152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386628" y="3340654"/>
              <a:ext cx="1368152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14042" y="828404"/>
              <a:ext cx="1368152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52467" y="5229199"/>
              <a:ext cx="1368152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933405" y="5229200"/>
              <a:ext cx="1368152" cy="77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617441" y="3344522"/>
              <a:ext cx="1368152" cy="44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  <p:cxnSp>
        <p:nvCxnSpPr>
          <p:cNvPr id="24" name="Conector reto 23"/>
          <p:cNvCxnSpPr>
            <a:stCxn id="3074" idx="0"/>
            <a:endCxn id="3074" idx="2"/>
          </p:cNvCxnSpPr>
          <p:nvPr/>
        </p:nvCxnSpPr>
        <p:spPr>
          <a:xfrm>
            <a:off x="6276020" y="1112289"/>
            <a:ext cx="0" cy="496194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direita 24"/>
          <p:cNvSpPr/>
          <p:nvPr/>
        </p:nvSpPr>
        <p:spPr>
          <a:xfrm>
            <a:off x="6528048" y="1988841"/>
            <a:ext cx="3096344" cy="1435599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Valor</a:t>
            </a:r>
          </a:p>
        </p:txBody>
      </p:sp>
      <p:sp>
        <p:nvSpPr>
          <p:cNvPr id="26" name="Seta para a direita 25"/>
          <p:cNvSpPr/>
          <p:nvPr/>
        </p:nvSpPr>
        <p:spPr>
          <a:xfrm flipH="1">
            <a:off x="2639616" y="1988841"/>
            <a:ext cx="3096344" cy="143559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Eficiência</a:t>
            </a:r>
          </a:p>
        </p:txBody>
      </p:sp>
    </p:spTree>
    <p:extLst>
      <p:ext uri="{BB962C8B-B14F-4D97-AF65-F5344CB8AC3E}">
        <p14:creationId xmlns:p14="http://schemas.microsoft.com/office/powerpoint/2010/main" val="19284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16" y="-172755"/>
            <a:ext cx="8003232" cy="1143000"/>
          </a:xfrm>
        </p:spPr>
        <p:txBody>
          <a:bodyPr>
            <a:normAutofit/>
          </a:bodyPr>
          <a:lstStyle/>
          <a:p>
            <a:r>
              <a:rPr lang="pt-BR" sz="3200" dirty="0"/>
              <a:t>O Modelo de Negócios </a:t>
            </a:r>
            <a:r>
              <a:rPr lang="pt-BR" sz="3200" dirty="0" err="1"/>
              <a:t>Canvas</a:t>
            </a:r>
            <a:endParaRPr lang="pt-BR" sz="3200" dirty="0"/>
          </a:p>
        </p:txBody>
      </p:sp>
      <p:grpSp>
        <p:nvGrpSpPr>
          <p:cNvPr id="5" name="Grupo 4"/>
          <p:cNvGrpSpPr/>
          <p:nvPr/>
        </p:nvGrpSpPr>
        <p:grpSpPr>
          <a:xfrm>
            <a:off x="2288602" y="1004992"/>
            <a:ext cx="7992888" cy="5216194"/>
            <a:chOff x="755576" y="776476"/>
            <a:chExt cx="7992888" cy="5917422"/>
          </a:xfrm>
        </p:grpSpPr>
        <p:grpSp>
          <p:nvGrpSpPr>
            <p:cNvPr id="4" name="Grupo 3"/>
            <p:cNvGrpSpPr/>
            <p:nvPr/>
          </p:nvGrpSpPr>
          <p:grpSpPr>
            <a:xfrm>
              <a:off x="755576" y="776476"/>
              <a:ext cx="7992888" cy="5917422"/>
              <a:chOff x="755576" y="776476"/>
              <a:chExt cx="7992888" cy="59174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86" t="10834" r="21523" b="14516"/>
              <a:stretch/>
            </p:blipFill>
            <p:spPr bwMode="auto">
              <a:xfrm>
                <a:off x="755576" y="776476"/>
                <a:ext cx="7992888" cy="5917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971600" y="908720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2627784" y="922133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4283968" y="935546"/>
                <a:ext cx="72008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5626988" y="970245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236296" y="9066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5617481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2386628" y="3344521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851022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5004048" y="5229200"/>
                <a:ext cx="961236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" name="CaixaDeTexto 14"/>
            <p:cNvSpPr txBox="1"/>
            <p:nvPr/>
          </p:nvSpPr>
          <p:spPr>
            <a:xfrm>
              <a:off x="7104845" y="788555"/>
              <a:ext cx="1425971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Segmentos de Clientes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44596" y="805514"/>
              <a:ext cx="1282233" cy="99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 err="1"/>
                <a:t>Relacion</a:t>
              </a:r>
              <a:r>
                <a:rPr lang="pt-BR" sz="1700" dirty="0"/>
                <a:t>. com os Clientes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59932" y="828404"/>
              <a:ext cx="128884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Proposta de Valor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7839" y="85005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Atividades Chave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386628" y="334065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Processos Chave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14042" y="828404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Parceiros Chave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52467" y="5229199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Estrutura de Custo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933405" y="5229200"/>
              <a:ext cx="1368152" cy="73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Fluxo de Receitas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617441" y="3344521"/>
              <a:ext cx="1368152" cy="41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Canais</a:t>
              </a: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5483932" y="1474736"/>
            <a:ext cx="1643618" cy="33258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que?</a:t>
            </a:r>
          </a:p>
        </p:txBody>
      </p:sp>
    </p:spTree>
    <p:extLst>
      <p:ext uri="{BB962C8B-B14F-4D97-AF65-F5344CB8AC3E}">
        <p14:creationId xmlns:p14="http://schemas.microsoft.com/office/powerpoint/2010/main" val="3981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1790</Words>
  <Application>Microsoft Office PowerPoint</Application>
  <PresentationFormat>Personalizar</PresentationFormat>
  <Paragraphs>336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Modelo de Negócio e PN</vt:lpstr>
      <vt:lpstr>O que é um Modelo de Negócio?</vt:lpstr>
      <vt:lpstr>O que é um Modelo de Negócio?</vt:lpstr>
      <vt:lpstr>Modelo de Negócio: CANVAS Alexander Ostewalder</vt:lpstr>
      <vt:lpstr>Modelo de Negócio: CANVAS</vt:lpstr>
      <vt:lpstr>CANVAS</vt:lpstr>
      <vt:lpstr>O Modelo de Negócios Canvas</vt:lpstr>
      <vt:lpstr>O Modelo de Negócios Canvas</vt:lpstr>
      <vt:lpstr>O Modelo de Negócios Canvas</vt:lpstr>
      <vt:lpstr>O Modelo de Negócios Canvas</vt:lpstr>
      <vt:lpstr>O Modelo de Negócios Canvas</vt:lpstr>
      <vt:lpstr>O Modelo de Negócios Canvas</vt:lpstr>
      <vt:lpstr>Proposta de Valor</vt:lpstr>
      <vt:lpstr>Proposta de Valor</vt:lpstr>
      <vt:lpstr>Proposta de Valor</vt:lpstr>
      <vt:lpstr>Segmentos de Clientes</vt:lpstr>
      <vt:lpstr>Segmentos de Clientes</vt:lpstr>
      <vt:lpstr>Segmentos de Clientes</vt:lpstr>
      <vt:lpstr>Segmentos de Clientes</vt:lpstr>
      <vt:lpstr>Canais</vt:lpstr>
      <vt:lpstr>Canais</vt:lpstr>
      <vt:lpstr>Canais</vt:lpstr>
      <vt:lpstr>Canais</vt:lpstr>
      <vt:lpstr>Relacionamento com os Clientes</vt:lpstr>
      <vt:lpstr>Relacionamento com os Clientes</vt:lpstr>
      <vt:lpstr>Relacionamento com os Clientes</vt:lpstr>
      <vt:lpstr>Fluxos de Receitas</vt:lpstr>
      <vt:lpstr>Fluxos de Receitas</vt:lpstr>
      <vt:lpstr>Fluxos de Receitas</vt:lpstr>
      <vt:lpstr>Recursos Chave</vt:lpstr>
      <vt:lpstr>Recursos Chave (principais)</vt:lpstr>
      <vt:lpstr>Recursos Chave</vt:lpstr>
      <vt:lpstr>Atividades Chave</vt:lpstr>
      <vt:lpstr>Atividades Chave (Principais)</vt:lpstr>
      <vt:lpstr>Parceiros Chave</vt:lpstr>
      <vt:lpstr>Parceiros Chave (Principais)</vt:lpstr>
      <vt:lpstr>Estrutura de Custos</vt:lpstr>
      <vt:lpstr>Estrutura de Custo</vt:lpstr>
      <vt:lpstr>Apresentação do PowerPoint</vt:lpstr>
      <vt:lpstr>Exemplo: Loja de Doces para Festas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Negócio e PN</dc:title>
  <dc:creator>Fábio Procópio</dc:creator>
  <cp:lastModifiedBy>Paulo Sidney Gomes Silva</cp:lastModifiedBy>
  <cp:revision>42</cp:revision>
  <dcterms:created xsi:type="dcterms:W3CDTF">2014-11-17T14:52:46Z</dcterms:created>
  <dcterms:modified xsi:type="dcterms:W3CDTF">2015-09-03T15:19:17Z</dcterms:modified>
</cp:coreProperties>
</file>