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4" r:id="rId4"/>
    <p:sldId id="268" r:id="rId5"/>
    <p:sldId id="258" r:id="rId6"/>
    <p:sldId id="269" r:id="rId7"/>
    <p:sldId id="270" r:id="rId8"/>
    <p:sldId id="259" r:id="rId9"/>
    <p:sldId id="260" r:id="rId10"/>
    <p:sldId id="271" r:id="rId11"/>
    <p:sldId id="261" r:id="rId12"/>
    <p:sldId id="262" r:id="rId13"/>
    <p:sldId id="272" r:id="rId14"/>
    <p:sldId id="263" r:id="rId15"/>
    <p:sldId id="273" r:id="rId16"/>
    <p:sldId id="274" r:id="rId17"/>
    <p:sldId id="264" r:id="rId18"/>
    <p:sldId id="265" r:id="rId19"/>
    <p:sldId id="266" r:id="rId20"/>
    <p:sldId id="275" r:id="rId21"/>
    <p:sldId id="267" r:id="rId22"/>
    <p:sldId id="276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A46048-EAAC-43E9-ADB7-B4EB7A43060B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1B28B4-72B5-4A45-9193-97AB86CCBCD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46048-EAAC-43E9-ADB7-B4EB7A43060B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B28B4-72B5-4A45-9193-97AB86CCBCD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46048-EAAC-43E9-ADB7-B4EB7A43060B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B28B4-72B5-4A45-9193-97AB86CCBCD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46048-EAAC-43E9-ADB7-B4EB7A43060B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B28B4-72B5-4A45-9193-97AB86CCBCD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46048-EAAC-43E9-ADB7-B4EB7A43060B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B28B4-72B5-4A45-9193-97AB86CCBCD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46048-EAAC-43E9-ADB7-B4EB7A43060B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B28B4-72B5-4A45-9193-97AB86CCBCD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46048-EAAC-43E9-ADB7-B4EB7A43060B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B28B4-72B5-4A45-9193-97AB86CCBCD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46048-EAAC-43E9-ADB7-B4EB7A43060B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B28B4-72B5-4A45-9193-97AB86CCBCD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46048-EAAC-43E9-ADB7-B4EB7A43060B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B28B4-72B5-4A45-9193-97AB86CCBCD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AA46048-EAAC-43E9-ADB7-B4EB7A43060B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B28B4-72B5-4A45-9193-97AB86CCBCD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A46048-EAAC-43E9-ADB7-B4EB7A43060B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1B28B4-72B5-4A45-9193-97AB86CCBCD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AA46048-EAAC-43E9-ADB7-B4EB7A43060B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1B28B4-72B5-4A45-9193-97AB86CCBCD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liderança-empresarial-delegar-taref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43050"/>
            <a:ext cx="9144001" cy="521495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5720" y="357166"/>
            <a:ext cx="8858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latin typeface="Aparajita" pitchFamily="34" charset="0"/>
                <a:cs typeface="Aparajita" pitchFamily="34" charset="0"/>
              </a:rPr>
              <a:t>Liderança nas Organizações</a:t>
            </a:r>
            <a:endParaRPr lang="pt-BR" sz="66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traço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3" y="357166"/>
            <a:ext cx="5636733" cy="6111254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85720" y="92867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pt-BR" sz="2800" b="1" dirty="0" smtClean="0"/>
              <a:t>Os três estilos de Liderança (White e </a:t>
            </a:r>
            <a:r>
              <a:rPr lang="pt-BR" sz="2800" b="1" dirty="0" err="1" smtClean="0"/>
              <a:t>Lippitt</a:t>
            </a:r>
            <a:r>
              <a:rPr lang="pt-BR" sz="2800" b="1" dirty="0" smtClean="0"/>
              <a:t>)</a:t>
            </a:r>
          </a:p>
          <a:p>
            <a:pPr>
              <a:buFontTx/>
              <a:buChar char="-"/>
            </a:pPr>
            <a:r>
              <a:rPr lang="pt-BR" sz="2800" b="1" dirty="0" smtClean="0"/>
              <a:t>Liderança orientada para tarefas ou para pessoas </a:t>
            </a:r>
          </a:p>
          <a:p>
            <a:pPr>
              <a:buFontTx/>
              <a:buChar char="-"/>
            </a:pPr>
            <a:r>
              <a:rPr lang="pt-BR" sz="2800" b="1" dirty="0" smtClean="0"/>
              <a:t>Grade gerencial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7158" y="0"/>
            <a:ext cx="8572560" cy="1428736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accent2"/>
                </a:solidFill>
              </a:rPr>
              <a:t>2. Teorias sobre Estilos de Liderança</a:t>
            </a:r>
            <a:r>
              <a:rPr lang="pt-BR" sz="3600" u="sng" dirty="0" smtClean="0"/>
              <a:t/>
            </a:r>
            <a:br>
              <a:rPr lang="pt-BR" sz="3600" u="sng" dirty="0" smtClean="0"/>
            </a:br>
            <a:endParaRPr lang="pt-BR" sz="3600" dirty="0"/>
          </a:p>
        </p:txBody>
      </p:sp>
      <p:pic>
        <p:nvPicPr>
          <p:cNvPr id="5" name="Imagem 4" descr="lideran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496"/>
            <a:ext cx="9144000" cy="400050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aspectos_lideranca_autocratica_liberal_democratic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192837"/>
            <a:ext cx="8286808" cy="566516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928694"/>
          </a:xfrm>
        </p:spPr>
        <p:txBody>
          <a:bodyPr>
            <a:normAutofit fontScale="90000"/>
          </a:bodyPr>
          <a:lstStyle/>
          <a:p>
            <a:r>
              <a:rPr lang="pt-BR" sz="3600" dirty="0" smtClean="0">
                <a:solidFill>
                  <a:schemeClr val="tx1"/>
                </a:solidFill>
              </a:rPr>
              <a:t>Os três estilos de Liderança (White e </a:t>
            </a:r>
            <a:r>
              <a:rPr lang="pt-BR" sz="3600" dirty="0" err="1" smtClean="0">
                <a:solidFill>
                  <a:schemeClr val="tx1"/>
                </a:solidFill>
              </a:rPr>
              <a:t>Lippitt</a:t>
            </a:r>
            <a:r>
              <a:rPr lang="pt-BR" sz="3600" dirty="0" smtClean="0">
                <a:solidFill>
                  <a:schemeClr val="tx1"/>
                </a:solidFill>
              </a:rPr>
              <a:t>): </a:t>
            </a:r>
            <a:r>
              <a:rPr lang="pt-BR" sz="4400" dirty="0" smtClean="0"/>
              <a:t/>
            </a:r>
            <a:br>
              <a:rPr lang="pt-BR" sz="4400" dirty="0" smtClean="0"/>
            </a:br>
            <a:endParaRPr lang="pt-BR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85720" y="1000108"/>
            <a:ext cx="8229600" cy="5643602"/>
          </a:xfrm>
        </p:spPr>
        <p:txBody>
          <a:bodyPr>
            <a:normAutofit/>
          </a:bodyPr>
          <a:lstStyle/>
          <a:p>
            <a:pPr algn="just"/>
            <a:r>
              <a:rPr lang="pt-BR" sz="2600" b="1" dirty="0" smtClean="0"/>
              <a:t>            </a:t>
            </a:r>
            <a:endParaRPr lang="pt-BR" sz="2600" dirty="0" smtClean="0"/>
          </a:p>
          <a:p>
            <a:pPr algn="just"/>
            <a:endParaRPr lang="pt-BR" sz="2600" b="1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93978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Os três estilos de White e </a:t>
            </a:r>
            <a:r>
              <a:rPr lang="pt-BR" dirty="0" err="1" smtClean="0"/>
              <a:t>Lippitt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714356"/>
            <a:ext cx="835824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/>
              <a:t>Liderança autocrática:</a:t>
            </a:r>
            <a:r>
              <a:rPr lang="pt-BR" sz="2000" dirty="0" smtClean="0"/>
              <a:t> o líder centraliza totalmente a autoridade e as decisões (temido) .</a:t>
            </a:r>
            <a:endParaRPr lang="pt-BR" sz="2000" b="1" dirty="0" smtClean="0"/>
          </a:p>
          <a:p>
            <a:pPr algn="just"/>
            <a:r>
              <a:rPr lang="pt-BR" sz="2000" u="sng" dirty="0" smtClean="0"/>
              <a:t>Resultado</a:t>
            </a:r>
            <a:r>
              <a:rPr lang="pt-BR" sz="2000" b="1" dirty="0" smtClean="0"/>
              <a:t>: </a:t>
            </a:r>
            <a:r>
              <a:rPr lang="pt-BR" sz="2000" dirty="0" smtClean="0"/>
              <a:t>maior produção com evidentes  sinais de tensão, frustração e agressividade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b="1" dirty="0" smtClean="0"/>
              <a:t>Liderança Liberal:</a:t>
            </a:r>
            <a:r>
              <a:rPr lang="pt-BR" sz="2000" dirty="0" smtClean="0"/>
              <a:t> permite total liberdade p/ tomada de decisões, participando apenas quando solicitado.(enfatiza o grupo).</a:t>
            </a:r>
          </a:p>
          <a:p>
            <a:pPr algn="just"/>
            <a:r>
              <a:rPr lang="pt-BR" sz="2000" u="sng" dirty="0" smtClean="0"/>
              <a:t>Resultado</a:t>
            </a:r>
            <a:r>
              <a:rPr lang="pt-BR" sz="2000" b="1" dirty="0" smtClean="0"/>
              <a:t>: </a:t>
            </a:r>
            <a:r>
              <a:rPr lang="pt-BR" sz="2000" dirty="0" smtClean="0"/>
              <a:t>fraca produção quantitativa e qualitativa, com fortes sinais de individualismo, desagregação do grupo, insatisfação e pouco respeito ao líder.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b="1" dirty="0" smtClean="0"/>
              <a:t>Liderança democrática:</a:t>
            </a:r>
            <a:r>
              <a:rPr lang="pt-BR" sz="2000" dirty="0" smtClean="0"/>
              <a:t> líder comunicativo, encoraja a participação das pessoas e se preocupa com o  grupo(coordenador) .</a:t>
            </a:r>
            <a:endParaRPr lang="pt-BR" sz="2000" b="1" dirty="0" smtClean="0"/>
          </a:p>
          <a:p>
            <a:pPr algn="just"/>
            <a:r>
              <a:rPr lang="pt-BR" sz="2000" u="sng" dirty="0" smtClean="0"/>
              <a:t>Resultado</a:t>
            </a:r>
            <a:r>
              <a:rPr lang="pt-BR" sz="2000" b="1" dirty="0" smtClean="0"/>
              <a:t>: </a:t>
            </a:r>
            <a:r>
              <a:rPr lang="pt-BR" sz="2000" dirty="0" smtClean="0"/>
              <a:t>boa quantidade de trabalho, melhor qualidade, clima de satisfação, de integração grupal, de responsabilidade e de comprometimento das pessoas.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3200" dirty="0" smtClean="0">
                <a:latin typeface="Andalus" pitchFamily="18" charset="-78"/>
                <a:cs typeface="Andalus" pitchFamily="18" charset="-78"/>
              </a:rPr>
              <a:t>Liderança centrada na tarefa: </a:t>
            </a:r>
          </a:p>
          <a:p>
            <a:pPr algn="just">
              <a:buFont typeface="Wingdings" pitchFamily="2" charset="2"/>
              <a:buChar char="q"/>
            </a:pPr>
            <a:r>
              <a:rPr lang="pt-BR" sz="3200" dirty="0" smtClean="0">
                <a:latin typeface="Andalus" pitchFamily="18" charset="-78"/>
                <a:cs typeface="Andalus" pitchFamily="18" charset="-78"/>
              </a:rPr>
              <a:t>Liderança centrada nas pessoas</a:t>
            </a:r>
          </a:p>
          <a:p>
            <a:pPr marL="0" indent="0" algn="just">
              <a:buNone/>
            </a:pPr>
            <a:r>
              <a:rPr lang="pt-BR" sz="3200" dirty="0" smtClean="0">
                <a:latin typeface="Andalus" pitchFamily="18" charset="-78"/>
                <a:cs typeface="Andalus" pitchFamily="18" charset="-78"/>
              </a:rPr>
              <a:t>OBS:  Pesquisas revelam que nas organizações com baixa eficiência, predominava o foco na tarefa.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tx1"/>
                </a:solidFill>
              </a:rPr>
              <a:t>Liderança orientada para as tarefas ou para as pessoas</a:t>
            </a:r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5" name="Imagem 4" descr="4057.7550-Planejamen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0504"/>
            <a:ext cx="9144000" cy="285749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Liderança orientada para as tarefas ou para as pessoas</a:t>
            </a:r>
            <a:endParaRPr lang="pt-BR" sz="2400" dirty="0"/>
          </a:p>
        </p:txBody>
      </p:sp>
      <p:pic>
        <p:nvPicPr>
          <p:cNvPr id="8" name="Espaço Reservado para Conteúdo 7" descr="traço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214422"/>
            <a:ext cx="9001156" cy="535785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Busca compatibilizar a preocupação com a produção e com as pessoas.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900" dirty="0" smtClean="0"/>
              <a:t>A grade Gerencial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Imagem 3" descr="producao-industrial1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44"/>
            <a:ext cx="9144000" cy="42862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preview_html_m3a2abe17.jpg"/>
          <p:cNvPicPr>
            <a:picLocks noGrp="1" noChangeAspect="1"/>
          </p:cNvPicPr>
          <p:nvPr>
            <p:ph idx="1"/>
          </p:nvPr>
        </p:nvPicPr>
        <p:blipFill>
          <a:blip r:embed="rId2"/>
          <a:srcRect l="2247" r="2247" b="795"/>
          <a:stretch>
            <a:fillRect/>
          </a:stretch>
        </p:blipFill>
        <p:spPr>
          <a:xfrm>
            <a:off x="0" y="650807"/>
            <a:ext cx="9144000" cy="620719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A grade Gerencial</a:t>
            </a:r>
            <a:br>
              <a:rPr lang="pt-BR" sz="3600" dirty="0" smtClean="0">
                <a:solidFill>
                  <a:schemeClr val="tx1"/>
                </a:solidFill>
              </a:rPr>
            </a:br>
            <a:endParaRPr lang="pt-B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pt-BR" u="sng" dirty="0" smtClean="0"/>
          </a:p>
          <a:p>
            <a:pPr algn="just"/>
            <a:r>
              <a:rPr lang="pt-BR" sz="2400" dirty="0" smtClean="0"/>
              <a:t>Avanço em relação às Teoria baseadas exclusivamente no estilo</a:t>
            </a:r>
          </a:p>
          <a:p>
            <a:pPr algn="just"/>
            <a:r>
              <a:rPr lang="pt-BR" sz="2400" dirty="0" smtClean="0"/>
              <a:t>Posiciona a liderança no contexto ambiental levando em conta o líder, os liderados, a tarefa, a situação, os objetivos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15328" cy="1060472"/>
          </a:xfrm>
        </p:spPr>
        <p:txBody>
          <a:bodyPr>
            <a:normAutofit fontScale="90000"/>
          </a:bodyPr>
          <a:lstStyle/>
          <a:p>
            <a:r>
              <a:rPr lang="pt-BR" sz="4000" dirty="0" smtClean="0">
                <a:solidFill>
                  <a:schemeClr val="accent2"/>
                </a:solidFill>
              </a:rPr>
              <a:t>3. Teorias Situacionais de lideranças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Imagem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5854"/>
            <a:ext cx="9144000" cy="300214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571480"/>
            <a:ext cx="8858280" cy="47214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4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pt-BR" sz="2200" b="1" dirty="0" smtClean="0"/>
              <a:t>A escolha dos padrões de Liderança: </a:t>
            </a:r>
            <a:r>
              <a:rPr lang="pt-BR" sz="2200" dirty="0" smtClean="0"/>
              <a:t>o líder deve escolher os padrões de liderança mais adequado para cada situação.</a:t>
            </a:r>
          </a:p>
          <a:p>
            <a:pPr marL="0" indent="0" algn="ctr">
              <a:buNone/>
            </a:pPr>
            <a:r>
              <a:rPr lang="pt-BR" sz="2200" b="1" dirty="0" smtClean="0"/>
              <a:t>Baseia-se na sintonia entre 3 forças interativas:</a:t>
            </a:r>
          </a:p>
          <a:p>
            <a:pPr>
              <a:buFontTx/>
              <a:buChar char="-"/>
            </a:pPr>
            <a:r>
              <a:rPr lang="pt-BR" sz="2200" dirty="0" smtClean="0"/>
              <a:t>As forças no gerente: motivação do líder</a:t>
            </a:r>
          </a:p>
          <a:p>
            <a:pPr>
              <a:buFontTx/>
              <a:buChar char="-"/>
            </a:pPr>
            <a:r>
              <a:rPr lang="pt-BR" sz="2200" dirty="0" smtClean="0"/>
              <a:t>As forças nos subordinados: motivação fornecida pelo líder</a:t>
            </a:r>
          </a:p>
          <a:p>
            <a:pPr>
              <a:buFontTx/>
              <a:buChar char="-"/>
            </a:pPr>
            <a:r>
              <a:rPr lang="pt-BR" sz="2200" dirty="0" smtClean="0"/>
              <a:t>As forças na situação: condição em que a liderança é exercida</a:t>
            </a:r>
          </a:p>
          <a:p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Principais teorias situacionais: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Imagem 3" descr="3notícia0-cursos-cpt.jpg"/>
          <p:cNvPicPr>
            <a:picLocks noChangeAspect="1"/>
          </p:cNvPicPr>
          <p:nvPr/>
        </p:nvPicPr>
        <p:blipFill>
          <a:blip r:embed="rId2"/>
          <a:srcRect b="18689"/>
          <a:stretch>
            <a:fillRect/>
          </a:stretch>
        </p:blipFill>
        <p:spPr>
          <a:xfrm>
            <a:off x="0" y="3857629"/>
            <a:ext cx="9144000" cy="3000372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1537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/>
              <a:t>I</a:t>
            </a:r>
            <a:br>
              <a:rPr lang="pt-BR" sz="3600" dirty="0" smtClean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4000" dirty="0" smtClean="0"/>
              <a:t>Liderança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err="1" smtClean="0"/>
              <a:t>nfluência</a:t>
            </a:r>
            <a:r>
              <a:rPr lang="pt-BR" sz="3600" dirty="0" smtClean="0"/>
              <a:t> </a:t>
            </a:r>
            <a:r>
              <a:rPr lang="pt-BR" sz="3600" dirty="0" smtClean="0"/>
              <a:t>interpessoal em uma dada situação e dirigida através do processo de comunicação humana para a alcance de objetivos.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10" name="Espaço Reservado para Conteúdo 9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4143380"/>
            <a:ext cx="6420099" cy="2502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Padroesdeliderana.jpg"/>
          <p:cNvPicPr>
            <a:picLocks noGrp="1" noChangeAspect="1"/>
          </p:cNvPicPr>
          <p:nvPr>
            <p:ph idx="1"/>
          </p:nvPr>
        </p:nvPicPr>
        <p:blipFill>
          <a:blip r:embed="rId2"/>
          <a:srcRect l="21701" t="3634" r="17882"/>
          <a:stretch>
            <a:fillRect/>
          </a:stretch>
        </p:blipFill>
        <p:spPr>
          <a:xfrm>
            <a:off x="285720" y="696507"/>
            <a:ext cx="8501122" cy="602772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8858280" cy="928670"/>
          </a:xfrm>
        </p:spPr>
        <p:txBody>
          <a:bodyPr>
            <a:normAutofit fontScale="90000"/>
          </a:bodyPr>
          <a:lstStyle/>
          <a:p>
            <a:r>
              <a:rPr lang="pt-BR" sz="4000" dirty="0" smtClean="0">
                <a:effectLst/>
              </a:rPr>
              <a:t>A escolha dos padrões de Liderança: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pt-BR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/>
          <a:lstStyle/>
          <a:p>
            <a:r>
              <a:rPr lang="pt-BR" dirty="0" smtClean="0"/>
              <a:t>Defende que os estilos eficazes de lideranças são situacionais. </a:t>
            </a:r>
          </a:p>
          <a:p>
            <a:r>
              <a:rPr lang="pt-BR" dirty="0" smtClean="0"/>
              <a:t>Cada situação um estilo diferente de liderança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 O modelo contingencial de </a:t>
            </a:r>
            <a:r>
              <a:rPr lang="pt-BR" dirty="0" err="1" smtClean="0">
                <a:solidFill>
                  <a:srgbClr val="FF0000"/>
                </a:solidFill>
              </a:rPr>
              <a:t>Fiedler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Imagem 3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24"/>
            <a:ext cx="9144000" cy="3571876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1142984"/>
            <a:ext cx="8372476" cy="4929222"/>
          </a:xfrm>
        </p:spPr>
        <p:txBody>
          <a:bodyPr>
            <a:normAutofit/>
          </a:bodyPr>
          <a:lstStyle/>
          <a:p>
            <a:pPr marL="514350" indent="-514350" algn="just">
              <a:buAutoNum type="alphaLcParenR"/>
            </a:pPr>
            <a:r>
              <a:rPr lang="pt-BR" u="sng" dirty="0" smtClean="0"/>
              <a:t>Poder de Posição do líder</a:t>
            </a:r>
            <a:r>
              <a:rPr lang="pt-BR" dirty="0" smtClean="0"/>
              <a:t>: </a:t>
            </a:r>
            <a:r>
              <a:rPr lang="pt-BR" sz="2400" dirty="0" smtClean="0"/>
              <a:t>a influência do líder se dá na medida da posição por ele ocupada </a:t>
            </a:r>
            <a:r>
              <a:rPr lang="pt-BR" dirty="0" smtClean="0"/>
              <a:t>(</a:t>
            </a:r>
            <a:r>
              <a:rPr lang="pt-BR" sz="2000" dirty="0" smtClean="0"/>
              <a:t>volume de autoridade formal</a:t>
            </a:r>
            <a:r>
              <a:rPr lang="pt-BR" dirty="0" smtClean="0"/>
              <a:t>)</a:t>
            </a:r>
          </a:p>
          <a:p>
            <a:pPr marL="514350" indent="-514350" algn="just">
              <a:buAutoNum type="alphaLcParenR"/>
            </a:pPr>
            <a:r>
              <a:rPr lang="pt-BR" u="sng" dirty="0" smtClean="0"/>
              <a:t>Estrutura da tarefa: </a:t>
            </a:r>
            <a:r>
              <a:rPr lang="pt-BR" sz="2400" dirty="0" smtClean="0"/>
              <a:t>A eficácia da liderança depende do grau em que a tarefa dos subordinados é rotineira ou variável </a:t>
            </a:r>
            <a:r>
              <a:rPr lang="pt-BR" sz="2000" dirty="0" smtClean="0"/>
              <a:t>(criativas)</a:t>
            </a:r>
            <a:r>
              <a:rPr lang="pt-BR" dirty="0" smtClean="0"/>
              <a:t>.</a:t>
            </a:r>
            <a:endParaRPr lang="pt-BR" u="sng" dirty="0" smtClean="0"/>
          </a:p>
          <a:p>
            <a:r>
              <a:rPr lang="pt-BR" dirty="0" smtClean="0"/>
              <a:t>c) </a:t>
            </a:r>
            <a:r>
              <a:rPr lang="pt-BR" u="sng" dirty="0" smtClean="0"/>
              <a:t>Relação entre líder e membros</a:t>
            </a:r>
            <a:r>
              <a:rPr lang="pt-BR" dirty="0" smtClean="0"/>
              <a:t>: </a:t>
            </a:r>
            <a:r>
              <a:rPr lang="pt-BR" sz="2400" dirty="0" smtClean="0"/>
              <a:t>depende do relacionamento interpessoal</a:t>
            </a:r>
            <a:r>
              <a:rPr lang="pt-BR" dirty="0" smtClean="0"/>
              <a:t> </a:t>
            </a:r>
            <a:r>
              <a:rPr lang="pt-BR" sz="2000" dirty="0" smtClean="0"/>
              <a:t>(confiança, lealdade)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Baseia-se em três fatores situacionais: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5" name="Imagem 4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4420178"/>
            <a:ext cx="2786082" cy="243782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85720" y="214291"/>
            <a:ext cx="8643998" cy="3643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Baseia-se em três fatores situacionais:</a:t>
            </a:r>
          </a:p>
          <a:p>
            <a:pPr marL="514350" indent="-514350" algn="just">
              <a:buAutoNum type="alphaLcParenR"/>
            </a:pPr>
            <a:r>
              <a:rPr lang="pt-BR" b="1" dirty="0" smtClean="0"/>
              <a:t>Poder de Posição do líder: </a:t>
            </a:r>
            <a:r>
              <a:rPr lang="pt-BR" sz="2400" dirty="0" smtClean="0"/>
              <a:t>a influência do líder se dá na medida da posição por ele ocupada </a:t>
            </a:r>
            <a:r>
              <a:rPr lang="pt-BR" dirty="0" smtClean="0"/>
              <a:t>(</a:t>
            </a:r>
            <a:r>
              <a:rPr lang="pt-BR" sz="2000" dirty="0" smtClean="0"/>
              <a:t>volume de autoridade formal</a:t>
            </a:r>
            <a:r>
              <a:rPr lang="pt-BR" dirty="0" smtClean="0"/>
              <a:t>)</a:t>
            </a:r>
          </a:p>
          <a:p>
            <a:pPr marL="514350" indent="-514350" algn="just">
              <a:buAutoNum type="alphaLcParenR"/>
            </a:pPr>
            <a:r>
              <a:rPr lang="pt-BR" b="1" dirty="0" smtClean="0"/>
              <a:t>Estrutura da tarefa: </a:t>
            </a:r>
            <a:r>
              <a:rPr lang="pt-BR" sz="2400" dirty="0" smtClean="0"/>
              <a:t>A eficácia da liderança depende do grau em que a tarefa dos subordinados é rotineira ou variável </a:t>
            </a:r>
            <a:r>
              <a:rPr lang="pt-BR" sz="2000" dirty="0" smtClean="0"/>
              <a:t>(criativas)</a:t>
            </a:r>
            <a:r>
              <a:rPr lang="pt-BR" dirty="0" smtClean="0"/>
              <a:t>.</a:t>
            </a:r>
          </a:p>
          <a:p>
            <a:pPr marL="514350" indent="-514350" algn="just">
              <a:buFont typeface="Wingdings 3"/>
              <a:buAutoNum type="alphaLcParenR"/>
            </a:pPr>
            <a:r>
              <a:rPr lang="pt-BR" b="1" dirty="0" smtClean="0"/>
              <a:t>Relação entre líder e membros: </a:t>
            </a:r>
            <a:r>
              <a:rPr lang="pt-BR" sz="2400" dirty="0" smtClean="0"/>
              <a:t>depende do relacionamento interpessoal</a:t>
            </a:r>
            <a:r>
              <a:rPr lang="pt-BR" dirty="0" smtClean="0"/>
              <a:t> </a:t>
            </a:r>
            <a:r>
              <a:rPr lang="pt-BR" sz="2000" dirty="0" smtClean="0"/>
              <a:t>(confiança, lealdade)</a:t>
            </a:r>
          </a:p>
          <a:p>
            <a:pPr marL="514350" indent="-514350" algn="just">
              <a:buNone/>
            </a:pPr>
            <a:endParaRPr lang="pt-BR" u="sng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Imagem 3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5" y="3714752"/>
            <a:ext cx="5292965" cy="3143248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ult tab.png"/>
          <p:cNvPicPr>
            <a:picLocks noGrp="1" noChangeAspect="1"/>
          </p:cNvPicPr>
          <p:nvPr>
            <p:ph idx="1"/>
          </p:nvPr>
        </p:nvPicPr>
        <p:blipFill>
          <a:blip r:embed="rId2"/>
          <a:srcRect l="1532" t="5000" r="1940" b="3750"/>
          <a:stretch>
            <a:fillRect/>
          </a:stretch>
        </p:blipFill>
        <p:spPr>
          <a:xfrm>
            <a:off x="142844" y="857232"/>
            <a:ext cx="9001156" cy="5214974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sz="2400" dirty="0" smtClean="0"/>
              <a:t>A responsabilidade do líder é aumentar a motivação dos subordinados para atingir os objetivos individuais e organizacionais.</a:t>
            </a:r>
          </a:p>
          <a:p>
            <a:pPr marL="0" indent="0" algn="ctr">
              <a:buNone/>
            </a:pPr>
            <a:r>
              <a:rPr lang="pt-BR" sz="2400" b="1" dirty="0" smtClean="0"/>
              <a:t>Líderes eficazes </a:t>
            </a:r>
            <a:r>
              <a:rPr lang="pt-BR" sz="2400" b="1" dirty="0" smtClean="0">
                <a:sym typeface="Wingdings" pitchFamily="2" charset="2"/>
              </a:rPr>
              <a:t> alcance das metas recompensa aos subordinados</a:t>
            </a:r>
            <a:endParaRPr lang="pt-BR" sz="2400" b="1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>
                <a:solidFill>
                  <a:srgbClr val="FF0000"/>
                </a:solidFill>
              </a:rPr>
              <a:t>4. </a:t>
            </a:r>
            <a:r>
              <a:rPr lang="pt-BR" dirty="0" smtClean="0">
                <a:solidFill>
                  <a:srgbClr val="FF0000"/>
                </a:solidFill>
              </a:rPr>
              <a:t>A teoria do caminho-meta ou teoria voltada para os objetivos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Imagem 3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357562"/>
            <a:ext cx="4673266" cy="350043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1643050"/>
            <a:ext cx="8929718" cy="5786454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pt-BR" sz="2800" b="1" dirty="0" smtClean="0"/>
              <a:t>Líder apoiador</a:t>
            </a:r>
            <a:r>
              <a:rPr lang="pt-BR" sz="2800" dirty="0" smtClean="0"/>
              <a:t>: preocupado com o bem-estar e necessidade dos subordinados </a:t>
            </a:r>
            <a:r>
              <a:rPr lang="pt-BR" sz="2400" dirty="0" smtClean="0"/>
              <a:t>(clima de equipe)</a:t>
            </a:r>
          </a:p>
          <a:p>
            <a:pPr algn="just">
              <a:buFontTx/>
              <a:buChar char="-"/>
            </a:pPr>
            <a:r>
              <a:rPr lang="pt-BR" sz="2800" b="1" dirty="0" smtClean="0"/>
              <a:t>Líder Diretivo</a:t>
            </a:r>
            <a:r>
              <a:rPr lang="pt-BR" sz="2800" dirty="0" smtClean="0"/>
              <a:t>:  conta ao subordinado o que pretende fazer</a:t>
            </a:r>
            <a:endParaRPr lang="pt-BR" sz="2800" u="sng" dirty="0" smtClean="0"/>
          </a:p>
          <a:p>
            <a:pPr algn="just">
              <a:buFontTx/>
              <a:buChar char="-"/>
            </a:pPr>
            <a:r>
              <a:rPr lang="pt-BR" sz="2800" b="1" dirty="0" smtClean="0"/>
              <a:t>Líder participativo</a:t>
            </a:r>
            <a:r>
              <a:rPr lang="pt-BR" sz="2800" dirty="0" smtClean="0"/>
              <a:t>: consulta os subordinados a respeito das decisões </a:t>
            </a:r>
            <a:r>
              <a:rPr lang="pt-BR" sz="2400" dirty="0" smtClean="0"/>
              <a:t>(tomada de decisão em equipe)</a:t>
            </a:r>
          </a:p>
          <a:p>
            <a:pPr algn="just">
              <a:buFontTx/>
              <a:buChar char="-"/>
            </a:pPr>
            <a:r>
              <a:rPr lang="pt-BR" sz="2800" b="1" dirty="0" smtClean="0"/>
              <a:t>Líder Orientado para metas ou resultados</a:t>
            </a:r>
            <a:r>
              <a:rPr lang="pt-BR" sz="2800" dirty="0" smtClean="0"/>
              <a:t>:  formula objetivos claros e desafiadores aos subordinados</a:t>
            </a:r>
            <a:endParaRPr lang="pt-BR" sz="2800" u="sng" dirty="0" smtClean="0"/>
          </a:p>
          <a:p>
            <a:pPr>
              <a:buFont typeface="Wingdings" pitchFamily="2" charset="2"/>
              <a:buChar char="Ø"/>
            </a:pPr>
            <a:endParaRPr lang="pt-BR" u="sng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100" dirty="0" err="1" smtClean="0"/>
              <a:t>House</a:t>
            </a:r>
            <a:r>
              <a:rPr lang="pt-BR" sz="3100" dirty="0" smtClean="0"/>
              <a:t> e </a:t>
            </a:r>
            <a:r>
              <a:rPr lang="pt-BR" sz="3100" dirty="0" err="1" smtClean="0"/>
              <a:t>Dessler</a:t>
            </a:r>
            <a:r>
              <a:rPr lang="pt-BR" sz="3100" dirty="0" smtClean="0"/>
              <a:t> propõem 4 tipos específicos d</a:t>
            </a:r>
            <a:r>
              <a:rPr lang="pt-BR" sz="3100" b="0" dirty="0" smtClean="0"/>
              <a:t>e lideranças</a:t>
            </a:r>
            <a:r>
              <a:rPr lang="pt-BR" sz="3100" u="sng" dirty="0" smtClean="0"/>
              <a:t/>
            </a:r>
            <a:br>
              <a:rPr lang="pt-BR" sz="3100" u="sng" dirty="0" smtClean="0"/>
            </a:br>
            <a:endParaRPr lang="pt-B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4282" y="1"/>
            <a:ext cx="8715436" cy="442913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sz="2400" dirty="0" smtClean="0"/>
              <a:t>Enquanto </a:t>
            </a:r>
            <a:r>
              <a:rPr lang="pt-BR" sz="2400" dirty="0" err="1" smtClean="0"/>
              <a:t>House</a:t>
            </a:r>
            <a:r>
              <a:rPr lang="pt-BR" sz="2400" dirty="0" smtClean="0"/>
              <a:t> e </a:t>
            </a:r>
            <a:r>
              <a:rPr lang="pt-BR" sz="2400" dirty="0" err="1" smtClean="0"/>
              <a:t>Dessler</a:t>
            </a:r>
            <a:r>
              <a:rPr lang="pt-BR" sz="2400" dirty="0" smtClean="0"/>
              <a:t> defendem que esses 4 tipos de lideranças podem ser praticados pelo mesmo líder</a:t>
            </a:r>
          </a:p>
          <a:p>
            <a:pPr algn="just">
              <a:buFont typeface="Wingdings" pitchFamily="2" charset="2"/>
              <a:buChar char="Ø"/>
            </a:pPr>
            <a:endParaRPr lang="pt-B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2400" dirty="0" err="1" smtClean="0"/>
              <a:t>Fiedler</a:t>
            </a:r>
            <a:r>
              <a:rPr lang="pt-BR" sz="2400" dirty="0" smtClean="0"/>
              <a:t>: dificuldade de mudança de estilo por parte do líder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/>
              <a:t>A teoria caminha-meta também sugere mais flexibilidade que o modelo de </a:t>
            </a:r>
            <a:r>
              <a:rPr lang="pt-BR" sz="2400" dirty="0" err="1" smtClean="0"/>
              <a:t>Fiedler</a:t>
            </a:r>
            <a:r>
              <a:rPr lang="pt-BR" sz="2400" dirty="0" smtClean="0"/>
              <a:t>.</a:t>
            </a:r>
          </a:p>
          <a:p>
            <a:endParaRPr lang="pt-BR" dirty="0"/>
          </a:p>
        </p:txBody>
      </p:sp>
      <p:pic>
        <p:nvPicPr>
          <p:cNvPr id="5" name="Imagem 4" descr="Leadership-2-400x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000348"/>
            <a:ext cx="6172242" cy="385765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download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60963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15370" cy="1500198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/>
              <a:t>Liderança</a:t>
            </a:r>
            <a:endParaRPr lang="pt-BR" sz="3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28596" y="2214554"/>
            <a:ext cx="83582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Influência:  </a:t>
            </a:r>
            <a:r>
              <a:rPr lang="pt-BR" sz="3200" dirty="0" smtClean="0">
                <a:latin typeface="Andalus" pitchFamily="18" charset="-78"/>
                <a:cs typeface="Andalus" pitchFamily="18" charset="-78"/>
              </a:rPr>
              <a:t>modificar o comportamento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Poder:  </a:t>
            </a:r>
            <a:r>
              <a:rPr lang="pt-BR" sz="3200" dirty="0" smtClean="0">
                <a:latin typeface="Andalus" pitchFamily="18" charset="-78"/>
                <a:cs typeface="Andalus" pitchFamily="18" charset="-78"/>
              </a:rPr>
              <a:t>potencial de influência</a:t>
            </a:r>
          </a:p>
          <a:p>
            <a:pPr algn="just">
              <a:buFont typeface="Wingdings" pitchFamily="2" charset="2"/>
              <a:buChar char="Ø"/>
            </a:pPr>
            <a:r>
              <a:rPr lang="pt-BR" sz="3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Autoridade : </a:t>
            </a:r>
            <a:r>
              <a:rPr lang="pt-BR" sz="3200" dirty="0" smtClean="0">
                <a:latin typeface="Andalus" pitchFamily="18" charset="-78"/>
                <a:cs typeface="Andalus" pitchFamily="18" charset="-78"/>
              </a:rPr>
              <a:t>poder legal e socialmente aceito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pic>
        <p:nvPicPr>
          <p:cNvPr id="10" name="Espaço Reservado para Conteúdo 9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4143380"/>
            <a:ext cx="6420099" cy="2502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74028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pt-BR" dirty="0" smtClean="0"/>
              <a:t>- </a:t>
            </a:r>
            <a:r>
              <a:rPr lang="pt-BR" sz="2400" b="1" dirty="0" smtClean="0"/>
              <a:t>Coercitivo</a:t>
            </a:r>
            <a:r>
              <a:rPr lang="pt-BR" sz="2400" dirty="0" smtClean="0"/>
              <a:t>: temor, coerção, punição</a:t>
            </a:r>
          </a:p>
          <a:p>
            <a:pPr marL="0" indent="0" algn="just">
              <a:buFont typeface="Wingdings" pitchFamily="2" charset="2"/>
              <a:buNone/>
            </a:pPr>
            <a:r>
              <a:rPr lang="pt-BR" sz="2400" dirty="0" smtClean="0"/>
              <a:t>- </a:t>
            </a:r>
            <a:r>
              <a:rPr lang="pt-BR" sz="2400" b="1" dirty="0" smtClean="0"/>
              <a:t>Recompensa</a:t>
            </a:r>
            <a:r>
              <a:rPr lang="pt-BR" sz="2400" dirty="0" smtClean="0"/>
              <a:t>: incentivo, elogio, reconhecimento</a:t>
            </a:r>
          </a:p>
          <a:p>
            <a:pPr marL="0" indent="0" algn="just">
              <a:buNone/>
            </a:pPr>
            <a:r>
              <a:rPr lang="pt-BR" sz="2400" dirty="0" smtClean="0"/>
              <a:t>- </a:t>
            </a:r>
            <a:r>
              <a:rPr lang="pt-BR" sz="2400" b="1" dirty="0" smtClean="0"/>
              <a:t>Legitimado</a:t>
            </a:r>
            <a:r>
              <a:rPr lang="pt-BR" sz="2400" dirty="0" smtClean="0"/>
              <a:t>: cargo ocupado</a:t>
            </a:r>
          </a:p>
          <a:p>
            <a:pPr marL="0" indent="0" algn="just">
              <a:buNone/>
            </a:pPr>
            <a:r>
              <a:rPr lang="pt-BR" sz="2400" dirty="0" smtClean="0"/>
              <a:t>- </a:t>
            </a:r>
            <a:r>
              <a:rPr lang="pt-BR" sz="2400" b="1" dirty="0" smtClean="0"/>
              <a:t>Competência</a:t>
            </a:r>
            <a:r>
              <a:rPr lang="pt-BR" sz="2400" dirty="0" smtClean="0"/>
              <a:t>: conhecimento, aptidões</a:t>
            </a:r>
          </a:p>
          <a:p>
            <a:pPr marL="0" indent="0" algn="just">
              <a:buFontTx/>
              <a:buChar char="-"/>
            </a:pPr>
            <a:r>
              <a:rPr lang="pt-BR" sz="2400" b="1" dirty="0" smtClean="0"/>
              <a:t>Referência</a:t>
            </a:r>
            <a:r>
              <a:rPr lang="pt-BR" sz="2400" dirty="0" smtClean="0"/>
              <a:t>: atuação e no apelo (carisma)</a:t>
            </a:r>
          </a:p>
          <a:p>
            <a:pPr algn="ctr">
              <a:buFontTx/>
              <a:buChar char="-"/>
            </a:pPr>
            <a:r>
              <a:rPr lang="pt-BR" sz="2400" dirty="0" smtClean="0"/>
              <a:t>Jesus, Napoleão, Gandhi, Vargas, Kennedy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796908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Tipos de poder: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Imagem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0438"/>
            <a:ext cx="3643306" cy="3357562"/>
          </a:xfrm>
          <a:prstGeom prst="rect">
            <a:avLst/>
          </a:prstGeom>
        </p:spPr>
      </p:pic>
      <p:pic>
        <p:nvPicPr>
          <p:cNvPr id="5" name="Imagem 4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571876"/>
            <a:ext cx="4929190" cy="328612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fontes de pode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535785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700" dirty="0" smtClean="0">
                <a:latin typeface="Aparajita" pitchFamily="34" charset="0"/>
                <a:cs typeface="Aparajita" pitchFamily="34" charset="0"/>
              </a:rPr>
              <a:t>Liderança nas Organizações</a:t>
            </a:r>
            <a:r>
              <a:rPr lang="pt-BR" sz="4400" dirty="0" smtClean="0">
                <a:latin typeface="Aparajita" pitchFamily="34" charset="0"/>
                <a:cs typeface="Aparajita" pitchFamily="34" charset="0"/>
              </a:rPr>
              <a:t/>
            </a:r>
            <a:br>
              <a:rPr lang="pt-BR" sz="4400" dirty="0" smtClean="0">
                <a:latin typeface="Aparajita" pitchFamily="34" charset="0"/>
                <a:cs typeface="Aparajita" pitchFamily="34" charset="0"/>
              </a:rPr>
            </a:br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42910" y="1142984"/>
            <a:ext cx="8229600" cy="4525963"/>
          </a:xfrm>
        </p:spPr>
        <p:txBody>
          <a:bodyPr/>
          <a:lstStyle/>
          <a:p>
            <a:pPr algn="just"/>
            <a:r>
              <a:rPr lang="pt-BR" sz="2800" dirty="0" smtClean="0"/>
              <a:t>Um bom administrador deve ser um bom líder</a:t>
            </a:r>
          </a:p>
          <a:p>
            <a:pPr algn="just"/>
            <a:r>
              <a:rPr lang="pt-BR" sz="2800" dirty="0" smtClean="0"/>
              <a:t>Elementos que caracterizam a liderança:</a:t>
            </a:r>
          </a:p>
          <a:p>
            <a:pPr marL="0" indent="0" algn="ctr">
              <a:buNone/>
            </a:pPr>
            <a:r>
              <a:rPr lang="pt-BR" sz="2800" dirty="0" smtClean="0"/>
              <a:t> </a:t>
            </a:r>
            <a:r>
              <a:rPr lang="pt-BR" sz="2800" b="1" dirty="0" smtClean="0"/>
              <a:t>Influência, comunicação, relacionamento o alcance de objetivos/metas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4000" b="0" dirty="0" smtClean="0">
                <a:solidFill>
                  <a:schemeClr val="tx1"/>
                </a:solidFill>
              </a:rPr>
              <a:t>Poder da Liderança: competência e de referência (poder pessoal)</a:t>
            </a:r>
            <a:br>
              <a:rPr lang="pt-BR" sz="4000" b="0" dirty="0" smtClean="0">
                <a:solidFill>
                  <a:schemeClr val="tx1"/>
                </a:solidFill>
              </a:rPr>
            </a:br>
            <a:endParaRPr lang="pt-BR" b="0" dirty="0">
              <a:solidFill>
                <a:schemeClr val="tx1"/>
              </a:solidFill>
            </a:endParaRPr>
          </a:p>
        </p:txBody>
      </p:sp>
      <p:pic>
        <p:nvPicPr>
          <p:cNvPr id="4" name="Imagem 3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714752"/>
            <a:ext cx="5334269" cy="3143248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lide_66.jpg"/>
          <p:cNvPicPr>
            <a:picLocks noGrp="1" noChangeAspect="1"/>
          </p:cNvPicPr>
          <p:nvPr>
            <p:ph idx="1"/>
          </p:nvPr>
        </p:nvPicPr>
        <p:blipFill>
          <a:blip r:embed="rId2"/>
          <a:srcRect l="5016" t="14626" r="5016" b="1718"/>
          <a:stretch>
            <a:fillRect/>
          </a:stretch>
        </p:blipFill>
        <p:spPr>
          <a:xfrm>
            <a:off x="0" y="642918"/>
            <a:ext cx="9144000" cy="6215082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Teorias sobre lideranças: </a:t>
            </a:r>
            <a:endParaRPr lang="pt-BR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14282" y="85723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dirty="0" smtClean="0">
                <a:solidFill>
                  <a:srgbClr val="FF0000"/>
                </a:solidFill>
                <a:latin typeface="Baskerville Old Face" pitchFamily="18" charset="0"/>
              </a:rPr>
              <a:t>1. Traço de Personalidade: </a:t>
            </a:r>
            <a:r>
              <a:rPr lang="pt-BR" sz="3200" dirty="0" smtClean="0">
                <a:latin typeface="Baskerville Old Face" pitchFamily="18" charset="0"/>
              </a:rPr>
              <a:t>Características pessoais, intelectuais, emocionais e físicas: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>
                <a:latin typeface="Baskerville Old Face" pitchFamily="18" charset="0"/>
              </a:rPr>
              <a:t>Habilidades de interpretar objetivos e missões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>
                <a:latin typeface="Baskerville Old Face" pitchFamily="18" charset="0"/>
              </a:rPr>
              <a:t>Habilidades de planejar e programar atividades de equipe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>
                <a:latin typeface="Baskerville Old Face" pitchFamily="18" charset="0"/>
              </a:rPr>
              <a:t>Facilidade em solucionar problemas e conflitos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>
                <a:latin typeface="Baskerville Old Face" pitchFamily="18" charset="0"/>
              </a:rPr>
              <a:t>Facilidade em supervisionar e orientar pessoas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>
                <a:latin typeface="Baskerville Old Face" pitchFamily="18" charset="0"/>
              </a:rPr>
              <a:t>Habilidades em  delegar responsabilidades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0"/>
            <a:ext cx="8115328" cy="1060472"/>
          </a:xfrm>
        </p:spPr>
        <p:txBody>
          <a:bodyPr>
            <a:normAutofit/>
          </a:bodyPr>
          <a:lstStyle/>
          <a:p>
            <a:pPr algn="ctr"/>
            <a:r>
              <a:rPr lang="pt-BR" sz="4400" dirty="0" smtClean="0"/>
              <a:t>Teorias sobre lideranças: </a:t>
            </a:r>
            <a:endParaRPr lang="pt-BR" sz="4400" dirty="0"/>
          </a:p>
        </p:txBody>
      </p:sp>
      <p:pic>
        <p:nvPicPr>
          <p:cNvPr id="4" name="Imagem 3" descr="personalida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000504"/>
            <a:ext cx="9144000" cy="2857497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42910" y="3643314"/>
            <a:ext cx="8229600" cy="45259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7158" y="357166"/>
            <a:ext cx="8786842" cy="2071702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tx1"/>
                </a:solidFill>
              </a:rPr>
              <a:t>Críticas a Teorias Traços da Personalidade: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>
                <a:solidFill>
                  <a:schemeClr val="tx1"/>
                </a:solidFill>
              </a:rPr>
              <a:t>-Características de personalidades são geralmente medidas de maneira pouca precisa.</a:t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/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-Não considera o ambiente dentro da qual existe e funciona a liderança </a:t>
            </a:r>
            <a:r>
              <a:rPr lang="pt-BR" sz="1800" dirty="0" smtClean="0">
                <a:solidFill>
                  <a:schemeClr val="tx1"/>
                </a:solidFill>
              </a:rPr>
              <a:t>(ex líder em casa e na empresa)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pic>
        <p:nvPicPr>
          <p:cNvPr id="4" name="Imagem 3" descr="car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8868"/>
            <a:ext cx="9144000" cy="4429133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421</TotalTime>
  <Words>815</Words>
  <Application>Microsoft Office PowerPoint</Application>
  <PresentationFormat>Apresentação na tela (4:3)</PresentationFormat>
  <Paragraphs>88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Concurso</vt:lpstr>
      <vt:lpstr>Apresentação do PowerPoint</vt:lpstr>
      <vt:lpstr>  I  Liderança  nfluência interpessoal em uma dada situação e dirigida através do processo de comunicação humana para a alcance de objetivos. </vt:lpstr>
      <vt:lpstr>Liderança</vt:lpstr>
      <vt:lpstr>Tipos de poder:  </vt:lpstr>
      <vt:lpstr>Liderança nas Organizações </vt:lpstr>
      <vt:lpstr>Poder da Liderança: competência e de referência (poder pessoal) </vt:lpstr>
      <vt:lpstr>Teorias sobre lideranças: </vt:lpstr>
      <vt:lpstr>Teorias sobre lideranças: </vt:lpstr>
      <vt:lpstr>Críticas a Teorias Traços da Personalidade: -Características de personalidades são geralmente medidas de maneira pouca precisa.  -Não considera o ambiente dentro da qual existe e funciona a liderança (ex líder em casa e na empresa)  </vt:lpstr>
      <vt:lpstr>Apresentação do PowerPoint</vt:lpstr>
      <vt:lpstr>2. Teorias sobre Estilos de Liderança </vt:lpstr>
      <vt:lpstr>Os três estilos de Liderança (White e Lippitt):  </vt:lpstr>
      <vt:lpstr>Os três estilos de White e Lippitt </vt:lpstr>
      <vt:lpstr>Liderança orientada para as tarefas ou para as pessoas</vt:lpstr>
      <vt:lpstr>Liderança orientada para as tarefas ou para as pessoas</vt:lpstr>
      <vt:lpstr>A grade Gerencial </vt:lpstr>
      <vt:lpstr>A grade Gerencial </vt:lpstr>
      <vt:lpstr>3. Teorias Situacionais de lideranças </vt:lpstr>
      <vt:lpstr>Principais teorias situacionais: </vt:lpstr>
      <vt:lpstr>A escolha dos padrões de Liderança: </vt:lpstr>
      <vt:lpstr> O modelo contingencial de Fiedler </vt:lpstr>
      <vt:lpstr>Baseia-se em três fatores situacionais: </vt:lpstr>
      <vt:lpstr> </vt:lpstr>
      <vt:lpstr>Apresentação do PowerPoint</vt:lpstr>
      <vt:lpstr>4. A teoria do caminho-meta ou teoria voltada para os objetivos </vt:lpstr>
      <vt:lpstr>House e Dessler propõem 4 tipos específicos de lideranças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Paulo Sidney Gomes Silva</cp:lastModifiedBy>
  <cp:revision>45</cp:revision>
  <dcterms:created xsi:type="dcterms:W3CDTF">2015-02-03T14:01:57Z</dcterms:created>
  <dcterms:modified xsi:type="dcterms:W3CDTF">2015-09-15T09:23:24Z</dcterms:modified>
</cp:coreProperties>
</file>