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31"/>
  </p:notesMasterIdLst>
  <p:sldIdLst>
    <p:sldId id="256" r:id="rId3"/>
    <p:sldId id="257" r:id="rId4"/>
    <p:sldId id="288" r:id="rId5"/>
    <p:sldId id="261" r:id="rId6"/>
    <p:sldId id="286" r:id="rId7"/>
    <p:sldId id="283" r:id="rId8"/>
    <p:sldId id="285" r:id="rId9"/>
    <p:sldId id="284" r:id="rId10"/>
    <p:sldId id="287" r:id="rId11"/>
    <p:sldId id="289" r:id="rId12"/>
    <p:sldId id="305" r:id="rId13"/>
    <p:sldId id="306" r:id="rId14"/>
    <p:sldId id="290" r:id="rId15"/>
    <p:sldId id="304" r:id="rId16"/>
    <p:sldId id="312" r:id="rId17"/>
    <p:sldId id="303" r:id="rId18"/>
    <p:sldId id="307" r:id="rId19"/>
    <p:sldId id="293" r:id="rId20"/>
    <p:sldId id="294" r:id="rId21"/>
    <p:sldId id="295" r:id="rId22"/>
    <p:sldId id="310" r:id="rId23"/>
    <p:sldId id="296" r:id="rId24"/>
    <p:sldId id="297" r:id="rId25"/>
    <p:sldId id="309" r:id="rId26"/>
    <p:sldId id="299" r:id="rId27"/>
    <p:sldId id="300" r:id="rId28"/>
    <p:sldId id="301" r:id="rId29"/>
    <p:sldId id="302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F185A-0F76-4A86-962F-4A9AAF54DCBE}" type="datetimeFigureOut">
              <a:rPr lang="pt-BR" smtClean="0"/>
              <a:pPr/>
              <a:t>12/03/2015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F559F-1846-4EA6-9B9A-E6304EBA62E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9660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F559F-1846-4EA6-9B9A-E6304EBA62E5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1835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F559F-1846-4EA6-9B9A-E6304EBA62E5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179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12/03/2015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9525"/>
            <a:ext cx="9140825" cy="683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Line 45"/>
          <p:cNvSpPr>
            <a:spLocks noChangeShapeType="1"/>
          </p:cNvSpPr>
          <p:nvPr/>
        </p:nvSpPr>
        <p:spPr bwMode="auto">
          <a:xfrm>
            <a:off x="0" y="3911600"/>
            <a:ext cx="7812088" cy="0"/>
          </a:xfrm>
          <a:prstGeom prst="line">
            <a:avLst/>
          </a:prstGeom>
          <a:noFill/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pic>
        <p:nvPicPr>
          <p:cNvPr id="6" name="Picture 49" descr="Logo_IF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11638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2060575"/>
            <a:ext cx="6983412" cy="1728788"/>
          </a:xfrm>
        </p:spPr>
        <p:txBody>
          <a:bodyPr/>
          <a:lstStyle>
            <a:lvl1pPr>
              <a:defRPr sz="4700"/>
            </a:lvl1pPr>
          </a:lstStyle>
          <a:p>
            <a:r>
              <a:rPr lang="pt-BR" altLang="en-US" smtClean="0"/>
              <a:t>Clique para editar o estilo do título mestre</a:t>
            </a:r>
            <a:endParaRPr lang="pt-BR" alt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00088" y="4076700"/>
            <a:ext cx="5527675" cy="12969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/>
            </a:lvl1pPr>
          </a:lstStyle>
          <a:p>
            <a:r>
              <a:rPr lang="pt-BR" altLang="en-US" smtClean="0"/>
              <a:t>Clique para editar o estilo do subtítulo mestre</a:t>
            </a:r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xmlns="" val="73726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57585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75" y="1643050"/>
            <a:ext cx="7500991" cy="2428892"/>
          </a:xfrm>
        </p:spPr>
        <p:txBody>
          <a:bodyPr anchor="t"/>
          <a:lstStyle>
            <a:lvl1pPr algn="r">
              <a:defRPr sz="4400" b="1" cap="none" baseline="0"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47655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8703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16186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39971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70545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46982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257121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18057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2588" y="122238"/>
            <a:ext cx="2160587" cy="64754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0825" y="122238"/>
            <a:ext cx="6329363" cy="64754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4624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450" y="122238"/>
            <a:ext cx="7632700" cy="13620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250825" y="1628775"/>
            <a:ext cx="8642350" cy="4968875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xmlns="" val="391260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12/03/2015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12/03/2015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12/03/2015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88" y="9525"/>
            <a:ext cx="9140825" cy="683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107950" y="188913"/>
            <a:ext cx="2592388" cy="1008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22238"/>
            <a:ext cx="76327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</p:txBody>
      </p:sp>
      <p:pic>
        <p:nvPicPr>
          <p:cNvPr id="1030" name="Picture 4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188913"/>
            <a:ext cx="93027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1127125" y="1557338"/>
            <a:ext cx="7993063" cy="0"/>
          </a:xfrm>
          <a:prstGeom prst="line">
            <a:avLst/>
          </a:prstGeom>
          <a:noFill/>
          <a:ln w="127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29742" name="Rectangle 46"/>
          <p:cNvSpPr>
            <a:spLocks noChangeArrowheads="1"/>
          </p:cNvSpPr>
          <p:nvPr/>
        </p:nvSpPr>
        <p:spPr bwMode="auto">
          <a:xfrm>
            <a:off x="0" y="6453188"/>
            <a:ext cx="2987675" cy="404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51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SzPct val="110000"/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rgbClr val="669900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8662" y="5028239"/>
            <a:ext cx="7772400" cy="182976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2976" y="142852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>
                <a:latin typeface="Broadway" pitchFamily="82" charset="0"/>
              </a:rPr>
              <a:t>MOTIVAÇÃO</a:t>
            </a:r>
            <a:endParaRPr lang="pt-BR" sz="6000" dirty="0">
              <a:latin typeface="Broadway" pitchFamily="82" charset="0"/>
            </a:endParaRPr>
          </a:p>
        </p:txBody>
      </p:sp>
      <p:pic>
        <p:nvPicPr>
          <p:cNvPr id="18434" name="Picture 2" descr="http://t2.gstatic.com/images?q=tbn:ANd9GcRSbX6fhH1ImdH-ctZWhSBmvdXtquWuQf58fj4N6u_p7WSbwu4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9144000" cy="328612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500166" y="2285992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</a:rPr>
              <a:t>MOTIVAÇÃO</a:t>
            </a:r>
            <a:endParaRPr lang="pt-BR" sz="60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00562" y="14285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accent2"/>
                </a:solidFill>
              </a:rPr>
              <a:t>Psicologia Escolar </a:t>
            </a:r>
          </a:p>
          <a:p>
            <a:pPr algn="r"/>
            <a:r>
              <a:rPr lang="pt-BR" dirty="0" smtClean="0">
                <a:solidFill>
                  <a:schemeClr val="accent2"/>
                </a:solidFill>
              </a:rPr>
              <a:t>Psicóloga Camilla Lima – CRP 17/1535</a:t>
            </a:r>
            <a:endParaRPr lang="pt-BR" dirty="0">
              <a:solidFill>
                <a:schemeClr val="accent2"/>
              </a:solidFill>
            </a:endParaRPr>
          </a:p>
        </p:txBody>
      </p:sp>
      <p:pic>
        <p:nvPicPr>
          <p:cNvPr id="7" name="Picture 2" descr="C:\Users\1876592.IFRN\Documents\IMAGENS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857620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3574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000" dirty="0" smtClean="0"/>
              <a:t>  “Motivação é aquilo que te mantêm seguindo. É aquilo que mantêm você firme nos seus propósitos mesmo quando tudo e todos estão contra você. Motivação é o que faz você ficar até 4 horas da manhã estudando pra uma prova. É o que faz você trabalhar até tarde pra conseguir uma promoção”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  <p:pic>
        <p:nvPicPr>
          <p:cNvPr id="4" name="Picture 2" descr="http://www.paleostyle.co.il/wp-content/uploads/2013/02/How-to-Kick-a-Lack-of-Motivation-Forever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04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CICLO MOTIVACIONAL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/>
              <a:t>Ciclo Motivacional</a:t>
            </a:r>
            <a:r>
              <a:rPr lang="pt-BR" dirty="0"/>
              <a:t>: indivíduo motivado estará sempre em estado de tensão</a:t>
            </a:r>
          </a:p>
          <a:p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44490"/>
            <a:ext cx="8964489" cy="351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165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Ciclo Motivacional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51" y="2852936"/>
            <a:ext cx="4752528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1375267\Downloads\ciclo motivacional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9066" y="2708920"/>
            <a:ext cx="4343400" cy="353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61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pPr algn="ctr"/>
            <a:r>
              <a:rPr lang="pt-BR" sz="3400" dirty="0" smtClean="0"/>
              <a:t>Teorias de conteúdo da Motivação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1904" y="1817439"/>
            <a:ext cx="8785671" cy="485192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Teorias de conteúdo da Motivação </a:t>
            </a:r>
            <a:r>
              <a:rPr lang="pt-BR" sz="2400" dirty="0" smtClean="0"/>
              <a:t>(necessidades e incentivos p/ gerar motivação)</a:t>
            </a:r>
          </a:p>
          <a:p>
            <a:pPr marL="0" indent="0" algn="just">
              <a:buNone/>
            </a:pPr>
            <a:endParaRPr lang="pt-BR" sz="2800" dirty="0"/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/>
              <a:t>Foca as necessidades e incentivos que geram o comportamento</a:t>
            </a:r>
          </a:p>
          <a:p>
            <a:pPr algn="just">
              <a:buFont typeface="Wingdings" pitchFamily="2" charset="2"/>
              <a:buChar char="Ø"/>
            </a:pPr>
            <a:endParaRPr lang="pt-BR" sz="2400" dirty="0" smtClean="0"/>
          </a:p>
          <a:p>
            <a:pPr algn="just">
              <a:buFontTx/>
              <a:buChar char="-"/>
            </a:pPr>
            <a:r>
              <a:rPr lang="pt-BR" sz="2800" dirty="0" smtClean="0"/>
              <a:t>Teoria da Hierarquia das Necessidades (Maslow)</a:t>
            </a:r>
          </a:p>
          <a:p>
            <a:pPr algn="just">
              <a:buFontTx/>
              <a:buChar char="-"/>
            </a:pPr>
            <a:endParaRPr lang="pt-BR" sz="2800" dirty="0" smtClean="0"/>
          </a:p>
          <a:p>
            <a:pPr algn="just">
              <a:buFontTx/>
              <a:buChar char="-"/>
            </a:pPr>
            <a:r>
              <a:rPr lang="pt-BR" sz="2800" dirty="0" smtClean="0"/>
              <a:t>Teoria dos 2 fatores: Higiênicos e Motivacionais (Herzberg)</a:t>
            </a:r>
            <a:endParaRPr lang="pt-BR" sz="2800" dirty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4558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30108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Teoria da Hierarquia das Necessidades (Maslow)</a:t>
            </a:r>
            <a:br>
              <a:rPr lang="pt-BR" dirty="0"/>
            </a:br>
            <a:endParaRPr lang="pt-BR" dirty="0"/>
          </a:p>
        </p:txBody>
      </p:sp>
      <p:pic>
        <p:nvPicPr>
          <p:cNvPr id="1026" name="Picture 2" descr="D:\APOST GO\MASL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94984"/>
            <a:ext cx="6696744" cy="475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8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 dirty="0" smtClean="0"/>
              <a:t>Motivação nas Organizações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4" y="1628775"/>
            <a:ext cx="8785671" cy="511259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buFontTx/>
              <a:buChar char="-"/>
            </a:pPr>
            <a:r>
              <a:rPr lang="pt-BR" sz="2400" dirty="0" smtClean="0"/>
              <a:t>Teoria da Hierarquia das Necessidades (Maslow)</a:t>
            </a:r>
          </a:p>
          <a:p>
            <a:pPr algn="just">
              <a:buFontTx/>
              <a:buChar char="-"/>
            </a:pPr>
            <a:endParaRPr lang="pt-BR" sz="2400" dirty="0"/>
          </a:p>
          <a:p>
            <a:pPr algn="just">
              <a:buFontTx/>
              <a:buChar char="-"/>
            </a:pPr>
            <a:endParaRPr lang="pt-BR" sz="2400" dirty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3233"/>
            <a:ext cx="6939883" cy="407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76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Teoria da Hierarquia das Necessidades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92088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5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Teoria dos Fatores Higiênicos e Motivacionais - Herzberg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 descr="C:\Users\1375267\Downloads\teoria dos fatores higiênic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820891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3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de Processos de 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pt-BR" dirty="0" smtClean="0"/>
              <a:t>Essas teorias procuram verificar como o comportamento é ativado, como é dirigido, como é mantido e como termina.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As principais teorias de processo são: </a:t>
            </a:r>
            <a:r>
              <a:rPr lang="pt-BR" u="sng" dirty="0" smtClean="0"/>
              <a:t>Teoria da Equidade </a:t>
            </a:r>
            <a:r>
              <a:rPr lang="pt-BR" dirty="0" smtClean="0"/>
              <a:t>e </a:t>
            </a:r>
            <a:r>
              <a:rPr lang="pt-BR" u="sng" dirty="0" smtClean="0"/>
              <a:t>Teoria da </a:t>
            </a:r>
            <a:r>
              <a:rPr lang="pt-BR" u="sng" dirty="0" err="1" smtClean="0"/>
              <a:t>Expectância</a:t>
            </a:r>
            <a:endParaRPr lang="pt-BR" u="sng" dirty="0" smtClean="0"/>
          </a:p>
          <a:p>
            <a:pPr marL="0" indent="0" algn="just">
              <a:buNone/>
            </a:pPr>
            <a:endParaRPr lang="pt-BR" u="sng" dirty="0"/>
          </a:p>
          <a:p>
            <a:pPr algn="just"/>
            <a:r>
              <a:rPr lang="pt-BR" dirty="0" smtClean="0"/>
              <a:t>Há ainda a Teoria do Estabelecimento dos Objetivos e Teoria do Esforço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831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Teorias de Processo de Motivação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pt-BR" sz="2800" u="sng" dirty="0" smtClean="0"/>
              <a:t>Teoria da Equidade</a:t>
            </a:r>
            <a:r>
              <a:rPr lang="pt-BR" dirty="0" smtClean="0"/>
              <a:t>: </a:t>
            </a:r>
            <a:r>
              <a:rPr lang="pt-BR" sz="2800" dirty="0" smtClean="0"/>
              <a:t>avalia as contribuições ( o que a pessoa dá) em relações às recompensas ( o que a pessoa recebe) do seu trabalho na organização.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800" dirty="0" smtClean="0"/>
              <a:t>Comparação  feitas pelas pessoas entre seus esforços e recompensas com as das outras pessoas que trabalham em situação semelhante</a:t>
            </a:r>
            <a:endParaRPr lang="pt-BR" sz="2800" dirty="0"/>
          </a:p>
          <a:p>
            <a:pPr marL="0" indent="0" algn="just">
              <a:buNone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0406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24288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5400" dirty="0" smtClean="0"/>
              <a:t>O que é motivação?</a:t>
            </a:r>
            <a:endParaRPr lang="pt-BR" sz="5400" dirty="0"/>
          </a:p>
        </p:txBody>
      </p:sp>
      <p:pic>
        <p:nvPicPr>
          <p:cNvPr id="17410" name="Picture 2" descr="http://www.paleostyle.co.il/wp-content/uploads/2013/02/How-to-Kick-a-Lack-of-Motivation-Forever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9144000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Teoria de Equidade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pt-BR" sz="2800" dirty="0" smtClean="0"/>
              <a:t>Quando um funcionário percebe uma inequidade, ele escolhe uma das seguintes alternativas de comportamento: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457200" indent="-457200" algn="just">
              <a:buAutoNum type="alphaLcParenR"/>
            </a:pPr>
            <a:r>
              <a:rPr lang="pt-BR" sz="2400" dirty="0" smtClean="0"/>
              <a:t>Mudar suas contribuições (reduzindo seus esforço no trabalho)</a:t>
            </a:r>
          </a:p>
          <a:p>
            <a:pPr marL="457200" indent="-457200" algn="just">
              <a:buAutoNum type="alphaLcParenR"/>
            </a:pPr>
            <a:r>
              <a:rPr lang="pt-BR" sz="2400" dirty="0" smtClean="0"/>
              <a:t>Mudar as recompensas recebidas ( mantém a </a:t>
            </a:r>
            <a:r>
              <a:rPr lang="pt-BR" sz="2400" dirty="0" err="1" smtClean="0"/>
              <a:t>qtde</a:t>
            </a:r>
            <a:r>
              <a:rPr lang="pt-BR" sz="2400" dirty="0" smtClean="0"/>
              <a:t> da produção e reduz a qualidade ou reclama da recompensa recebida)</a:t>
            </a:r>
          </a:p>
          <a:p>
            <a:pPr marL="457200" indent="-457200" algn="just">
              <a:buAutoNum type="alphaLcParenR"/>
            </a:pPr>
            <a:r>
              <a:rPr lang="pt-BR" sz="2400" dirty="0" smtClean="0"/>
              <a:t>Modifica os pontos de comparação</a:t>
            </a:r>
          </a:p>
          <a:p>
            <a:pPr marL="457200" indent="-457200" algn="just">
              <a:buAutoNum type="alphaLcParenR"/>
            </a:pPr>
            <a:r>
              <a:rPr lang="pt-BR" sz="2400" dirty="0" smtClean="0"/>
              <a:t>Modifica a situação (</a:t>
            </a:r>
            <a:r>
              <a:rPr lang="pt-BR" sz="2400" dirty="0" err="1" smtClean="0"/>
              <a:t>ex</a:t>
            </a:r>
            <a:r>
              <a:rPr lang="pt-BR" sz="2400" dirty="0" smtClean="0"/>
              <a:t> saindo da organização)</a:t>
            </a:r>
          </a:p>
        </p:txBody>
      </p:sp>
    </p:spTree>
    <p:extLst>
      <p:ext uri="{BB962C8B-B14F-4D97-AF65-F5344CB8AC3E}">
        <p14:creationId xmlns:p14="http://schemas.microsoft.com/office/powerpoint/2010/main" xmlns="" val="6075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Teoria da Equidade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2" name="Picture 2" descr="C:\Users\1375267\Downloads\equid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820891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41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Teorias de Processo de Motivação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pt-BR" sz="2800" u="sng" dirty="0"/>
              <a:t>Teoria da </a:t>
            </a:r>
            <a:r>
              <a:rPr lang="pt-BR" sz="2800" u="sng" dirty="0" err="1"/>
              <a:t>Expectância</a:t>
            </a:r>
            <a:r>
              <a:rPr lang="pt-BR" sz="2800" dirty="0"/>
              <a:t>: </a:t>
            </a:r>
            <a:r>
              <a:rPr lang="pt-BR" sz="2400" dirty="0"/>
              <a:t>defende que um empregado estará motivado a se esforçar quando ele acredita que o seu esforço o levará a uma boa avaliação do desempenho e a recompensas na organização (bônus, premio, </a:t>
            </a:r>
            <a:r>
              <a:rPr lang="pt-BR" sz="2400" dirty="0" err="1"/>
              <a:t>etc</a:t>
            </a:r>
            <a:r>
              <a:rPr lang="pt-BR" sz="2400" dirty="0" smtClean="0"/>
              <a:t>)</a:t>
            </a:r>
          </a:p>
          <a:p>
            <a:pPr algn="just"/>
            <a:endParaRPr lang="pt-BR" sz="2400" dirty="0"/>
          </a:p>
          <a:p>
            <a:pPr algn="just"/>
            <a:r>
              <a:rPr lang="pt-BR" sz="2800" dirty="0" smtClean="0"/>
              <a:t>Tenta explicar a motivação individual num quadro de esforços-resultados</a:t>
            </a:r>
          </a:p>
          <a:p>
            <a:pPr algn="just"/>
            <a:endParaRPr lang="pt-BR" sz="2400" dirty="0"/>
          </a:p>
          <a:p>
            <a:pPr algn="just"/>
            <a:r>
              <a:rPr lang="pt-BR" sz="2800" dirty="0" smtClean="0"/>
              <a:t>Focaliza três relações:</a:t>
            </a:r>
          </a:p>
          <a:p>
            <a:pPr marL="0" indent="0" algn="just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41738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Teorias de Processo de Motivação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3200" dirty="0" smtClean="0"/>
              <a:t>a) </a:t>
            </a:r>
            <a:r>
              <a:rPr lang="pt-BR" sz="2800" u="sng" dirty="0" smtClean="0"/>
              <a:t>Relação </a:t>
            </a:r>
            <a:r>
              <a:rPr lang="pt-BR" sz="2800" u="sng" dirty="0"/>
              <a:t>entre esforço e desempenho</a:t>
            </a:r>
            <a:r>
              <a:rPr lang="pt-BR" sz="3200" dirty="0"/>
              <a:t>: </a:t>
            </a:r>
            <a:r>
              <a:rPr lang="pt-BR" sz="2800" dirty="0"/>
              <a:t>trabalho </a:t>
            </a:r>
            <a:r>
              <a:rPr lang="pt-BR" sz="2400" dirty="0"/>
              <a:t>intenso levará a bom </a:t>
            </a:r>
            <a:r>
              <a:rPr lang="pt-BR" sz="2400" dirty="0" smtClean="0"/>
              <a:t>desempenho = EXPECTÂNCIA</a:t>
            </a:r>
            <a:endParaRPr lang="pt-BR" sz="2400" u="sng" dirty="0"/>
          </a:p>
          <a:p>
            <a:pPr algn="just"/>
            <a:endParaRPr lang="pt-BR" sz="2800" dirty="0"/>
          </a:p>
          <a:p>
            <a:pPr marL="0" indent="0" algn="just">
              <a:buNone/>
            </a:pPr>
            <a:r>
              <a:rPr lang="pt-BR" sz="2800" dirty="0" smtClean="0"/>
              <a:t>b)</a:t>
            </a:r>
            <a:r>
              <a:rPr lang="pt-BR" sz="2800" u="sng" dirty="0" smtClean="0"/>
              <a:t> Relação entre desempenho e recompensa: </a:t>
            </a:r>
            <a:r>
              <a:rPr lang="pt-BR" sz="2400" u="sng" dirty="0" smtClean="0"/>
              <a:t> </a:t>
            </a:r>
            <a:r>
              <a:rPr lang="pt-BR" sz="2400" dirty="0" smtClean="0"/>
              <a:t>bom desempenho no trabalho trará recompensas = INSTRUMENTALIDADE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c</a:t>
            </a:r>
            <a:r>
              <a:rPr lang="pt-BR" sz="2800" u="sng" dirty="0" smtClean="0"/>
              <a:t>) Relação entre recompensas e objetivos pessoais:</a:t>
            </a:r>
            <a:r>
              <a:rPr lang="pt-BR" sz="2800" dirty="0" smtClean="0"/>
              <a:t> </a:t>
            </a:r>
            <a:r>
              <a:rPr lang="pt-BR" sz="2400" dirty="0" smtClean="0"/>
              <a:t> a recompensa organizacional poderá satisfazer os objetivos ou necessidades pessoais = VALÊNCIA (valor atribuído pelo indivíduo às recompensas do trabalho)</a:t>
            </a:r>
            <a:endParaRPr lang="pt-BR" sz="2800" u="sng" dirty="0" smtClean="0"/>
          </a:p>
          <a:p>
            <a:pPr marL="0" indent="0" algn="just">
              <a:buNone/>
            </a:pPr>
            <a:endParaRPr lang="pt-BR" sz="2400" u="sng" dirty="0"/>
          </a:p>
          <a:p>
            <a:pPr marL="0" indent="0" algn="just">
              <a:buNone/>
            </a:pPr>
            <a:endParaRPr lang="pt-BR" sz="2800" u="sng" dirty="0" smtClean="0"/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0854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Teoria da </a:t>
            </a:r>
            <a:r>
              <a:rPr lang="pt-BR" dirty="0" err="1" smtClean="0"/>
              <a:t>Expectância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8" name="Picture 2" descr="C:\Users\1375267\Downloads\processo de motivaçã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5"/>
            <a:ext cx="8064896" cy="443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76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Motivação - Resumo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Três aspectos básicos que o administrador precisar utilizar para obter bom desempenho das pessoas</a:t>
            </a:r>
          </a:p>
          <a:p>
            <a:pPr algn="just"/>
            <a:endParaRPr lang="pt-BR" dirty="0"/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O conhecimento da Motivação Humana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A capacitação das pessoas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Ofertas de oportunidades e desafios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969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As dimensões do desempenho humano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0882"/>
            <a:ext cx="7835495" cy="528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21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 dinâmica motivacional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3476"/>
            <a:ext cx="8568952" cy="499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6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Aplicações práticas das Teoria Motivacionais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pt-BR" dirty="0" smtClean="0"/>
              <a:t>Principais aplicações práticas: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514350" indent="-514350" algn="just">
              <a:buAutoNum type="alphaLcParenR"/>
            </a:pPr>
            <a:r>
              <a:rPr lang="pt-BR" dirty="0" smtClean="0"/>
              <a:t>Recompensas monetárias</a:t>
            </a:r>
          </a:p>
          <a:p>
            <a:pPr marL="514350" indent="-514350" algn="just">
              <a:buAutoNum type="alphaLcParenR"/>
            </a:pPr>
            <a:r>
              <a:rPr lang="pt-BR" dirty="0" smtClean="0"/>
              <a:t>Enriquecimento de Tarefas</a:t>
            </a:r>
          </a:p>
          <a:p>
            <a:pPr marL="514350" indent="-514350" algn="just">
              <a:buAutoNum type="alphaLcParenR"/>
            </a:pPr>
            <a:r>
              <a:rPr lang="pt-BR" dirty="0" smtClean="0"/>
              <a:t>Flexibilização do horário de trabalho</a:t>
            </a:r>
          </a:p>
        </p:txBody>
      </p:sp>
    </p:spTree>
    <p:extLst>
      <p:ext uri="{BB962C8B-B14F-4D97-AF65-F5344CB8AC3E}">
        <p14:creationId xmlns:p14="http://schemas.microsoft.com/office/powerpoint/2010/main" xmlns="" val="27640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31497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600" dirty="0" smtClean="0"/>
              <a:t>A motivação vem de dentro do indivíduo ou é o ambiente que o motiva?</a:t>
            </a:r>
            <a:endParaRPr lang="pt-BR" sz="3600" dirty="0"/>
          </a:p>
        </p:txBody>
      </p:sp>
      <p:pic>
        <p:nvPicPr>
          <p:cNvPr id="4" name="Picture 2" descr="http://www.paleostyle.co.il/wp-content/uploads/2013/02/How-to-Kick-a-Lack-of-Motivation-Forever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9144000" cy="2714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841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26" name="AutoShape 2" descr="http://marketingnegociodesucesso.com/wp-content/uploads/2013/03/motiva%C3%A7%C3%A3o.jpg"/>
          <p:cNvSpPr>
            <a:spLocks noChangeAspect="1" noChangeArrowheads="1"/>
          </p:cNvSpPr>
          <p:nvPr/>
        </p:nvSpPr>
        <p:spPr bwMode="auto">
          <a:xfrm>
            <a:off x="155575" y="-3290888"/>
            <a:ext cx="9144000" cy="685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http://marketingnegociodesucesso.com/wp-content/uploads/2013/03/motiva%C3%A7%C3%A3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/>
              <a:t>  Motivação  é  o  processo  responsável  pela </a:t>
            </a:r>
          </a:p>
          <a:p>
            <a:pPr algn="ctr">
              <a:buNone/>
            </a:pPr>
            <a:r>
              <a:rPr lang="pt-BR" dirty="0" smtClean="0"/>
              <a:t>intensidade, direção e persistência dos esforços de uma pessoa para alcançar uma determinada meta. </a:t>
            </a:r>
          </a:p>
          <a:p>
            <a:pPr algn="ctr">
              <a:buNone/>
            </a:pPr>
            <a:r>
              <a:rPr lang="pt-BR" dirty="0" smtClean="0"/>
              <a:t>(Robbins, 2005)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373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450" y="122239"/>
            <a:ext cx="7632700" cy="1002506"/>
          </a:xfrm>
        </p:spPr>
        <p:txBody>
          <a:bodyPr/>
          <a:lstStyle/>
          <a:p>
            <a:r>
              <a:rPr lang="pt-BR" sz="3400" dirty="0" smtClean="0"/>
              <a:t>Motivação nas Organizações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4" y="1556792"/>
            <a:ext cx="8785671" cy="518457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u="sng" dirty="0" smtClean="0"/>
              <a:t>Motivar as pessoas</a:t>
            </a:r>
            <a:r>
              <a:rPr lang="pt-BR" dirty="0" smtClean="0"/>
              <a:t>: um dos maiores desafios 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Motivação humana não é um traço da personalidade.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A motivação é resultado da interação entre indivíduo e a situação que o envolve.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A mesma pessoa pode ter diferentes níveis de motivação ao longo do tempo.</a:t>
            </a:r>
          </a:p>
        </p:txBody>
      </p:sp>
    </p:spTree>
    <p:extLst>
      <p:ext uri="{BB962C8B-B14F-4D97-AF65-F5344CB8AC3E}">
        <p14:creationId xmlns:p14="http://schemas.microsoft.com/office/powerpoint/2010/main" xmlns="" val="840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 smtClean="0"/>
              <a:t>Você já se motivou e se desmotivou na vida em uma determinada atividades?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1567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400" dirty="0" smtClean="0"/>
              <a:t>Motivação nas Organizações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824" y="1340769"/>
            <a:ext cx="8785671" cy="525688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Desejo de exercer altos níveis de esforço em direção a determinados objetivos organizacionais.</a:t>
            </a:r>
          </a:p>
          <a:p>
            <a:pPr marL="109728" indent="0" algn="just">
              <a:buNone/>
            </a:pPr>
            <a:endParaRPr lang="pt-BR" dirty="0" smtClean="0"/>
          </a:p>
          <a:p>
            <a:pPr marL="109728" indent="0" algn="just">
              <a:buNone/>
            </a:pPr>
            <a:endParaRPr lang="pt-BR" dirty="0"/>
          </a:p>
          <a:p>
            <a:pPr marL="109728" indent="0" algn="just">
              <a:buNone/>
            </a:pPr>
            <a:endParaRPr lang="pt-BR" dirty="0" smtClean="0"/>
          </a:p>
          <a:p>
            <a:pPr marL="109728" indent="0" algn="just">
              <a:buNone/>
            </a:pPr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Elementos fundamentais da Motivação: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>
              <a:buFontTx/>
              <a:buChar char="-"/>
            </a:pPr>
            <a:r>
              <a:rPr lang="pt-BR" dirty="0" smtClean="0"/>
              <a:t>Objetivos organizacionais</a:t>
            </a:r>
          </a:p>
          <a:p>
            <a:pPr algn="just">
              <a:buFontTx/>
              <a:buChar char="-"/>
            </a:pPr>
            <a:r>
              <a:rPr lang="pt-BR" dirty="0" smtClean="0"/>
              <a:t>Esforço (bem direcionado)</a:t>
            </a:r>
          </a:p>
          <a:p>
            <a:pPr algn="just">
              <a:buFontTx/>
              <a:buChar char="-"/>
            </a:pPr>
            <a:r>
              <a:rPr lang="pt-BR" dirty="0" smtClean="0"/>
              <a:t>Necessidades individuais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59832" y="736284"/>
            <a:ext cx="5615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just">
              <a:spcBef>
                <a:spcPts val="300"/>
              </a:spcBef>
              <a:buClr>
                <a:srgbClr val="C32D2E"/>
              </a:buClr>
            </a:pPr>
            <a:r>
              <a:rPr lang="pt-BR" sz="3200" b="1" dirty="0">
                <a:solidFill>
                  <a:prstClr val="black"/>
                </a:solidFill>
              </a:rPr>
              <a:t>O QUE É MOTIVAÇÃO</a:t>
            </a:r>
            <a:r>
              <a:rPr lang="pt-BR" sz="3200" dirty="0">
                <a:solidFill>
                  <a:prstClr val="black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2598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62" name="Picture 2" descr="http://4.bp.blogspot.com/-IwbBLnfrKpM/UQJrv3q1NGI/AAAAAAAAAX8/9mtkCFcPwCg/s1600/MOTIVA%C3%87%C3%83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39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de">
  <a:themeElements>
    <a:clrScheme name="Red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10841</TotalTime>
  <Words>672</Words>
  <Application>Microsoft Office PowerPoint</Application>
  <PresentationFormat>Apresentação na tela (4:3)</PresentationFormat>
  <Paragraphs>100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0" baseType="lpstr">
      <vt:lpstr>Urbano</vt:lpstr>
      <vt:lpstr>Rede</vt:lpstr>
      <vt:lpstr>Slide 1</vt:lpstr>
      <vt:lpstr>Slide 2</vt:lpstr>
      <vt:lpstr>Slide 3</vt:lpstr>
      <vt:lpstr>Slide 4</vt:lpstr>
      <vt:lpstr>Slide 5</vt:lpstr>
      <vt:lpstr>Motivação nas Organizações</vt:lpstr>
      <vt:lpstr>Motivação</vt:lpstr>
      <vt:lpstr>Motivação nas Organizações</vt:lpstr>
      <vt:lpstr>Slide 9</vt:lpstr>
      <vt:lpstr>Slide 10</vt:lpstr>
      <vt:lpstr>CICLO MOTIVACIONAL</vt:lpstr>
      <vt:lpstr>Ciclo Motivacional</vt:lpstr>
      <vt:lpstr>Teorias de conteúdo da Motivação</vt:lpstr>
      <vt:lpstr>Teoria da Hierarquia das Necessidades (Maslow) </vt:lpstr>
      <vt:lpstr>Motivação nas Organizações</vt:lpstr>
      <vt:lpstr>Teoria da Hierarquia das Necessidades</vt:lpstr>
      <vt:lpstr>Teoria dos Fatores Higiênicos e Motivacionais - Herzberg</vt:lpstr>
      <vt:lpstr>Teoria de Processos de Motivação</vt:lpstr>
      <vt:lpstr>Teorias de Processo de Motivação </vt:lpstr>
      <vt:lpstr>Teoria de Equidade</vt:lpstr>
      <vt:lpstr>Teoria da Equidade</vt:lpstr>
      <vt:lpstr>Teorias de Processo de Motivação </vt:lpstr>
      <vt:lpstr>Teorias de Processo de Motivação </vt:lpstr>
      <vt:lpstr>Teoria da Expectância</vt:lpstr>
      <vt:lpstr>Motivação - Resumo </vt:lpstr>
      <vt:lpstr>As dimensões do desempenho humano</vt:lpstr>
      <vt:lpstr>A dinâmica motivacional</vt:lpstr>
      <vt:lpstr>Aplicações práticas das Teoria Motivacionais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Camilla Danielle Silva de Lima</dc:creator>
  <cp:lastModifiedBy>Usuario</cp:lastModifiedBy>
  <cp:revision>43</cp:revision>
  <dcterms:created xsi:type="dcterms:W3CDTF">2013-08-27T12:22:12Z</dcterms:created>
  <dcterms:modified xsi:type="dcterms:W3CDTF">2015-03-12T20:53:52Z</dcterms:modified>
</cp:coreProperties>
</file>