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388" r:id="rId3"/>
    <p:sldId id="323" r:id="rId4"/>
    <p:sldId id="392" r:id="rId5"/>
    <p:sldId id="389" r:id="rId6"/>
    <p:sldId id="408" r:id="rId7"/>
    <p:sldId id="407" r:id="rId8"/>
    <p:sldId id="387" r:id="rId9"/>
    <p:sldId id="404" r:id="rId10"/>
    <p:sldId id="386" r:id="rId11"/>
    <p:sldId id="324" r:id="rId12"/>
    <p:sldId id="405" r:id="rId13"/>
    <p:sldId id="406" r:id="rId14"/>
    <p:sldId id="325" r:id="rId15"/>
    <p:sldId id="40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1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5.wmf"/><Relationship Id="rId3" Type="http://schemas.openxmlformats.org/officeDocument/2006/relationships/image" Target="../media/image35.wmf"/><Relationship Id="rId7" Type="http://schemas.openxmlformats.org/officeDocument/2006/relationships/image" Target="../media/image39.emf"/><Relationship Id="rId12" Type="http://schemas.openxmlformats.org/officeDocument/2006/relationships/image" Target="../media/image44.w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emf"/><Relationship Id="rId4" Type="http://schemas.openxmlformats.org/officeDocument/2006/relationships/image" Target="../media/image36.wmf"/><Relationship Id="rId9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BB518-A725-4CDB-9B27-995F191BDFFB}" type="datetimeFigureOut">
              <a:rPr lang="pt-BR" smtClean="0"/>
              <a:t>14/07/2016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2FB44-7CC2-4371-9A9B-9EFAEF2434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92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FB44-7CC2-4371-9A9B-9EFAEF2434D2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9525"/>
            <a:ext cx="9140825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Line 45"/>
          <p:cNvSpPr>
            <a:spLocks noChangeShapeType="1"/>
          </p:cNvSpPr>
          <p:nvPr/>
        </p:nvSpPr>
        <p:spPr bwMode="auto">
          <a:xfrm>
            <a:off x="0" y="3911600"/>
            <a:ext cx="7812088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6" name="Picture 49" descr="Logo_IF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638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2060575"/>
            <a:ext cx="6983412" cy="1728788"/>
          </a:xfrm>
        </p:spPr>
        <p:txBody>
          <a:bodyPr/>
          <a:lstStyle>
            <a:lvl1pPr>
              <a:defRPr sz="4700"/>
            </a:lvl1pPr>
          </a:lstStyle>
          <a:p>
            <a:r>
              <a:rPr lang="pt-BR" altLang="en-US" smtClean="0"/>
              <a:t>Clique para editar o estilo do título mestre</a:t>
            </a:r>
            <a:endParaRPr lang="pt-BR" alt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00088" y="4076700"/>
            <a:ext cx="5527675" cy="12969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pt-BR" altLang="en-US" smtClean="0"/>
              <a:t>Clique para editar o estilo do subtítulo mestre</a:t>
            </a:r>
            <a:endParaRPr lang="pt-B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588" y="122238"/>
            <a:ext cx="2160587" cy="64754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825" y="122238"/>
            <a:ext cx="6329363" cy="64754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122238"/>
            <a:ext cx="7632700" cy="13620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50825" y="1628775"/>
            <a:ext cx="8642350" cy="4968875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5" y="1643050"/>
            <a:ext cx="7500991" cy="2428892"/>
          </a:xfrm>
        </p:spPr>
        <p:txBody>
          <a:bodyPr anchor="t"/>
          <a:lstStyle>
            <a:lvl1pPr algn="r">
              <a:defRPr sz="4400" b="1" cap="none" baseline="0"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8" y="9525"/>
            <a:ext cx="9140825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107950" y="188913"/>
            <a:ext cx="2592388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2238"/>
            <a:ext cx="7632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</p:txBody>
      </p:sp>
      <p:pic>
        <p:nvPicPr>
          <p:cNvPr id="1030" name="Picture 4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88913"/>
            <a:ext cx="9302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1127125" y="1557338"/>
            <a:ext cx="7993063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0" y="6453188"/>
            <a:ext cx="2987675" cy="404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SzPct val="110000"/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40.emf"/><Relationship Id="rId26" Type="http://schemas.openxmlformats.org/officeDocument/2006/relationships/image" Target="../media/image4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45.wmf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Introdução à Gestão Organizacional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744" y="4265340"/>
            <a:ext cx="5527675" cy="2592660"/>
          </a:xfrm>
        </p:spPr>
        <p:txBody>
          <a:bodyPr/>
          <a:lstStyle/>
          <a:p>
            <a:r>
              <a:rPr lang="pt-BR" sz="2000" b="1" dirty="0" err="1" smtClean="0"/>
              <a:t>Prof</a:t>
            </a:r>
            <a:r>
              <a:rPr lang="pt-BR" sz="2000" dirty="0" smtClean="0"/>
              <a:t>: Paulo Sidney</a:t>
            </a:r>
          </a:p>
          <a:p>
            <a:r>
              <a:rPr lang="pt-BR" sz="2000" b="1" dirty="0"/>
              <a:t>D</a:t>
            </a:r>
            <a:r>
              <a:rPr lang="pt-BR" sz="2000" b="1" dirty="0" smtClean="0"/>
              <a:t>isciplina</a:t>
            </a:r>
            <a:r>
              <a:rPr lang="pt-BR" sz="2000" dirty="0" smtClean="0"/>
              <a:t>: Gestão </a:t>
            </a:r>
            <a:r>
              <a:rPr lang="pt-BR" sz="2000" dirty="0"/>
              <a:t>O</a:t>
            </a:r>
            <a:r>
              <a:rPr lang="pt-BR" sz="2000" dirty="0" smtClean="0"/>
              <a:t>rganizacional e Segurança do Trabalho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As mudanças provocadas pela Revolução Industrial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/>
              <a:t>A organização e a empresa moderna nasceram com a Revolução </a:t>
            </a:r>
            <a:r>
              <a:rPr lang="pt-BR" sz="2800" dirty="0" smtClean="0"/>
              <a:t>Industrial: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Primeiras experiências de administração de empresas</a:t>
            </a:r>
            <a:endParaRPr lang="pt-BR" sz="2800" dirty="0"/>
          </a:p>
        </p:txBody>
      </p:sp>
      <p:pic>
        <p:nvPicPr>
          <p:cNvPr id="1026" name="Picture 2" descr="C:\Arquivos Paulo 13\rev industrial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744416" cy="30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Arquivos Paulo 13\tear manu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0" y="2764060"/>
            <a:ext cx="3802092" cy="254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As mudanças provocadas pela Revolução Industrial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u="sng" dirty="0" smtClean="0"/>
              <a:t>Preocupação </a:t>
            </a:r>
            <a:r>
              <a:rPr lang="pt-BR" sz="2800" u="sng" dirty="0"/>
              <a:t>dos </a:t>
            </a:r>
            <a:r>
              <a:rPr lang="pt-BR" sz="2800" u="sng" dirty="0" smtClean="0"/>
              <a:t>empresários</a:t>
            </a:r>
            <a:r>
              <a:rPr lang="pt-BR" sz="2800" dirty="0" smtClean="0"/>
              <a:t>: melhoria da produção</a:t>
            </a:r>
            <a:r>
              <a:rPr lang="pt-BR" sz="2800" dirty="0"/>
              <a:t> </a:t>
            </a:r>
            <a:r>
              <a:rPr lang="pt-BR" sz="2800" dirty="0" smtClean="0"/>
              <a:t>em </a:t>
            </a:r>
            <a:r>
              <a:rPr lang="pt-BR" sz="2800" dirty="0"/>
              <a:t>quantidades </a:t>
            </a:r>
            <a:r>
              <a:rPr lang="pt-BR" sz="2800" dirty="0" smtClean="0"/>
              <a:t>maiores, melhores </a:t>
            </a:r>
            <a:r>
              <a:rPr lang="pt-BR" sz="2800" dirty="0"/>
              <a:t>produtos </a:t>
            </a:r>
            <a:r>
              <a:rPr lang="pt-BR" sz="2800" dirty="0" smtClean="0"/>
              <a:t>e </a:t>
            </a:r>
            <a:r>
              <a:rPr lang="pt-BR" sz="2800" dirty="0"/>
              <a:t>de menor </a:t>
            </a:r>
            <a:r>
              <a:rPr lang="pt-BR" sz="2800" dirty="0" smtClean="0"/>
              <a:t>custo.</a:t>
            </a:r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A Revolução Industrial provocou o surgimento das fabricas e o aparecimento da empresa industrial </a:t>
            </a:r>
            <a:endParaRPr lang="pt-BR" sz="2800" dirty="0" smtClean="0"/>
          </a:p>
        </p:txBody>
      </p:sp>
      <p:pic>
        <p:nvPicPr>
          <p:cNvPr id="2050" name="Picture 2" descr="C:\Arquivos Paulo 13\producao em ser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689761" cy="266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As mudanças provocadas pela Revolução Industrial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 smtClean="0"/>
              <a:t> </a:t>
            </a:r>
            <a:r>
              <a:rPr lang="pt-BR" sz="2400" dirty="0"/>
              <a:t>Aparecimento das fabricas e das empresas industriais. 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Substituição </a:t>
            </a:r>
            <a:r>
              <a:rPr lang="pt-BR" sz="2400" dirty="0"/>
              <a:t>do artesanato pelo operário especializado.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Crescimento </a:t>
            </a:r>
            <a:r>
              <a:rPr lang="pt-BR" sz="2400" dirty="0"/>
              <a:t>das cidades e aumento da necessidade de administração pública. 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Surgimento </a:t>
            </a:r>
            <a:r>
              <a:rPr lang="pt-BR" sz="2400" dirty="0"/>
              <a:t>dos sindicatos como organização proletária a partir do inicio do século XIX. Somente a partir de 1890 alguns deles foram legalizados. </a:t>
            </a:r>
          </a:p>
          <a:p>
            <a:pPr algn="just">
              <a:buFontTx/>
              <a:buChar char="-"/>
            </a:pPr>
            <a:endParaRPr lang="pt-BR" sz="24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"/>
            <a:ext cx="2435139" cy="15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5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As mudanças provocadas pela Revolução Industrial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Início </a:t>
            </a:r>
            <a:r>
              <a:rPr lang="pt-BR" sz="2400" dirty="0"/>
              <a:t>do marxismo em função da exploração capitalista. 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 smtClean="0"/>
              <a:t>Primeiras </a:t>
            </a:r>
            <a:r>
              <a:rPr lang="pt-BR" sz="2400" dirty="0"/>
              <a:t>experiências sobre administração de empresas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algn="just"/>
            <a:r>
              <a:rPr lang="pt-BR" sz="2400" dirty="0" smtClean="0"/>
              <a:t>Consolidação </a:t>
            </a:r>
            <a:r>
              <a:rPr lang="pt-BR" sz="2400" dirty="0"/>
              <a:t>da administração como área de </a:t>
            </a:r>
            <a:r>
              <a:rPr lang="pt-BR" sz="2400" dirty="0" smtClean="0"/>
              <a:t>conhecimento</a:t>
            </a:r>
            <a:r>
              <a:rPr lang="pt-BR" sz="2400" dirty="0"/>
              <a:t>. 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• </a:t>
            </a:r>
            <a:r>
              <a:rPr lang="pt-BR" sz="2400" dirty="0"/>
              <a:t>Inicio da Era Industrial que se prolongou ate a ultima década do século XX. </a:t>
            </a:r>
          </a:p>
          <a:p>
            <a:pPr algn="just">
              <a:buFontTx/>
              <a:buChar char="-"/>
            </a:pPr>
            <a:endParaRPr lang="pt-BR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248" cy="167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03" y="5157192"/>
            <a:ext cx="2324785" cy="155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8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As mudanças provocadas pela Revolução Industrial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2800" u="sng" dirty="0" smtClean="0"/>
          </a:p>
          <a:p>
            <a:pPr algn="just"/>
            <a:endParaRPr lang="pt-BR" sz="2800" u="sng" dirty="0"/>
          </a:p>
          <a:p>
            <a:pPr algn="just"/>
            <a:endParaRPr lang="pt-BR" sz="2800" u="sng" dirty="0" smtClean="0"/>
          </a:p>
          <a:p>
            <a:pPr algn="just"/>
            <a:endParaRPr lang="pt-BR" sz="2800" u="sng" dirty="0" smtClean="0"/>
          </a:p>
          <a:p>
            <a:pPr algn="just"/>
            <a:r>
              <a:rPr lang="pt-BR" sz="2800" u="sng" dirty="0" smtClean="0"/>
              <a:t>Na </a:t>
            </a:r>
            <a:r>
              <a:rPr lang="pt-BR" sz="2800" u="sng" dirty="0"/>
              <a:t>virada do século XX</a:t>
            </a:r>
            <a:r>
              <a:rPr lang="pt-BR" sz="2800" dirty="0"/>
              <a:t>: aparecimento </a:t>
            </a:r>
            <a:r>
              <a:rPr lang="pt-BR" sz="2800" dirty="0" smtClean="0"/>
              <a:t>da </a:t>
            </a:r>
            <a:r>
              <a:rPr lang="pt-BR" sz="2800" dirty="0"/>
              <a:t>empresa </a:t>
            </a:r>
            <a:r>
              <a:rPr lang="pt-BR" sz="2800" dirty="0" smtClean="0"/>
              <a:t>moderna.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- </a:t>
            </a:r>
            <a:r>
              <a:rPr lang="pt-BR" sz="2400" dirty="0" smtClean="0"/>
              <a:t>Era </a:t>
            </a:r>
            <a:r>
              <a:rPr lang="pt-BR" sz="2400" dirty="0"/>
              <a:t>da competição e da concorrência </a:t>
            </a:r>
            <a:r>
              <a:rPr lang="pt-BR" sz="2400" dirty="0" smtClean="0"/>
              <a:t>(livre-comércio)</a:t>
            </a:r>
          </a:p>
          <a:p>
            <a:pPr marL="0" indent="0" algn="just">
              <a:buNone/>
            </a:pPr>
            <a:r>
              <a:rPr lang="pt-BR" sz="2400" dirty="0"/>
              <a:t>- </a:t>
            </a:r>
            <a:r>
              <a:rPr lang="pt-BR" sz="2400" dirty="0" smtClean="0"/>
              <a:t>Rapidez </a:t>
            </a:r>
            <a:r>
              <a:rPr lang="pt-BR" sz="2400" dirty="0"/>
              <a:t>do ritmo de mudanças </a:t>
            </a:r>
            <a:r>
              <a:rPr lang="pt-BR" sz="2400" dirty="0" smtClean="0"/>
              <a:t>tecnológica </a:t>
            </a:r>
          </a:p>
          <a:p>
            <a:pPr marL="0" indent="0" algn="just">
              <a:buNone/>
            </a:pPr>
            <a:r>
              <a:rPr lang="pt-BR" sz="2400" dirty="0" smtClean="0"/>
              <a:t>- Crescimento </a:t>
            </a:r>
            <a:r>
              <a:rPr lang="pt-BR" sz="2400" dirty="0"/>
              <a:t>dos negócios e das empresas</a:t>
            </a:r>
            <a:r>
              <a:rPr lang="pt-BR" sz="2400" dirty="0" smtClean="0"/>
              <a:t>.</a:t>
            </a:r>
          </a:p>
          <a:p>
            <a:pPr algn="just">
              <a:buFontTx/>
              <a:buChar char="-"/>
            </a:pPr>
            <a:endParaRPr lang="pt-BR" sz="2400" dirty="0"/>
          </a:p>
          <a:p>
            <a:pPr algn="just">
              <a:buFontTx/>
              <a:buChar char="-"/>
            </a:pPr>
            <a:endParaRPr lang="pt-BR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275856" cy="207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95" y="1390148"/>
            <a:ext cx="3375645" cy="240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4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4"/>
          <p:cNvSpPr>
            <a:spLocks noChangeArrowheads="1"/>
          </p:cNvSpPr>
          <p:nvPr/>
        </p:nvSpPr>
        <p:spPr bwMode="auto">
          <a:xfrm>
            <a:off x="477838" y="2743200"/>
            <a:ext cx="91217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4" tIns="44447" rIns="90484" bIns="44447"/>
          <a:lstStyle>
            <a:lvl1pPr marL="342900" indent="-3429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4"/>
            <a:endParaRPr lang="pt-BR" altLang="pt-BR">
              <a:latin typeface="Times New Roman" pitchFamily="18" charset="0"/>
            </a:endParaRPr>
          </a:p>
          <a:p>
            <a:pPr lvl="4"/>
            <a:endParaRPr lang="pt-BR" altLang="pt-BR">
              <a:latin typeface="Times New Roman" pitchFamily="18" charset="0"/>
            </a:endParaRPr>
          </a:p>
        </p:txBody>
      </p:sp>
      <p:sp>
        <p:nvSpPr>
          <p:cNvPr id="8195" name="Rectangle 35"/>
          <p:cNvSpPr>
            <a:spLocks noChangeArrowheads="1"/>
          </p:cNvSpPr>
          <p:nvPr/>
        </p:nvSpPr>
        <p:spPr bwMode="auto">
          <a:xfrm>
            <a:off x="7866063" y="6861175"/>
            <a:ext cx="1400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4" tIns="44447" rIns="90484" bIns="44447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pt-BR" sz="900" b="1">
                <a:latin typeface="Times New Roman" pitchFamily="18" charset="0"/>
              </a:rPr>
              <a:t>Prof. Heitor José Pereira</a:t>
            </a:r>
          </a:p>
        </p:txBody>
      </p:sp>
      <p:sp>
        <p:nvSpPr>
          <p:cNvPr id="8196" name="Rectangle 37"/>
          <p:cNvSpPr>
            <a:spLocks noChangeArrowheads="1"/>
          </p:cNvSpPr>
          <p:nvPr/>
        </p:nvSpPr>
        <p:spPr bwMode="auto">
          <a:xfrm>
            <a:off x="107950" y="0"/>
            <a:ext cx="9836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4" tIns="44447" rIns="90484" bIns="44447" anchor="ctr"/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pt-BR">
                <a:latin typeface="Times New Roman" pitchFamily="18" charset="0"/>
              </a:rPr>
              <a:t/>
            </a:r>
            <a:br>
              <a:rPr lang="pt-BR" altLang="pt-BR">
                <a:latin typeface="Times New Roman" pitchFamily="18" charset="0"/>
              </a:rPr>
            </a:br>
            <a:r>
              <a:rPr lang="pt-BR" altLang="pt-BR">
                <a:latin typeface="Times New Roman" pitchFamily="18" charset="0"/>
              </a:rPr>
              <a:t/>
            </a:r>
            <a:br>
              <a:rPr lang="pt-BR" altLang="pt-BR">
                <a:latin typeface="Times New Roman" pitchFamily="18" charset="0"/>
              </a:rPr>
            </a:br>
            <a:endParaRPr lang="pt-BR" altLang="pt-BR">
              <a:latin typeface="Times New Roman" pitchFamily="18" charset="0"/>
            </a:endParaRPr>
          </a:p>
        </p:txBody>
      </p:sp>
      <p:sp>
        <p:nvSpPr>
          <p:cNvPr id="8197" name="Rectangle 38"/>
          <p:cNvSpPr>
            <a:spLocks noChangeArrowheads="1"/>
          </p:cNvSpPr>
          <p:nvPr/>
        </p:nvSpPr>
        <p:spPr bwMode="auto">
          <a:xfrm>
            <a:off x="2362200" y="304800"/>
            <a:ext cx="46894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4" tIns="44447" rIns="90484" bIns="44447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pt-BR" b="1">
                <a:latin typeface="Times New Roman" pitchFamily="18" charset="0"/>
              </a:rPr>
              <a:t>ONDAS DE TRANSFORMAÇÃO</a:t>
            </a:r>
          </a:p>
        </p:txBody>
      </p:sp>
      <p:grpSp>
        <p:nvGrpSpPr>
          <p:cNvPr id="34882" name="Group 66"/>
          <p:cNvGrpSpPr>
            <a:grpSpLocks/>
          </p:cNvGrpSpPr>
          <p:nvPr/>
        </p:nvGrpSpPr>
        <p:grpSpPr bwMode="auto">
          <a:xfrm>
            <a:off x="-246063" y="990600"/>
            <a:ext cx="10880726" cy="2501900"/>
            <a:chOff x="-155" y="624"/>
            <a:chExt cx="6854" cy="1576"/>
          </a:xfrm>
        </p:grpSpPr>
        <p:graphicFrame>
          <p:nvGraphicFramePr>
            <p:cNvPr id="8211" name="Object 3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07" y="2112"/>
            <a:ext cx="6592" cy="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" name="Documento" r:id="rId3" imgW="6000761" imgH="85725" progId="Word.Document.8">
                    <p:embed/>
                  </p:oleObj>
                </mc:Choice>
                <mc:Fallback>
                  <p:oleObj name="Documento" r:id="rId3" imgW="6000761" imgH="85725" progId="Word.Documen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" y="2112"/>
                          <a:ext cx="6592" cy="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" name="Rectangle 40"/>
            <p:cNvSpPr>
              <a:spLocks noChangeArrowheads="1"/>
            </p:cNvSpPr>
            <p:nvPr/>
          </p:nvSpPr>
          <p:spPr bwMode="auto">
            <a:xfrm>
              <a:off x="2160" y="1824"/>
              <a:ext cx="81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4" tIns="44447" rIns="90484" bIns="44447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pt-BR" altLang="pt-BR" sz="1600" b="1">
                  <a:latin typeface="Times New Roman" pitchFamily="18" charset="0"/>
                </a:rPr>
                <a:t>Até 1750 DC</a:t>
              </a:r>
              <a:endParaRPr lang="pt-BR" altLang="pt-BR" sz="1400">
                <a:latin typeface="Times New Roman" pitchFamily="18" charset="0"/>
              </a:endParaRPr>
            </a:p>
          </p:txBody>
        </p:sp>
        <p:sp>
          <p:nvSpPr>
            <p:cNvPr id="8213" name="Rectangle 42"/>
            <p:cNvSpPr>
              <a:spLocks noChangeArrowheads="1"/>
            </p:cNvSpPr>
            <p:nvPr/>
          </p:nvSpPr>
          <p:spPr bwMode="auto">
            <a:xfrm>
              <a:off x="4272" y="1776"/>
              <a:ext cx="40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4" tIns="44447" rIns="90484" bIns="44447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pt-BR" altLang="pt-BR" b="1">
                  <a:latin typeface="Times New Roman" pitchFamily="18" charset="0"/>
                </a:rPr>
                <a:t>1970</a:t>
              </a:r>
            </a:p>
          </p:txBody>
        </p:sp>
        <p:graphicFrame>
          <p:nvGraphicFramePr>
            <p:cNvPr id="8214" name="Object 4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40" y="1680"/>
            <a:ext cx="62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3" name="ClipArt" r:id="rId5" imgW="4587875" imgH="3938588" progId="MS_ClipArt_Gallery.2">
                    <p:embed/>
                  </p:oleObj>
                </mc:Choice>
                <mc:Fallback>
                  <p:oleObj name="ClipArt" r:id="rId5" imgW="4587875" imgH="393858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680"/>
                          <a:ext cx="62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5" name="Object 4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20" y="1536"/>
            <a:ext cx="912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4" name="ClipArt" r:id="rId7" imgW="5249863" imgH="5586413" progId="MS_ClipArt_Gallery.2">
                    <p:embed/>
                  </p:oleObj>
                </mc:Choice>
                <mc:Fallback>
                  <p:oleObj name="ClipArt" r:id="rId7" imgW="5249863" imgH="5586413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1536"/>
                          <a:ext cx="912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6" name="Object 4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704" y="1680"/>
            <a:ext cx="960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5" name="ClipArt" r:id="rId9" imgW="4487863" imgH="3116263" progId="MS_ClipArt_Gallery.2">
                    <p:embed/>
                  </p:oleObj>
                </mc:Choice>
                <mc:Fallback>
                  <p:oleObj name="ClipArt" r:id="rId9" imgW="4487863" imgH="3116263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1680"/>
                          <a:ext cx="960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7" name="Object 4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008" y="1632"/>
            <a:ext cx="918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6" name="ClipArt" r:id="rId11" imgW="11453813" imgH="11379200" progId="MS_ClipArt_Gallery.2">
                    <p:embed/>
                  </p:oleObj>
                </mc:Choice>
                <mc:Fallback>
                  <p:oleObj name="ClipArt" r:id="rId11" imgW="11453813" imgH="1137920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632"/>
                          <a:ext cx="918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18" name="Group 65"/>
            <p:cNvGrpSpPr>
              <a:grpSpLocks/>
            </p:cNvGrpSpPr>
            <p:nvPr/>
          </p:nvGrpSpPr>
          <p:grpSpPr bwMode="auto">
            <a:xfrm>
              <a:off x="-155" y="624"/>
              <a:ext cx="5915" cy="1056"/>
              <a:chOff x="0" y="624"/>
              <a:chExt cx="5915" cy="1056"/>
            </a:xfrm>
          </p:grpSpPr>
          <p:sp>
            <p:nvSpPr>
              <p:cNvPr id="8219" name="Rectangle 39"/>
              <p:cNvSpPr>
                <a:spLocks noChangeArrowheads="1"/>
              </p:cNvSpPr>
              <p:nvPr/>
            </p:nvSpPr>
            <p:spPr bwMode="auto">
              <a:xfrm>
                <a:off x="609" y="687"/>
                <a:ext cx="754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4" tIns="44447" rIns="90484" bIns="44447"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pt-BR" altLang="pt-BR" b="1">
                    <a:latin typeface="Times New Roman" pitchFamily="18" charset="0"/>
                  </a:rPr>
                  <a:t>Revolução</a:t>
                </a:r>
              </a:p>
              <a:p>
                <a:r>
                  <a:rPr lang="pt-BR" altLang="pt-BR" b="1">
                    <a:latin typeface="Times New Roman" pitchFamily="18" charset="0"/>
                  </a:rPr>
                  <a:t>Agrícola</a:t>
                </a:r>
                <a:endParaRPr lang="pt-BR" altLang="pt-BR" sz="1400">
                  <a:latin typeface="Times New Roman" pitchFamily="18" charset="0"/>
                </a:endParaRPr>
              </a:p>
            </p:txBody>
          </p:sp>
          <p:sp>
            <p:nvSpPr>
              <p:cNvPr id="8220" name="Rectangle 41"/>
              <p:cNvSpPr>
                <a:spLocks noChangeArrowheads="1"/>
              </p:cNvSpPr>
              <p:nvPr/>
            </p:nvSpPr>
            <p:spPr bwMode="auto">
              <a:xfrm>
                <a:off x="3257" y="687"/>
                <a:ext cx="754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4" tIns="44447" rIns="90484" bIns="44447"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pt-BR" altLang="pt-BR" b="1">
                    <a:latin typeface="Times New Roman" pitchFamily="18" charset="0"/>
                  </a:rPr>
                  <a:t>Revolução</a:t>
                </a:r>
              </a:p>
              <a:p>
                <a:r>
                  <a:rPr lang="pt-BR" altLang="pt-BR" b="1">
                    <a:latin typeface="Times New Roman" pitchFamily="18" charset="0"/>
                  </a:rPr>
                  <a:t>Industrial</a:t>
                </a:r>
                <a:endParaRPr lang="pt-BR" altLang="pt-BR" sz="1400">
                  <a:latin typeface="Times New Roman" pitchFamily="18" charset="0"/>
                </a:endParaRPr>
              </a:p>
            </p:txBody>
          </p:sp>
          <p:sp>
            <p:nvSpPr>
              <p:cNvPr id="8221" name="Rectangle 43"/>
              <p:cNvSpPr>
                <a:spLocks noChangeArrowheads="1"/>
              </p:cNvSpPr>
              <p:nvPr/>
            </p:nvSpPr>
            <p:spPr bwMode="auto">
              <a:xfrm>
                <a:off x="4818" y="624"/>
                <a:ext cx="942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4" tIns="44447" rIns="90484" bIns="44447">
                <a:spAutoFit/>
              </a:bodyPr>
              <a:lstStyle>
                <a:lvl1pPr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7620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pt-BR" altLang="pt-BR" b="1">
                    <a:latin typeface="Times New Roman" pitchFamily="18" charset="0"/>
                  </a:rPr>
                  <a:t>Revolução da</a:t>
                </a:r>
              </a:p>
              <a:p>
                <a:r>
                  <a:rPr lang="pt-BR" altLang="pt-BR" b="1">
                    <a:latin typeface="Times New Roman" pitchFamily="18" charset="0"/>
                  </a:rPr>
                  <a:t> Informação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graphicFrame>
            <p:nvGraphicFramePr>
              <p:cNvPr id="8222" name="Object 4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0" y="1056"/>
              <a:ext cx="2253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7" name="ClipArt" r:id="rId13" imgW="5438780" imgH="2971800" progId="MS_ClipArt_Gallery.2">
                      <p:embed/>
                    </p:oleObj>
                  </mc:Choice>
                  <mc:Fallback>
                    <p:oleObj name="ClipArt" r:id="rId13" imgW="5438780" imgH="2971800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r="55486" b="60931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056"/>
                            <a:ext cx="2253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23" name="Object 4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296" y="1368"/>
              <a:ext cx="2197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8" name="ClipArt" r:id="rId15" imgW="5438780" imgH="2971800" progId="MS_ClipArt_Gallery.2">
                      <p:embed/>
                    </p:oleObj>
                  </mc:Choice>
                  <mc:Fallback>
                    <p:oleObj name="ClipArt" r:id="rId15" imgW="5438780" imgH="2971800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t="65314" r="55923" b="131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" y="1368"/>
                            <a:ext cx="2197" cy="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24" name="Object 5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784" y="1104"/>
              <a:ext cx="2084" cy="2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9" name="ClipArt" r:id="rId17" imgW="5438780" imgH="2971800" progId="MS_ClipArt_Gallery.2">
                      <p:embed/>
                    </p:oleObj>
                  </mc:Choice>
                  <mc:Fallback>
                    <p:oleObj name="ClipArt" r:id="rId17" imgW="5438780" imgH="2971800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56050" b="61783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4" y="1104"/>
                            <a:ext cx="2084" cy="2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25" name="Object 51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971" y="1347"/>
              <a:ext cx="1944" cy="3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10" name="ClipArt" r:id="rId19" imgW="5438780" imgH="2971800" progId="MS_ClipArt_Gallery.2">
                      <p:embed/>
                    </p:oleObj>
                  </mc:Choice>
                  <mc:Fallback>
                    <p:oleObj name="ClipArt" r:id="rId19" imgW="5438780" imgH="2971800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56294" t="62288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1" y="1347"/>
                            <a:ext cx="1944" cy="3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26" name="Object 5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182" y="960"/>
              <a:ext cx="705" cy="3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11" name="ClipArt" r:id="rId21" imgW="5438780" imgH="2971800" progId="MS_ClipArt_Gallery.2">
                      <p:embed/>
                    </p:oleObj>
                  </mc:Choice>
                  <mc:Fallback>
                    <p:oleObj name="ClipArt" r:id="rId21" imgW="5438780" imgH="2971800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55716" r="25545" b="60884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2" y="960"/>
                            <a:ext cx="705" cy="3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4883" name="Group 67"/>
          <p:cNvGrpSpPr>
            <a:grpSpLocks/>
          </p:cNvGrpSpPr>
          <p:nvPr/>
        </p:nvGrpSpPr>
        <p:grpSpPr bwMode="auto">
          <a:xfrm>
            <a:off x="-228600" y="3573463"/>
            <a:ext cx="9372600" cy="1600200"/>
            <a:chOff x="0" y="2256"/>
            <a:chExt cx="5904" cy="1008"/>
          </a:xfrm>
        </p:grpSpPr>
        <p:sp>
          <p:nvSpPr>
            <p:cNvPr id="8200" name="Rectangle 53"/>
            <p:cNvSpPr>
              <a:spLocks noChangeArrowheads="1"/>
            </p:cNvSpPr>
            <p:nvPr/>
          </p:nvSpPr>
          <p:spPr bwMode="auto">
            <a:xfrm>
              <a:off x="203" y="2256"/>
              <a:ext cx="5557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8201" name="Text Box 54"/>
            <p:cNvSpPr txBox="1">
              <a:spLocks noChangeArrowheads="1"/>
            </p:cNvSpPr>
            <p:nvPr/>
          </p:nvSpPr>
          <p:spPr bwMode="auto">
            <a:xfrm>
              <a:off x="1599" y="2256"/>
              <a:ext cx="33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pt-BR" altLang="pt-BR" sz="1600" b="1">
                  <a:latin typeface="Times New Roman" pitchFamily="18" charset="0"/>
                </a:rPr>
                <a:t>PARADIGMAS DO PODER POLÍTICO E ECONÔMICO</a:t>
              </a:r>
            </a:p>
          </p:txBody>
        </p:sp>
        <p:sp>
          <p:nvSpPr>
            <p:cNvPr id="8202" name="Line 55"/>
            <p:cNvSpPr>
              <a:spLocks noChangeShapeType="1"/>
            </p:cNvSpPr>
            <p:nvPr/>
          </p:nvSpPr>
          <p:spPr bwMode="auto">
            <a:xfrm flipH="1">
              <a:off x="2112" y="2448"/>
              <a:ext cx="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3" name="Line 56"/>
            <p:cNvSpPr>
              <a:spLocks noChangeShapeType="1"/>
            </p:cNvSpPr>
            <p:nvPr/>
          </p:nvSpPr>
          <p:spPr bwMode="auto">
            <a:xfrm flipH="1">
              <a:off x="4320" y="2448"/>
              <a:ext cx="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4" name="Text Box 57"/>
            <p:cNvSpPr txBox="1">
              <a:spLocks noChangeArrowheads="1"/>
            </p:cNvSpPr>
            <p:nvPr/>
          </p:nvSpPr>
          <p:spPr bwMode="auto">
            <a:xfrm>
              <a:off x="1039" y="2640"/>
              <a:ext cx="10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pt-BR" altLang="pt-BR" b="1">
                  <a:latin typeface="Times New Roman" pitchFamily="18" charset="0"/>
                </a:rPr>
                <a:t>Posse da terra/</a:t>
              </a:r>
            </a:p>
            <a:p>
              <a:r>
                <a:rPr lang="pt-BR" altLang="pt-BR" b="1">
                  <a:latin typeface="Times New Roman" pitchFamily="18" charset="0"/>
                </a:rPr>
                <a:t>território</a:t>
              </a:r>
              <a:endParaRPr lang="pt-BR" altLang="pt-BR" sz="2400">
                <a:latin typeface="Times New Roman" pitchFamily="18" charset="0"/>
              </a:endParaRPr>
            </a:p>
          </p:txBody>
        </p:sp>
        <p:sp>
          <p:nvSpPr>
            <p:cNvPr id="8205" name="Text Box 58"/>
            <p:cNvSpPr txBox="1">
              <a:spLocks noChangeArrowheads="1"/>
            </p:cNvSpPr>
            <p:nvPr/>
          </p:nvSpPr>
          <p:spPr bwMode="auto">
            <a:xfrm>
              <a:off x="3364" y="2544"/>
              <a:ext cx="7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pt-BR" altLang="pt-BR" b="1">
                  <a:latin typeface="Times New Roman" pitchFamily="18" charset="0"/>
                </a:rPr>
                <a:t>Capital </a:t>
              </a:r>
            </a:p>
            <a:p>
              <a:r>
                <a:rPr lang="pt-BR" altLang="pt-BR" b="1">
                  <a:latin typeface="Times New Roman" pitchFamily="18" charset="0"/>
                </a:rPr>
                <a:t>financeiro</a:t>
              </a:r>
              <a:endParaRPr lang="pt-BR" altLang="pt-BR" sz="2400">
                <a:latin typeface="Times New Roman" pitchFamily="18" charset="0"/>
              </a:endParaRPr>
            </a:p>
          </p:txBody>
        </p:sp>
        <p:sp>
          <p:nvSpPr>
            <p:cNvPr id="8206" name="Text Box 59"/>
            <p:cNvSpPr txBox="1">
              <a:spLocks noChangeArrowheads="1"/>
            </p:cNvSpPr>
            <p:nvPr/>
          </p:nvSpPr>
          <p:spPr bwMode="auto">
            <a:xfrm>
              <a:off x="4752" y="2592"/>
              <a:ext cx="10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pt-BR" altLang="pt-BR" b="1">
                  <a:latin typeface="Times New Roman" pitchFamily="18" charset="0"/>
                </a:rPr>
                <a:t>Conhecimento</a:t>
              </a:r>
            </a:p>
          </p:txBody>
        </p:sp>
        <p:graphicFrame>
          <p:nvGraphicFramePr>
            <p:cNvPr id="8207" name="Object 60"/>
            <p:cNvGraphicFramePr>
              <a:graphicFrameLocks noChangeAspect="1"/>
            </p:cNvGraphicFramePr>
            <p:nvPr/>
          </p:nvGraphicFramePr>
          <p:xfrm>
            <a:off x="2596" y="2592"/>
            <a:ext cx="433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" name="ClipArt" r:id="rId23" imgW="2288188" imgH="2025680" progId="MS_ClipArt_Gallery.2">
                    <p:embed/>
                  </p:oleObj>
                </mc:Choice>
                <mc:Fallback>
                  <p:oleObj name="ClipArt" r:id="rId23" imgW="2288188" imgH="20256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6" y="2592"/>
                          <a:ext cx="433" cy="3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8" name="Object 61"/>
            <p:cNvGraphicFramePr>
              <a:graphicFrameLocks noChangeAspect="1"/>
            </p:cNvGraphicFramePr>
            <p:nvPr/>
          </p:nvGraphicFramePr>
          <p:xfrm>
            <a:off x="4320" y="2496"/>
            <a:ext cx="397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3" name="ClipArt" r:id="rId25" imgW="2102042" imgH="2286770" progId="MS_ClipArt_Gallery.2">
                    <p:embed/>
                  </p:oleObj>
                </mc:Choice>
                <mc:Fallback>
                  <p:oleObj name="ClipArt" r:id="rId25" imgW="2102042" imgH="228677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496"/>
                          <a:ext cx="397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9" name="Object 62"/>
            <p:cNvGraphicFramePr>
              <a:graphicFrameLocks noChangeAspect="1"/>
            </p:cNvGraphicFramePr>
            <p:nvPr/>
          </p:nvGraphicFramePr>
          <p:xfrm>
            <a:off x="0" y="2448"/>
            <a:ext cx="676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4" name="Package" r:id="rId27" imgW="379379" imgH="515566" progId="Package">
                    <p:embed/>
                  </p:oleObj>
                </mc:Choice>
                <mc:Fallback>
                  <p:oleObj name="Package" r:id="rId27" imgW="379379" imgH="515566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448"/>
                          <a:ext cx="676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0" name="Line 63"/>
            <p:cNvSpPr>
              <a:spLocks noChangeShapeType="1"/>
            </p:cNvSpPr>
            <p:nvPr/>
          </p:nvSpPr>
          <p:spPr bwMode="auto">
            <a:xfrm>
              <a:off x="0" y="3120"/>
              <a:ext cx="5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9036161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Gestão</a:t>
            </a:r>
            <a:r>
              <a:rPr lang="en-US" dirty="0"/>
              <a:t> </a:t>
            </a:r>
            <a:r>
              <a:rPr lang="en-US" dirty="0" err="1" smtClean="0"/>
              <a:t>Organizacional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err="1" smtClean="0"/>
              <a:t>Por</a:t>
            </a:r>
            <a:r>
              <a:rPr lang="en-US" sz="5400" dirty="0" smtClean="0"/>
              <a:t> que </a:t>
            </a:r>
            <a:r>
              <a:rPr lang="en-US" sz="5400" dirty="0" err="1" smtClean="0"/>
              <a:t>estudar</a:t>
            </a:r>
            <a:r>
              <a:rPr lang="en-US" sz="5400" dirty="0"/>
              <a:t> </a:t>
            </a:r>
            <a:r>
              <a:rPr lang="en-US" sz="5400" dirty="0" err="1" smtClean="0"/>
              <a:t>Gestão</a:t>
            </a:r>
            <a:r>
              <a:rPr lang="en-US" sz="5400" dirty="0" smtClean="0"/>
              <a:t> </a:t>
            </a:r>
            <a:r>
              <a:rPr lang="en-US" sz="5400" dirty="0" err="1" smtClean="0"/>
              <a:t>Organizacional</a:t>
            </a:r>
            <a:r>
              <a:rPr lang="en-US" sz="5400" dirty="0" smtClean="0"/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982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122239"/>
            <a:ext cx="7632700" cy="1074514"/>
          </a:xfrm>
        </p:spPr>
        <p:txBody>
          <a:bodyPr/>
          <a:lstStyle/>
          <a:p>
            <a:r>
              <a:rPr lang="pt-BR" sz="3200" dirty="0"/>
              <a:t>Gestão </a:t>
            </a:r>
            <a:r>
              <a:rPr lang="pt-BR" sz="3200" dirty="0" smtClean="0"/>
              <a:t>das Organizações</a:t>
            </a:r>
            <a:endParaRPr lang="pt-BR" sz="3200" dirty="0"/>
          </a:p>
        </p:txBody>
      </p:sp>
      <p:pic>
        <p:nvPicPr>
          <p:cNvPr id="1027" name="Picture 3" descr="C:\Arquivos Paulo 13\or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79" y="1484785"/>
            <a:ext cx="2619375" cy="19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Arquivos Paulo 13\org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55" y="1484784"/>
            <a:ext cx="2933700" cy="19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Arquivos Paulo 13\org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7722"/>
            <a:ext cx="2762719" cy="19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Arquivos Paulo 13\org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92" y="3437723"/>
            <a:ext cx="2967999" cy="19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Arquivos Paulo 13\org_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05400"/>
            <a:ext cx="286464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1" descr="data:image/jpeg;base64,/9j/4AAQSkZJRgABAQAAAQABAAD/2wCEAAkGBxQSEhUUEBQUFhQXFx0WFRQVFxcXFhgXFhcXFhQXFxcYHSggGBwlHBQUITEhJSkrLi4uGB8zODMsNygtLiwBCgoKDg0OGhAQGywkICQsLCwsLCwsLDQsLywsLCwsLCwsLCwsLCwsLCwsLCwsLCwsLCwsLCwsLCwsLCwsLCwsLP/AABEIALUBFwMBIgACEQEDEQH/xAAbAAABBQEBAAAAAAAAAAAAAAAGAAECBAUDB//EAEMQAAIBAgQDBQUFBQYFBQAAAAECEQADBBIhMQUGQRMiUWFxMoGRobEHQnLB0RQjUoLwJDNiksLhFnOisvEVQ1PD0v/EABoBAAMBAQEBAAAAAAAAAAAAAAACAwEEBQb/xAAoEQADAAICAQQCAgIDAAAAAAAAAQIDERIhMQQTIkEyUQUUQqFhcYH/2gAMAwEAAhEDEQA/ANuKaK65ajFIOQinAqUU4FYA2WkFqcU4FBhELUwtOoroBQAwWpMtSUVIigDzXnRf7T/Iv51gxRFzuv8Aaf5B9Wofqb8noY/xRGKeKenApSgwFOBUgKcCsAYLUwKQFTAoAjFEeDw+RFHUiT6msrhWG7S4B0Gp9BW/xB8qE+G3qdqtiX2cnqa3qUd+Xr4Ksk+wxj8JJI/MVw5qwwZA43Q6/hO/zisjg2J7O6J2bun37H4xRJeUMCG2IimT5olU+1aYDRSiu2IslGKncGK4muc9BdkTXMiupqBFBpzIqJFdDUTQBzNRIrpFQigCBFRIroaiaDDkRUCK6moqNRQKw8wyaD0pq74ddKVVOBhPFNFdIpophTnFOBTxTgUGDRTxUgKUUASAqYFMKmBQYOBUiKdRUiKAPN+e1/tA/wCWP+5qHKKPtAX9+n/L/wBTUMVKvJ6OL8EKKekKUUpUcVIUwpxWASFSFJEJ2BPoJrvbwrF1QqQWIAkEbmJ1rdGNpeQh5cweW0XO77fhH+81U5gvd4IOneP5fn8aKTbFtIGiqsD0AoDxWIzuz+J09OnyirX8Z0ceL55HRzoowGIz21Y77H1G/wCvvoVrY5cOZzbkDMJE+I/2+lJjrTK+ojc7/Rz4/h+8HHXQ+vT+vKscijTFcAdxDXgB4C3+Zaqw5UXrdPuUD86a4bfRPDnlTqgTIqBFGP8Awrb63H/6f0pxyzYG7Of5l/Sl9uiv9nGBZFRIo2/4dw/+I/zfpUbnBMMollgDcliB9a32mZ/ZgCTUCKMDgLB9i0I/iYtr6Cfr86w+N4EW2BUQrbDwI3FZWNpbGjPNvSMkiomuhqDVMsQNNaHeX1H1pzT4cS6/iH1FaK/B6DYXSlXW0KVVPOCOKaKkRTU4pGKUVKlWANFOKenFBhICpqKiK6CgCQFSimFTigDzv7Qh++t/gP8A3GhWi37RB+8tfhb6ihKpV5PRw/ghxRvgeB2Vtp2iAvALEk7nUiJ6bUEI0EEbgz8KJOCYh77EXMRlPRAiSfRiPlFNj1vsT1HLXxNoYTDja0n+UH613Tsx7NtB6KB+VK9w0FMquyt0eZPvG0fChPif7TZaLjtHRge6fQ/lVKan6OXHNZP8gzTFeAArj+z9pfW6dkQgfiY/pPxoFOOuHe4/+Y/rUHxDHdmPqTS+8v0V/qP9hpzRi8lkgHVu77uvyn40FzRphOS7bIrG5cllB0C9RPhU73IyQcl1wemYAj5RS0qrsbFkx41rYETXXDYgo6uu6mRRTwDlVLi3P2jOHS4UhSAIAUzt5zWsOTcN4P8A5/8AalUUUrPC6ZkHmC3/ABn4N+lcm49b/ib4GtDjPLGHtWLjqGzKpIlidelAk09XUkseHHfa2Ezcft/4/gP1rmeYU/hf5frQ4TW3wjl17kNdlE8PvN7ug9axXT8D1gxQtstWOMNdOWzbJPixhR5mKsJgzOa6xd+nRV/Cv571rrhEtrltqAB4fU+JrH4txdLXd9p/4R09T0qqel2crSt6hHS64AliAB1ND3GOKLcGRBImcx8vAVRxuOe6ZY6dFGw91VCaleTfSOvF6dT3XkY1AmnNRNSOkia64BZup+IfWuJqzwoTet/iFahK8M9BsimqVmlVTzgjao07U1MKMaVI0hQBKnFNT0GHQVMVEVIUGExUqYVKgAA+0Yd6z6N9VoOoz+0fez/P/ooLqVeT0cH4IlUlaNRXMVKlLhRwbmYiExGo6P1H4vH1oodEuLBAZGHqCOhFeYVp8H429gx7SdUP1U9DVJyfTOXL6ffceTQ4xy2yS1mWTqu7D0/iHzofJr0fh3EUvLmtmfEdR6ihnnRbauuVQHILOR1GwkeO+vlRcLW0ZhzU3woLuMlxgv3WbPkQDJObdZiNdqr8nDEBH/ac8EjILk5uubfWNt60cTj1w9gXLk5VVQcup1gDc+dD3EOelykWEbN0Z4AHnAJn5U7aT22QlVUuUvvyUeauL3LeKuLZuMo7uYKYBbKJPrED3UYYG8xwiOxJY2QxY7zkma8nu3SxLMZJJJJ3JOpNepIcuBHlh/8A66WHtsrnhTMo85vcVvOCr3bjA7gsYPqK44bDNcOVBJ+Q8yelV5oy4JcU2VygDowHiNCT/XWpwuT7L5b9udpE+BcFtJ3m79wbzss7QPz8ula2LxSW1LXGCjxP5eJrD4xeezlvW917rg7MrbT6H60KY3GvdbNcYk/IeQHSrVSjpHLGOsz5UzY4tzK7ytmUX+L7x/8AzQ+WpiaiTUHTfk7oiZWkImok0pqJpRhE1EmkTTGtAiTVzggm/b/F+Rqia0OXh/aE9/0NahL/ABZ6DapUrVKqnmm+ajTk0xpzBGkKiTSBrDDoKeagKlQB1FdBXIVMGgw6Cp1zFTmgAF+0n/2fV/8ATQRNG/2kbWfVvotA9Svyejg/BDzTzUaQNIXJzToCSANyYA8zUK2OVsLnvZjsgn3nRfzPurUtvQt1xls0cLw1bZDIzI4GrKd/GQZEeVYfFcYb11nPXQeg0H9edbfG8VktkDdjlH5/Khearlf0c3pp3u2G/MnMNi9hTbtsSxy6FWHskE6kR0oLqE1oYPhrPq3dX5n0HT1qfdsulOKfJSmju/zPhzhTaDNn7HIBlMZsmXf1oaxfCgRNvQjoevv6Gsi4pUwwIPnW6qBPhm1/wPNb3KuLhmtnqMw9Rv8AL6UPTXTDXyjBhuDNLL09lckcpaD3FWQ6Mh+8I/SgC4pUkHcGD6jQ0f2roZQRsQCD60J8z4bLdzDZxP8AMND+R99Wyra2cnpa1TlmTNRJpiaiTXOdxImok0xNNQYImomkTUSa0BGtPlkfv19DWUa1+VB/aP5T+VaieT8WHtgUqa0aVVPP0bhNRY0xNRJpxR5pwahTzWGHUGnmh67zTbBMKxA+93QPdJ8q0OGcXtX57JpI9pToR/XiKzaZrlmqDUwa5KamDWinUGpzXIGpA0ABX2keza/E30FAs0cfaOe5a/Ef+0UCTUr8noen/AnNPNaPL3BLmLui3b0G7udlHif0orTkewHym9cI2kKoE+uulLopWSZemAc0a8sYbs7GY7v3vd935a++s3jXKT2bqqpLW2YDN1Xxn3TrW5xLErZtEmAAIUeJjQCqY19nP6jIqSmfsEuP4nNcgbLp7zqfyHuqhYss5hRJ/rc9Kv8AD+Dvd77yqnWTu0+A/Ot5LCWlhBA6+J8yaFDp7Y1ZpxSpXbM/BcLCat3m+Q9PGrV/Eqglz+p9Kz8fxcDS3BPj0H61iXbpYyxJPiaZ3M9STnDeV8rNrCX2xN9Lfs2iZYTBYDUgnz2geNFvEuG27yw41GzDRh6H8q82DRqKJeC8zkQmI1HS51H4vH1onIn1RuT07l8oM/i3BrljU95Ojj/UOlZc16VccMsggqRvuCD9RQjxbg2pa1p/h6fy+HpS1i+0Pi9TvqzS5TxGe2UJ1Q/9J1Hzn5V15hwZe0w6r3h7t/lNDfA8YbN9Z0B7jT4H9DBo8MHenj5TojmXDJyX/Z5iTTE1b4xheyvOnSZX8J1H6e6qJaudrT0d6e1tDk001HNTE0GkiaY1GaYmgB5ra5RH78/gP1WsMmt7k7+9b8H+oUy8ksv4sN7W9Knw4pVQ4DVLU01EtUc1OKdJrC5zxeTDMA4ViRAO7CdQBud591bM15FzFjDfxblCWlsq+QGgA8t6zQIuYS9aJ/eNr8/ppW5ycyriiLTSGQ5p6QQR+dcOH8ohkm6wz7yNP/NZnBOKLg8Y3ahsoBSQJI1EH00pJab6ZapaXaPWwamDWdw3idq+uay4YdY3HqDqPfVzNTnOU+YeMrhLDXX6aKP4mPsigbCpiMWna38XcQnVBbcoB5AKRVj7VlJSwSYt5jmPUHpHun5VW4NfQWVVQrMsKGBkEeMSNSDSZG0ui+GU32Y/F+J3gyWb9ztVGttz7WukE9elVc1dea7y/u1yqGB1yxI8Tp1OlVg1K+0mdOPrch9yHxlcPYeIzM8GeggR7t6I7/HlVDoveGp0nXpXl3BlLOVhipEMVBJXqDpt763F4Xb7NUJdiGLTBgD6RoaVmVHybN2/xrOpGsgiPPw16eFV7XDSz9riCHf7qD+7TyUHc+ZrPsWh2ioggEgAeYlp+Vc+PcwNbY2rYIYbsw2n+EfmapjrU7ZC8bdak0+KcSSyO+deijc/oPOhLiHFXu/4V/hH5nrWe7kkkkkncnUn30keCD4GayrbOjHgmO/LNaxyzjLiC4tsBOmY6keMVk4nPbfLeUKfePntXpdji91rSNasswJKkTDQsd4DSQZoc5p4A167bYmJ9tREr17vianNd6ZtKvKYMTSmoFYkTMEifGDE/KmmgsntGpwvjD2dBqh3Q7eo8DRNZxaXllD6g7j1FAuap2cQyHMhIPiKpGRyRy4Ffa8hJj8Gr+1v4jf/AHrd4TiC9tQxl1EN7tAffQth+Lh9H0bx6H9KpcxY1rdruEgscsgwYI72o8tPfV1p9o4bVz8aOnOPGrTXALcsyyrMPZ9AesGfjWFYxobTY0V8v8Cw9u2DfCO5j2zt/hUVx5n4fadG7IIrLquWJ06eNc1XDetHVHOZ8/8AhgzTTVfB3sygnfY11rGtM6ZrktonNcL9+NtTXSau3uBOyq9qGkarpMkb61s632JldKfiY64hvAUS8l4te1IbQssL5kGSPlWW/CWVe+AD4SDpWW14qZUwQZB6yNRVVxfg5Kq0uz2fDmlXPAtIB8QD8RSoJGmTUZqvcu1wa9TGFLnDihs2O4Yd2CgjcDdj8BHvoT5dwSMWYbtGXWYI3HlrRNxjhJvZbt22/ZAHKxBCHN975Che4ww1wi3Jtv7obYj5fKmvFXDY0ZJ2pCYC8lnuvmObLIYHTruCfGgjmKyVcud2094AmP1ogt4kDvKSTExAGw6ms7h9pb11bd+SjNDxoVLGA6+YJB+tTwY3W2WyZJnSZQ5W4p+z4i25PdnK/wCE6H4SD7q9kNwASdgJJ8q8d5o5fvYK49lxIiUuDZ06MPDzHQ/GvT8biMuHnqVVfe0CfnWt67EyJPWjG4hxgXZJANpZlSs6AakyI1iPf76GLHDg0ZjkZgz5YICgSY2gQAdK3sVhsyhTEAgwSIMawR1ExUkVmPeFoDZnAGdlO8t4jWDUFapdj8HD6KGG4SisO2EgqWJEHKqgsxiZmB4Vd4ZyquKdCoNu0AO0brvBUT1kHUjr7qrY37oIVsrDYjoSJgAD2T0/3r0jhmDNm1mfTtBJ+6V07o13Pj+dNCTfRl3SW/BwfB2cP3FVUtqsQOuYGSTuSY3NA+Oxdq08NffMBtLDTwXWCNIoj5jxJa2pYhiRBI09hmWY6dKx8FwNMSpbQsjTB1jTQgdf9qeu64iz8Z5FvlTh5uMLziAR+7U7hT95vAnYDoPWizFcBsX1yXbYYkbgDMo2BzbipcDwHYWJunYEkneBJjzNaGDvsbeYIFnU5jHxG8AQPd76spSWiTtt7PEOauBnBXzbJzKe8jeK+B8x1rGmvTPtRwRu2DcDZmsw5Pip0cD0kH+Whbk/k+5iAL16VsxKj7z6aEfwr59enjUax/o7cebc9mpwXijOqsCSVWD3oAOxMR1rtirpuA5CQYOvWfKtE8qL2Dfsi5bk5zmZiWCyMsnpBJ9SKp4LBMdADPh51C5csdXyBnD8r3rlovZUtkbKV67A92d6xLilSQwII0IIgg+YO1e6cMCWU7K2BcuAjtDqLamD3S0asPAfLeocc4JZxSEXkXOR3XVQGWJ1zb9BvVeHQk5dPR4WTTTV3jnDHw15rVzcbHow6H+utZ5NJovsnmqvjb+bs1JzDPsNT4R51yxt4jQdd6oGqxH2cufKvx0egWDhyqGCYGbTaAOnnVHG3bJzuAwJJIU6DWd4rJ4HeuJbJXUSQARK+dUOKYxnaCQB1CiBU5xvlrYPIuO9DcPPdI/rWrU1lW2jUUS8qcHfGvlXuqP7x+ijoB4k+FVqG30GLMlOn9GfRFhse6pGUMoUMCNPAAUYf8N4TDKT2QdgN7hzyfu6HTz0GwrA4pbD5imVWf2jl7sDaFnQe+pZEo0mPOTn2gfxeKZ/ukSOmvx8KyFwJzajNroB1rWxdw2lCl8x8ASFAHUxBJqHB8125IPdTdj1PQfn7qaE/onka+z0Thebs17SM8DNHjSqjiGviyDhspfT+8BgjY7HQ7GlVXDRzrvs68C4j29hHPtRlf8AEuh+O/vrsmHa9iLVsf3ety75qsBUPkWYSOoBFWcfy7Zwcvhbo7C8wK2maXR472Uk99SAPMR1nThwfFlb+UR3lA8wZJU/WmQM9Vw1tWtgECQIOk+oI6jyryDnngq277qoGS4O0UDYMvtBfDaa9c4Xi1a2CxVTGzEA/OvMftJxg/bkUEd22G9czN4elNjb3pCWutmDwm7YeyVUDtQIYGZIUHUA+7ah3DEh1YEkgyOmx1EDr50ScucPBxhPTIx8oMfkaxeJYc4a6UuCMp36+IYRuNjVsamWxLbaPR+ZrdvHYHs9O1KyjdU0G/rsRVHHWO0s5WYoQAcwgwVGp1360BcI5huC9kTUM0KG03ou46HNhguYs0DKoOZtRKgATqNNPGuGm1TT8HVx3Ka8gJY4reLsLea6ATrlOqg6MRrHT41fuI7D+0G8m5hF7sCJ1GvXeifhXCms2VW9hGLFg5UFVZcplSwLCSe6fcKuYjli7iMwww7N31cXtFYQwKjJmjdfKSx3Na4X0Yrf2DPLD2kug6m2neMyWMzlALbTr7gaLMfzVmVltoEB85+WgnzrCvcq43Dl3xKg24/9s5lWCIAWAQIkbVi3uJjXIrsR0Cn9KR8k9SOuNdsILN975ygyToJ6T4DYVCwbuEvHvMrD3Dy9RW5yVdDWJdVVpzT94+AafpRHxjh9jE2hJAubhx08vMeVN7T1vfYvuretdGbg+aFYDt5kbxrOXXT1IFbDY69dUNbFtQdRmDP8SsAHy+dea4y01lyjz5Hx8xXbh3FmsuGUmPvCYDDqDSzmaeqGeFNbkJuOYh3tPaxNtCtwi2WtgqSGYL7twfdRAoFtbQWAsLbA8hH6H4VRSy7qGZf3Z7wUjUzrr4CdhSxuKH7nXa5oD5I2nh4f1FXb2JC0a74eRlWQY0Ybg7bHr5etUcLhcrFfvbFwPZGmgHvGv+9X2urEjaBPppJ108v61x8HjSb7KBoCYOkae1ljf18jStLyPvRrW7ZUZUyKAdBlkg7g+0PSNevrVK5iD3gdSW6aeyNdOms7VfuXRp+LTppI0jTTbT6ViM3fy+Ttv5oJPlGatMRgfaVw4PhhdA79tj65CdRtsN68rJr3XitkXbYQroxKnzDKQT5TXiGIwhS61pvaV8h9xifzqdovifWgjwHBLd7BkXB3jLK/VSdvdAGlAl6wUcq0EgxI2r1DHXRasAbCPyrzDEvLsT1M/GlwNvZL1E/YR8ExC28OWfxYj3dBQxful3LHUk/XpXZ8YTaW390MW9Z/o1c5bwna4i2Bspzn0XUfOKqlx3TJOuWpRascqXyoe5ktg7BjLf5Rt7zXrfA8HYwdlbSlViJJ0Z2+8x8STPoIHSsFLfa3lU6qNT7th8Yq9xy73FUwNQJIEzOkDfeNZpvT06TbMzSpekduOXDfItWon+8Z/DQhR75oc7Akd/QzB18K3cOSlt3O7HT4QvyFY9pZ/r1/Sp+rhNcvsf09d8QRx/De+xZoQbnyom4PggqLmQoo1y7sS3sAj+IiDHT41xbBJ2hZhLAiJ89oFb+AVHY5y0qek6swBJBGug0n186rhXwTJ5n8mjRTEqqgMpnwUZ49SNAaVRv5FGkerafNqVVJABh+IsUs5jJBESemYaDw61S47xJ7eLZ7bEMsBSOndgx4HU1LgmAzNbJIyjMza6gKdmH3ZIHzrHxU3HLCSzMTG5JJ2AqWNeS2V+D037PONZrLB2JYMS0kk69STqabmHgF3EXjetG2wKhcpbKes6wR1rP5H5I4m3eTD9mja58QTb06wur/APTXoDck4xPZNl/R2U/Ap+dQpVF8pKqpqONAjwXA4izezFIItZNe8DqOo0Ogq1xfk7FY64jg200hnuPGkyIQCep8KIH4Jj03w7N+G5aP1YVC+mJUd/D3kjrkJ+ayKPeyJ70Z7UPrYPWeS7OEuoQXv3FOtwBVtK0T3VkknpM79KJeXnRsTbN1WBnug9GYd0sOmoI8iKyb9q7d7i2rzT4I519QO6fPTajjk7g9yxbhgWbxcgMp6gd2fD4Ukp3W2UyUpnR05p5TGNCg379oLOlpoVpj21+9EaVhcE5Bu4a8r/8AqOJa2rA9kWaGg+y0uRl9BRnhrrsSGjQxpPQ1fayD+tdLaOPsptZnSs7E8As3DNxE9cuvxrWe1G408QPqBqKq3wIkNoNQQT+utMuKRnZRt8CtbKpVfE/kKGOaDawcG5cQA+yMve+C6kedYXNn2kXrGJKYbsnQAEsytI3zKTMHxmOvWhjmPjdziuQ9mFuIsECQTmP3ZnQgTr4UlUjqjA1qrfQQ4W1Y4lcItsTdUE5czqIkiRpBGx99QblS7bdRfe2QDMJJMDYEQAP60oCbBNa7yOvdPeEsLgj0EDToDO+lb/B+P4jESjM5VdWuKsMdfMa66eNRv5eCqmV8pfX6DmyLuYrZzZjtpPxnSPWq2K5dx7KpNrvdrnlXQx35HUdIrV5bxotFhiFZNFCZoDFY3Zeh0rf/APVMPcIy4gIw9kkx9dCK3H0iWSnvpFfhfCrjpmZCrDo2knyG+n9TVK9hLaPnyBbmx3G/tadDPxit84m9lm32T/4g5Cn3BTFZ7YnFi0z37NlgogIgZi23f7w2GulUbJy23oy8Q+Uax4+XTaawr7KLjG4SFJADAZgADJ38dqlfvuxJYN/iGUgCRmJiO6ANtpqthrKYlSpu9kh0zESdP4Z+tS50/COhyp8mlxTFJlOR21QhDmO8Sp/2rzbGuDiLhD5wMsvHtOBqfl8qPL3IiZFRMeBB17ULmYEzAZWGmsaCg29wP9mutYZ0eGzM6TlObvaT4AgfGtyUuJf+Pl5M6SJ3uYXdCjECRGYKCdo66fKgziWGuOZMEKOmUeewjwon4jgkXVGnyrJdbszaJjQOuaAQdpB0O5qeGtvo9H+SwuY+X+mDRU0XchWI7W4fJQfTU/UfCtPhmDw90NOHQMGVIKrnbqzBF0XwkAaVys4wElVVVAJ7o0G8ACqZL5JpHiY8XF7ZucP4mlrO1wGSZBGug8vjWXxXmG2zKbbZ2LrCjNmPeHdAO0+lZPFsWVJW6CpHQ+HiKxODJ22KtiARmkg7QASZqmB0loTMp3s9OxfElKqrGCfuhSIjSIOulUUMbf1rV/DY1bRm8hIiJVQWAE7ndh4VT4nxWzddRaaTB0ylfDxFN6hbxsTB1aKeOLAh0IGo3298UUqq5AbiLtMiSnunag6/i40NXuG8xk21tP3YkK0+3qYB8CPyqPpr64sr6jH/AJI743C5jKIn8qKfnNKs3i/E2AAzT7hPvNKuraOZJnqN7kDB2XuXG7SL7FjbtxEka97cLqTGkEmijlvl7CYa2rYXD27OZQZibnozmWPxpcYwb3nQWzAHtGB4+YrVvKFttALZVMKNzA2jzpEnvsNnbOPGq+IxltRLXABMTpv4dapYWwrW5w2RQwIZo1GkaINiPAmR1qVy6CAAJjYA5Yjwjb41upRnZTXmWw7qlm47EzP7u5lECZzFQvTxoN+0nn3s2s2sHfUjvG+bTjMDACLmG27EgGdK2ufMl3B3LV26AZU6aOsHUFtiCCRqBvrNC2B5KwLBX7I3F0jM75fQqrAH11rK4p9GpPXYIXOe2Jy57zzsodj9TTrxq+ly3dtpBVg24nQ7GTt416QnK+G7M2+xt2gxBKIlvUjYloMj119KpDh2HwZzm2zONREZVA3OoififSaxs1IMeDcW7W2LhQoXGYrozKT47fSthMUCsLcGaNCw0npI0n4151e5qtf/AA6x1Oh8hAOvrA03rXwGJsXEBDdm0SVDkEesVPsfUmpd5bt9mz4u+1yJd7jNkTTWDB0tj+Ccsbg615/xXm1CXt4fFqurAlFLW8o7pAZ4EmZWJGk+VUvtF4kf2cC3cvdg1yLhZFGYLqFWYJBOvej2eteb4q+jA9kDlB0kAMYkSVXY/rWb2dOHDNeWEbWbYft0KTLAsbSsguEDIezYAZTLHQHUDTx0eEtfRgM4JYAZbc/vSBMzEaEExp86CbCEgrMkgyv0UTuaIcLxl8HezZHgKoytoQO6SPCZHzqdJ9LYueeL1vyceZOXMXayvcUIucossoOYySZB1nUzPSrXK3GGsBkuAd0HKCIJIJJXNGpJ8fAUuY+aL2NBt2rb9mW6DOSR3iJXQR4CTHkYqnypwQXsUFusyrkL3IJD7hVUz7MkiPIGn11oZN+33oNeauYjdw9s3UCvAKhTGumbKRvvvt76XJdvC3ke5efL2XeuWzA7v8Rb+GQRpr6Vo8U5PsW7BIa9mJhS8MBlB0MCTJ129PMT5JwzYS5dOMH7t+6wRzbdbqt3CHQyBBuT4zsYrN68iRa4tNa/TL3MfN9vHKLGExJsW5y5Oxud/WB37eYhdu7l9Z6F/wBmPLGLsHtsVeuhSpC2C7FdfvMCSB5davcEsYJ7yujvcdAcgvOWAOmoLLJbwkmja1czAEVRPZGmvoCPtEv4gjs7aP2OhdkS45fX2TkXRR6z8KEuF8N7UZFuWw6gsUJIIBkgERI101r2PtR/4n61kcUwNq4RmvFdO6AdJOzeZrdiro8Z47hbgOUjMVJll1E7AT46a+tY+NRkgeH6Cvd7XLmHtqzdmjMdTcACufV1gt6nxrxbmuVvXFyx3jA8iZHroRU8z3Oj1P4l6ytv9GLcmJmr3LnDrl92S0RmIG5gR1JOw9/iKzg8iIO9HH2cYUk3mUie5o0wYJPQj161LGuz0fX5F7T+wY4rhGsYg6KHQg6QYIA67N9K5X1dlOTDRcYiHRWUGdyVAK/5QK9xxOEt3kAxFq2xjaOvkelAvHrow7juOts75tQv8w6adfjXSfPT2/IF4/hiuqjFWcUzpoxs3UMDf2HXMD5RVvgXC8JnBsXMQgEibtjuzHeBcGZGu46US27y3AO0AZQZ6hh1kONV+MGs+7bQuezuK3UGIbxg5TBid9PSjmp8De3y8mmOEtcH7m9ZcxouYq2u2jCsDE8n4tbgvXVZmHRMuUDwAmTXZbeS4C3sg5jEk6A/dG+vv1npWtxfmnHC3bODRboUMbvdm4V0yMEmejTAPSjm66YjxuXsDOKKNZP9edC+MxUmFbbqPLwoyv8ANz4j2mthuoazZke9lNUL9y5d0zqwPhbsgfJKnEqfJS7dLoHsTxFnAk6jc+NNWljOBOY7MDTxgT6xp8qVU9yf2R4V+j37CY+5c4euJZ2lhDKGYEkOUJVp7skTEeVU8Hjmun2rg9Xn6AUqVG2CNNeXC5zG4snc5bk/EXtffWphbORiu8aT4xT0qww6YnluxeB7cdoG1ysFyqSNxCgzBOpJrDblU4IM+FvsE3Nq6ouKfSCpFKlQzEzM4TzEbpKMgBEiVYgaf4SDWxZedo13BA/IClSo2a0gU4hxodkn7i1LSTpp3TAgCD86r4Pi+XIqW0XNqSsgnXzk/OlSqNUxNvZn8z43tGVWUQzqo6wSDDa7kVs8a4LZAKG2pEFCYAJgbmPMzTUqovBWWDPFuD2+Hg9lmYp3wxgNm0AJIHTN8qAsTiGlixzEsdW11HdBg+vypUqPsG21thv9nE3Q+fKYYBZUd3STHrIHnArnh+Jta4pdDKHDObbA6SAA6kbwRAANKlRxQb6CDm/FsMI7TMXFUK2ogkrOka0FYbWyYMEDU+NKlU7+hH5PQOWeCNdCs10gaNkC6SII2Onur0TCYjs1ygTuZJO4A8ZpUqeTTLxfFHRVCaecnpHT31h4mbr6s65VzHKwgyTEyDtr8qVKqIYrce4vcw1m2UYspJEMTM93XMP0qXDuHWOJADE2znjS4jFWAiYOne360qVLRfH1PJeTpc+yPDzIxF8Dw/dn55a3uB8rWcGpW1mJO7Nqf0FNSoSQl5rtapl/9mFUuO4ZFw7uyB4AgHaSQJ+dKlQ/BOfJ5VxPFN+ym4NDl1Hk0Dfx86zcJhkw4RlBZioMsxjva7D060qVQ+jr+y2cX2pIdVI89frXB2CkECD4iZpUqQGchaUtJUEnWesmtAWwBtSpUtAcrjxtSpUqw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411251"/>
            <a:ext cx="2657475" cy="13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92" y="5305400"/>
            <a:ext cx="2476500" cy="15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C:\Arquivos Paulo 13\org_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3" y="5517232"/>
            <a:ext cx="3327397" cy="13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0" y="1484785"/>
            <a:ext cx="3378189" cy="19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69" y="3437723"/>
            <a:ext cx="2657475" cy="12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VISÃO HISTÓRICA DA ADMINISTRAÇÃO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1628775"/>
            <a:ext cx="8641656" cy="4968875"/>
          </a:xfrm>
        </p:spPr>
        <p:txBody>
          <a:bodyPr/>
          <a:lstStyle/>
          <a:p>
            <a:r>
              <a:rPr lang="pt-BR" sz="2500" dirty="0" smtClean="0"/>
              <a:t>Teoria administrativa tem pouco mais de 100 anos</a:t>
            </a:r>
          </a:p>
          <a:p>
            <a:pPr algn="just"/>
            <a:r>
              <a:rPr lang="pt-BR" sz="2500" dirty="0" smtClean="0"/>
              <a:t>5.000 a.c. os sumérios já utilizavam registros escritos das atividades comerciais e governamentais</a:t>
            </a:r>
          </a:p>
          <a:p>
            <a:pPr algn="just"/>
            <a:r>
              <a:rPr lang="pt-BR" sz="2500" dirty="0" smtClean="0"/>
              <a:t>O papel do planejamento e organização na construção das pirâmides egípcias</a:t>
            </a:r>
          </a:p>
          <a:p>
            <a:pPr algn="just"/>
            <a:r>
              <a:rPr lang="pt-BR" sz="2500" dirty="0" smtClean="0"/>
              <a:t>O papel da organização e comunicação no império romano</a:t>
            </a:r>
            <a:endParaRPr lang="pt-BR" sz="2500" dirty="0"/>
          </a:p>
        </p:txBody>
      </p:sp>
      <p:pic>
        <p:nvPicPr>
          <p:cNvPr id="7173" name="Picture 5" descr="C:\Arquivos Paulo 13\piram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3456384" cy="19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Arquivos Paulo 13\imperio rom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48376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4"/>
            <a:ext cx="3816052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0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Gestão</a:t>
            </a:r>
            <a:r>
              <a:rPr lang="en-US" dirty="0"/>
              <a:t> </a:t>
            </a:r>
            <a:r>
              <a:rPr lang="en-US" dirty="0" err="1" smtClean="0"/>
              <a:t>Organizacional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98" y="1652220"/>
            <a:ext cx="1395413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179" y="1652220"/>
            <a:ext cx="2023789" cy="262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2060848"/>
            <a:ext cx="53398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Influencia: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800" dirty="0" smtClean="0"/>
              <a:t>Filósofos</a:t>
            </a:r>
          </a:p>
          <a:p>
            <a:endParaRPr lang="pt-BR" sz="2800" dirty="0" smtClean="0"/>
          </a:p>
          <a:p>
            <a:endParaRPr lang="pt-BR" sz="2800" dirty="0"/>
          </a:p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/>
              <a:t>Igreja católica</a:t>
            </a:r>
          </a:p>
          <a:p>
            <a:pPr marL="285750" indent="-285750">
              <a:buFont typeface="Wingdings" pitchFamily="2" charset="2"/>
              <a:buChar char="v"/>
            </a:pPr>
            <a:endParaRPr lang="pt-BR" sz="2800" dirty="0"/>
          </a:p>
          <a:p>
            <a:pPr marL="285750" indent="-285750">
              <a:buFont typeface="Wingdings" pitchFamily="2" charset="2"/>
              <a:buChar char="v"/>
            </a:pPr>
            <a:endParaRPr lang="pt-BR" sz="2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/>
              <a:t>Organizações militares</a:t>
            </a: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2052" name="Picture 4" descr="C:\Arquivos Paulo 13\org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10" y="4358908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Arquivos Paulo 13\org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76285"/>
            <a:ext cx="2495736" cy="21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Influências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7504" y="1379577"/>
            <a:ext cx="835292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/>
          </a:p>
          <a:p>
            <a:endParaRPr lang="pt-BR" sz="3200" dirty="0" smtClean="0"/>
          </a:p>
          <a:p>
            <a:endParaRPr lang="pt-BR" sz="32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pt-BR" sz="2800" dirty="0" smtClean="0"/>
              <a:t>Filósofos</a:t>
            </a:r>
          </a:p>
          <a:p>
            <a:endParaRPr lang="pt-BR" sz="2800" dirty="0" smtClean="0"/>
          </a:p>
          <a:p>
            <a:pPr marL="342900" indent="-342900">
              <a:buFontTx/>
              <a:buChar char="-"/>
            </a:pPr>
            <a:r>
              <a:rPr lang="pt-BR" sz="2400" u="sng" dirty="0" smtClean="0"/>
              <a:t>Platão</a:t>
            </a:r>
            <a:r>
              <a:rPr lang="pt-BR" sz="2400" dirty="0" smtClean="0"/>
              <a:t>: formas de </a:t>
            </a:r>
            <a:r>
              <a:rPr lang="pt-BR" sz="2400" dirty="0" err="1"/>
              <a:t>A</a:t>
            </a:r>
            <a:r>
              <a:rPr lang="pt-BR" sz="2400" dirty="0" err="1" smtClean="0"/>
              <a:t>dm</a:t>
            </a:r>
            <a:r>
              <a:rPr lang="pt-BR" sz="2400" dirty="0" smtClean="0"/>
              <a:t> Pública: monarquia, Aristocracia e 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            democracia </a:t>
            </a:r>
          </a:p>
          <a:p>
            <a:r>
              <a:rPr lang="pt-BR" sz="2400" dirty="0" smtClean="0"/>
              <a:t>- </a:t>
            </a:r>
            <a:r>
              <a:rPr lang="pt-BR" sz="2400" u="sng" dirty="0" smtClean="0"/>
              <a:t>T Hobbes</a:t>
            </a:r>
            <a:r>
              <a:rPr lang="pt-BR" sz="2400" dirty="0" smtClean="0"/>
              <a:t>:  defende governo absoluto x direitos da sociais</a:t>
            </a:r>
          </a:p>
          <a:p>
            <a:r>
              <a:rPr lang="pt-BR" sz="2400" dirty="0" smtClean="0"/>
              <a:t>-  </a:t>
            </a:r>
            <a:r>
              <a:rPr lang="pt-BR" sz="2400" u="sng" dirty="0" smtClean="0"/>
              <a:t>JJ Rousseau</a:t>
            </a:r>
            <a:r>
              <a:rPr lang="pt-BR" sz="2800" dirty="0" smtClean="0"/>
              <a:t>: </a:t>
            </a:r>
            <a:r>
              <a:rPr lang="pt-BR" sz="2400" dirty="0" smtClean="0"/>
              <a:t>contrato social</a:t>
            </a:r>
          </a:p>
          <a:p>
            <a:pPr marL="342900" indent="-342900">
              <a:buFontTx/>
              <a:buChar char="-"/>
            </a:pPr>
            <a:r>
              <a:rPr lang="pt-BR" sz="2400" u="sng" dirty="0" smtClean="0"/>
              <a:t>Karl Marx</a:t>
            </a:r>
            <a:r>
              <a:rPr lang="pt-BR" sz="2400" dirty="0" smtClean="0"/>
              <a:t>: origem econômica do Estado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endParaRPr lang="pt-BR" sz="2800" dirty="0"/>
          </a:p>
          <a:p>
            <a:pPr marL="285750" indent="-285750">
              <a:buFont typeface="Wingdings" pitchFamily="2" charset="2"/>
              <a:buChar char="v"/>
            </a:pPr>
            <a:endParaRPr lang="pt-BR" sz="2800" dirty="0" smtClean="0"/>
          </a:p>
          <a:p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7" y="1658321"/>
            <a:ext cx="1395413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3" y="1409910"/>
            <a:ext cx="1721701" cy="222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3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Influências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412776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/>
          </a:p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/>
              <a:t>Igreja católica</a:t>
            </a:r>
          </a:p>
          <a:p>
            <a:pPr marL="457200" indent="-457200">
              <a:buFontTx/>
              <a:buChar char="-"/>
            </a:pPr>
            <a:r>
              <a:rPr lang="pt-BR" sz="2400" dirty="0" smtClean="0"/>
              <a:t>Maior organização de sua época</a:t>
            </a:r>
          </a:p>
          <a:p>
            <a:pPr marL="457200" indent="-457200">
              <a:buFontTx/>
              <a:buChar char="-"/>
            </a:pPr>
            <a:r>
              <a:rPr lang="pt-BR" sz="2400" dirty="0" smtClean="0"/>
              <a:t>Organização hierárquica simples e eficiente</a:t>
            </a:r>
          </a:p>
          <a:p>
            <a:pPr marL="457200" indent="-457200">
              <a:buFontTx/>
              <a:buChar char="-"/>
            </a:pPr>
            <a:r>
              <a:rPr lang="pt-BR" sz="2400" dirty="0" smtClean="0"/>
              <a:t>Estrutura, princípios e normas adotadas pelas demais organizações</a:t>
            </a:r>
            <a:endParaRPr lang="pt-BR" sz="2400" dirty="0"/>
          </a:p>
          <a:p>
            <a:pPr marL="285750" indent="-285750">
              <a:buFont typeface="Wingdings" pitchFamily="2" charset="2"/>
              <a:buChar char="v"/>
            </a:pPr>
            <a:endParaRPr lang="pt-BR" sz="2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pt-BR" sz="2800" dirty="0" smtClean="0"/>
              <a:t>Organizações militares</a:t>
            </a: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Conceito de hierarquia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Principio da unidade de comando , disciplina e da direção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Planejamento  e controle centralizados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71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dirty="0" smtClean="0"/>
              <a:t>ANTECENDENTES </a:t>
            </a:r>
            <a:r>
              <a:rPr lang="pt-BR" sz="2800" dirty="0"/>
              <a:t>HISTORICOS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060848"/>
            <a:ext cx="8642350" cy="4320481"/>
          </a:xfrm>
        </p:spPr>
        <p:txBody>
          <a:bodyPr/>
          <a:lstStyle/>
          <a:p>
            <a:pPr algn="just"/>
            <a:r>
              <a:rPr lang="pt-BR" sz="2600" u="sng" dirty="0" smtClean="0"/>
              <a:t>Antiguidade</a:t>
            </a:r>
            <a:r>
              <a:rPr lang="pt-BR" sz="2600" dirty="0" smtClean="0"/>
              <a:t>: </a:t>
            </a:r>
            <a:r>
              <a:rPr lang="pt-BR" sz="2600" dirty="0"/>
              <a:t>identificação de esforços na busca da melhoria das </a:t>
            </a:r>
            <a:r>
              <a:rPr lang="pt-BR" sz="2600" dirty="0" smtClean="0"/>
              <a:t>atividades. 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u="sng" dirty="0" smtClean="0"/>
              <a:t>Idade Média:</a:t>
            </a:r>
            <a:r>
              <a:rPr lang="pt-BR" sz="2600" dirty="0" smtClean="0"/>
              <a:t> </a:t>
            </a:r>
            <a:r>
              <a:rPr lang="pt-BR" sz="2600" dirty="0"/>
              <a:t>produção de bens  específicos era realizada de forma </a:t>
            </a:r>
            <a:r>
              <a:rPr lang="pt-BR" sz="2600" dirty="0" smtClean="0"/>
              <a:t>familiar.</a:t>
            </a:r>
          </a:p>
          <a:p>
            <a:pPr algn="just"/>
            <a:endParaRPr lang="pt-BR" sz="2600" dirty="0" smtClean="0"/>
          </a:p>
          <a:p>
            <a:pPr algn="just"/>
            <a:r>
              <a:rPr lang="pt-BR" sz="2600" dirty="0"/>
              <a:t> </a:t>
            </a:r>
            <a:r>
              <a:rPr lang="pt-BR" sz="2600" u="sng" dirty="0" smtClean="0"/>
              <a:t>Meados </a:t>
            </a:r>
            <a:r>
              <a:rPr lang="pt-BR" sz="2600" u="sng" dirty="0"/>
              <a:t>do século </a:t>
            </a:r>
            <a:r>
              <a:rPr lang="pt-BR" sz="2600" u="sng" dirty="0" smtClean="0"/>
              <a:t>XIX</a:t>
            </a:r>
            <a:r>
              <a:rPr lang="pt-BR" sz="2600" dirty="0"/>
              <a:t>: </a:t>
            </a:r>
            <a:r>
              <a:rPr lang="pt-BR" sz="2600" dirty="0" smtClean="0"/>
              <a:t>organizações </a:t>
            </a:r>
            <a:r>
              <a:rPr lang="pt-BR" sz="2600" dirty="0"/>
              <a:t>eram poucas e </a:t>
            </a:r>
            <a:r>
              <a:rPr lang="pt-BR" sz="2600" dirty="0" smtClean="0"/>
              <a:t>pequenas (oficinas, artesãos, independentes)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0"/>
            <a:ext cx="1728192" cy="15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9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ANTECENDENTES </a:t>
            </a:r>
            <a:r>
              <a:rPr lang="pt-BR" sz="3200" dirty="0"/>
              <a:t>HISTORICOS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u="sng" dirty="0"/>
              <a:t>Antes de 1850</a:t>
            </a:r>
            <a:r>
              <a:rPr lang="pt-BR" sz="2800" dirty="0"/>
              <a:t>: poucas empresas tinham uma estrutura administrativa que exigisse os serviços de um administrador (Negócios de família)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400" dirty="0" smtClean="0"/>
              <a:t>OBS: Contexto </a:t>
            </a:r>
            <a:r>
              <a:rPr lang="pt-BR" sz="2400" dirty="0"/>
              <a:t>Rural: empresas agropecuárias, mineradora, têxteis</a:t>
            </a:r>
          </a:p>
          <a:p>
            <a:pPr algn="just"/>
            <a:endParaRPr lang="pt-BR" sz="20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8520"/>
            <a:ext cx="3995936" cy="275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746375"/>
            <a:ext cx="271938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9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17487</TotalTime>
  <Words>485</Words>
  <Application>Microsoft Office PowerPoint</Application>
  <PresentationFormat>Apresentação na tela (4:3)</PresentationFormat>
  <Paragraphs>122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Rede</vt:lpstr>
      <vt:lpstr>Documento</vt:lpstr>
      <vt:lpstr>ClipArt</vt:lpstr>
      <vt:lpstr>Package</vt:lpstr>
      <vt:lpstr>Introdução à Gestão Organizacional</vt:lpstr>
      <vt:lpstr>Gestão Organizacional</vt:lpstr>
      <vt:lpstr>Gestão das Organizações</vt:lpstr>
      <vt:lpstr>VISÃO HISTÓRICA DA ADMINISTRAÇÃO</vt:lpstr>
      <vt:lpstr>Gestão Organizacional</vt:lpstr>
      <vt:lpstr>Influências</vt:lpstr>
      <vt:lpstr>Influências</vt:lpstr>
      <vt:lpstr>ANTECENDENTES HISTORICOS</vt:lpstr>
      <vt:lpstr>ANTECENDENTES HISTORICOS</vt:lpstr>
      <vt:lpstr>As mudanças provocadas pela Revolução Industrial</vt:lpstr>
      <vt:lpstr>As mudanças provocadas pela Revolução Industrial</vt:lpstr>
      <vt:lpstr>As mudanças provocadas pela Revolução Industrial</vt:lpstr>
      <vt:lpstr>As mudanças provocadas pela Revolução Industrial</vt:lpstr>
      <vt:lpstr>As mudanças provocadas pela Revolução Industrial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Administração Rural</dc:title>
  <dc:creator>Cliente</dc:creator>
  <cp:lastModifiedBy>Larissa</cp:lastModifiedBy>
  <cp:revision>228</cp:revision>
  <dcterms:created xsi:type="dcterms:W3CDTF">2011-04-06T18:28:41Z</dcterms:created>
  <dcterms:modified xsi:type="dcterms:W3CDTF">2016-07-14T11:31:18Z</dcterms:modified>
</cp:coreProperties>
</file>