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smtClean="0"/>
              <a:t>Clique para editar 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2E700DB3-DBF0-4086-B675-117E7A9610B8}" type="datetimeFigureOut">
              <a:rPr lang="pt-BR" smtClean="0"/>
              <a:t>15/02/2018</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2119D8CF-8DEC-4D9F-84EE-ADF04DFF3391}"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t>15/02/2018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2E700DB3-DBF0-4086-B675-117E7A9610B8}" type="datetimeFigureOut">
              <a:rPr lang="pt-BR" smtClean="0"/>
              <a:t>15/02/2018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9D8CF-8DEC-4D9F-84EE-ADF04DFF3391}"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4"/>
          </p:nvPr>
        </p:nvSpPr>
        <p:spPr/>
        <p:txBody>
          <a:bodyPr rtlCol="0"/>
          <a:lstStyle/>
          <a:p>
            <a:fld id="{2E700DB3-DBF0-4086-B675-117E7A9610B8}" type="datetimeFigureOut">
              <a:rPr lang="pt-BR" smtClean="0"/>
              <a:t>15/02/2018</a:t>
            </a:fld>
            <a:endParaRPr lang="pt-BR"/>
          </a:p>
        </p:txBody>
      </p:sp>
      <p:sp>
        <p:nvSpPr>
          <p:cNvPr id="9" name="Espaço Reservado para Número de Slide 8"/>
          <p:cNvSpPr>
            <a:spLocks noGrp="1"/>
          </p:cNvSpPr>
          <p:nvPr>
            <p:ph type="sldNum" sz="quarter" idx="15"/>
          </p:nvPr>
        </p:nvSpPr>
        <p:spPr/>
        <p:txBody>
          <a:bodyPr rtlCol="0"/>
          <a:lstStyle/>
          <a:p>
            <a:fld id="{2119D8CF-8DEC-4D9F-84EE-ADF04DFF3391}" type="slidenum">
              <a:rPr lang="pt-BR" smtClean="0"/>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2E700DB3-DBF0-4086-B675-117E7A9610B8}" type="datetimeFigureOut">
              <a:rPr lang="pt-BR" smtClean="0"/>
              <a:t>15/02/2018</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2119D8CF-8DEC-4D9F-84EE-ADF04DFF3391}"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5" name="Espaço Reservado para Data 4"/>
          <p:cNvSpPr>
            <a:spLocks noGrp="1"/>
          </p:cNvSpPr>
          <p:nvPr>
            <p:ph type="dt" sz="half" idx="10"/>
          </p:nvPr>
        </p:nvSpPr>
        <p:spPr/>
        <p:txBody>
          <a:bodyPr/>
          <a:lstStyle/>
          <a:p>
            <a:fld id="{2E700DB3-DBF0-4086-B675-117E7A9610B8}" type="datetimeFigureOut">
              <a:rPr lang="pt-BR" smtClean="0"/>
              <a:t>15/02/2018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9D8CF-8DEC-4D9F-84EE-ADF04DFF3391}" type="slidenum">
              <a:rPr lang="pt-BR" smtClean="0"/>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smtClean="0"/>
              <a:t>Clique para editar o título mestre</a:t>
            </a:r>
            <a:endParaRPr kumimoji="0" lang="en-US"/>
          </a:p>
        </p:txBody>
      </p:sp>
      <p:sp>
        <p:nvSpPr>
          <p:cNvPr id="7" name="Espaço Reservado para Data 6"/>
          <p:cNvSpPr>
            <a:spLocks noGrp="1"/>
          </p:cNvSpPr>
          <p:nvPr>
            <p:ph type="dt" sz="half" idx="10"/>
          </p:nvPr>
        </p:nvSpPr>
        <p:spPr/>
        <p:txBody>
          <a:bodyPr/>
          <a:lstStyle/>
          <a:p>
            <a:fld id="{2E700DB3-DBF0-4086-B675-117E7A9610B8}" type="datetimeFigureOut">
              <a:rPr lang="pt-BR" smtClean="0"/>
              <a:t>15/02/2018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119D8CF-8DEC-4D9F-84EE-ADF04DFF3391}" type="slidenum">
              <a:rPr lang="pt-BR" smtClean="0"/>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smtClean="0"/>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6" name="Espaço Reservado para Data 5"/>
          <p:cNvSpPr>
            <a:spLocks noGrp="1"/>
          </p:cNvSpPr>
          <p:nvPr>
            <p:ph type="dt" sz="half" idx="10"/>
          </p:nvPr>
        </p:nvSpPr>
        <p:spPr/>
        <p:txBody>
          <a:bodyPr rtlCol="0"/>
          <a:lstStyle/>
          <a:p>
            <a:fld id="{2E700DB3-DBF0-4086-B675-117E7A9610B8}" type="datetimeFigureOut">
              <a:rPr lang="pt-BR" smtClean="0"/>
              <a:t>15/02/2018</a:t>
            </a:fld>
            <a:endParaRPr lang="pt-BR"/>
          </a:p>
        </p:txBody>
      </p:sp>
      <p:sp>
        <p:nvSpPr>
          <p:cNvPr id="7" name="Espaço Reservado para Número de Slide 6"/>
          <p:cNvSpPr>
            <a:spLocks noGrp="1"/>
          </p:cNvSpPr>
          <p:nvPr>
            <p:ph type="sldNum" sz="quarter" idx="11"/>
          </p:nvPr>
        </p:nvSpPr>
        <p:spPr/>
        <p:txBody>
          <a:bodyPr rtlCol="0"/>
          <a:lstStyle/>
          <a:p>
            <a:fld id="{2119D8CF-8DEC-4D9F-84EE-ADF04DFF3391}" type="slidenum">
              <a:rPr lang="pt-BR" smtClean="0"/>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E700DB3-DBF0-4086-B675-117E7A9610B8}" type="datetimeFigureOut">
              <a:rPr lang="pt-BR" smtClean="0"/>
              <a:t>15/02/2018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19D8CF-8DEC-4D9F-84EE-ADF04DFF3391}"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1" name="Espaço Reservado para Data 20"/>
          <p:cNvSpPr>
            <a:spLocks noGrp="1"/>
          </p:cNvSpPr>
          <p:nvPr>
            <p:ph type="dt" sz="half" idx="14"/>
          </p:nvPr>
        </p:nvSpPr>
        <p:spPr/>
        <p:txBody>
          <a:bodyPr rtlCol="0"/>
          <a:lstStyle/>
          <a:p>
            <a:fld id="{2E700DB3-DBF0-4086-B675-117E7A9610B8}" type="datetimeFigureOut">
              <a:rPr lang="pt-BR" smtClean="0"/>
              <a:t>15/02/2018</a:t>
            </a:fld>
            <a:endParaRPr lang="pt-BR"/>
          </a:p>
        </p:txBody>
      </p:sp>
      <p:sp>
        <p:nvSpPr>
          <p:cNvPr id="22" name="Espaço Reservado para Número de Slide 21"/>
          <p:cNvSpPr>
            <a:spLocks noGrp="1"/>
          </p:cNvSpPr>
          <p:nvPr>
            <p:ph type="sldNum" sz="quarter" idx="15"/>
          </p:nvPr>
        </p:nvSpPr>
        <p:spPr/>
        <p:txBody>
          <a:bodyPr rtlCol="0"/>
          <a:lstStyle/>
          <a:p>
            <a:fld id="{2119D8CF-8DEC-4D9F-84EE-ADF04DFF3391}" type="slidenum">
              <a:rPr lang="pt-BR" smtClean="0"/>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2E700DB3-DBF0-4086-B675-117E7A9610B8}" type="datetimeFigureOut">
              <a:rPr lang="pt-BR" smtClean="0"/>
              <a:t>15/02/2018</a:t>
            </a:fld>
            <a:endParaRPr lang="pt-BR"/>
          </a:p>
        </p:txBody>
      </p:sp>
      <p:sp>
        <p:nvSpPr>
          <p:cNvPr id="18" name="Espaço Reservado para Número de Slide 17"/>
          <p:cNvSpPr>
            <a:spLocks noGrp="1"/>
          </p:cNvSpPr>
          <p:nvPr>
            <p:ph type="sldNum" sz="quarter" idx="11"/>
          </p:nvPr>
        </p:nvSpPr>
        <p:spPr/>
        <p:txBody>
          <a:bodyPr rtlCol="0"/>
          <a:lstStyle/>
          <a:p>
            <a:fld id="{2119D8CF-8DEC-4D9F-84EE-ADF04DFF3391}" type="slidenum">
              <a:rPr lang="pt-BR" smtClean="0"/>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E700DB3-DBF0-4086-B675-117E7A9610B8}" type="datetimeFigureOut">
              <a:rPr lang="pt-BR" smtClean="0"/>
              <a:t>15/02/2018</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119D8CF-8DEC-4D9F-84EE-ADF04DFF3391}"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Sintaxe de pontuação: sinais</a:t>
            </a:r>
            <a:endParaRPr lang="pt-BR" dirty="0"/>
          </a:p>
        </p:txBody>
      </p:sp>
      <p:sp>
        <p:nvSpPr>
          <p:cNvPr id="3" name="Subtítulo 2"/>
          <p:cNvSpPr>
            <a:spLocks noGrp="1"/>
          </p:cNvSpPr>
          <p:nvPr>
            <p:ph type="subTitle" idx="1"/>
          </p:nvPr>
        </p:nvSpPr>
        <p:spPr/>
        <p:txBody>
          <a:bodyPr/>
          <a:lstStyle/>
          <a:p>
            <a:r>
              <a:rPr lang="pt-BR" dirty="0" smtClean="0"/>
              <a:t>Prof. </a:t>
            </a:r>
            <a:r>
              <a:rPr lang="pt-BR" dirty="0" err="1" smtClean="0"/>
              <a:t>Ms</a:t>
            </a:r>
            <a:r>
              <a:rPr lang="pt-BR" dirty="0" smtClean="0"/>
              <a:t>. Paulo Caldas Neto</a:t>
            </a:r>
            <a:endParaRPr lang="pt-BR" dirty="0"/>
          </a:p>
        </p:txBody>
      </p:sp>
    </p:spTree>
    <p:extLst>
      <p:ext uri="{BB962C8B-B14F-4D97-AF65-F5344CB8AC3E}">
        <p14:creationId xmlns:p14="http://schemas.microsoft.com/office/powerpoint/2010/main" val="42289528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 vírgula entre orações</a:t>
            </a:r>
            <a:endParaRPr lang="pt-BR" dirty="0"/>
          </a:p>
        </p:txBody>
      </p:sp>
      <p:sp>
        <p:nvSpPr>
          <p:cNvPr id="3" name="Espaço Reservado para Conteúdo 2"/>
          <p:cNvSpPr>
            <a:spLocks noGrp="1"/>
          </p:cNvSpPr>
          <p:nvPr>
            <p:ph sz="quarter" idx="1"/>
          </p:nvPr>
        </p:nvSpPr>
        <p:spPr/>
        <p:txBody>
          <a:bodyPr>
            <a:normAutofit fontScale="92500" lnSpcReduction="10000"/>
          </a:bodyPr>
          <a:lstStyle/>
          <a:p>
            <a:pPr algn="just"/>
            <a:r>
              <a:rPr lang="pt-BR" dirty="0" smtClean="0"/>
              <a:t>Separar a oração subordinada adverbial que ocorre antes da oração principal; caso a subordinada adverbial venha depois da principal, a vírgula será facultativa.</a:t>
            </a:r>
          </a:p>
          <a:p>
            <a:pPr marL="0" indent="0" algn="just">
              <a:buNone/>
            </a:pPr>
            <a:r>
              <a:rPr lang="pt-BR" sz="1600" dirty="0" err="1" smtClean="0"/>
              <a:t>Ex</a:t>
            </a:r>
            <a:r>
              <a:rPr lang="pt-BR" sz="1600" dirty="0" smtClean="0"/>
              <a:t>: 	“Logo que soube do nascimento do filho, correu para a maternidade”.</a:t>
            </a:r>
          </a:p>
          <a:p>
            <a:pPr marL="0" indent="0" algn="just">
              <a:buNone/>
            </a:pPr>
            <a:r>
              <a:rPr lang="pt-BR" sz="1600" dirty="0"/>
              <a:t>	</a:t>
            </a:r>
            <a:r>
              <a:rPr lang="pt-BR" sz="1600" dirty="0" smtClean="0"/>
              <a:t>“Correu para a maternidade, logo que soube do nascimento do filho”.</a:t>
            </a:r>
          </a:p>
          <a:p>
            <a:pPr marL="0" indent="0" algn="just">
              <a:buNone/>
            </a:pPr>
            <a:r>
              <a:rPr lang="pt-BR" sz="1600" dirty="0"/>
              <a:t>	</a:t>
            </a:r>
            <a:r>
              <a:rPr lang="pt-BR" sz="1600" dirty="0" smtClean="0"/>
              <a:t>“Correu para a maternidade logo que soube do nascimento do filho”.</a:t>
            </a:r>
          </a:p>
          <a:p>
            <a:pPr marL="0" indent="0" algn="just">
              <a:buNone/>
            </a:pPr>
            <a:endParaRPr lang="pt-BR" sz="1600" dirty="0" smtClean="0"/>
          </a:p>
          <a:p>
            <a:pPr marL="0" indent="0" algn="just">
              <a:buNone/>
            </a:pPr>
            <a:r>
              <a:rPr lang="pt-BR" sz="1600" dirty="0"/>
              <a:t>	 </a:t>
            </a:r>
            <a:r>
              <a:rPr lang="pt-BR" sz="1600" dirty="0" smtClean="0"/>
              <a:t>  </a:t>
            </a:r>
            <a:r>
              <a:rPr lang="pt-BR" dirty="0" smtClean="0"/>
              <a:t>Separar a oração subordinada adjetiva explicativa da oração principal.</a:t>
            </a:r>
          </a:p>
          <a:p>
            <a:pPr marL="0" indent="0" algn="just">
              <a:buNone/>
            </a:pPr>
            <a:endParaRPr lang="pt-BR" sz="1600" dirty="0"/>
          </a:p>
          <a:p>
            <a:pPr marL="0" indent="0" algn="just">
              <a:buNone/>
            </a:pPr>
            <a:r>
              <a:rPr lang="pt-BR" sz="1400" dirty="0" err="1" smtClean="0"/>
              <a:t>Ex</a:t>
            </a:r>
            <a:r>
              <a:rPr lang="pt-BR" sz="1400" dirty="0" smtClean="0"/>
              <a:t>: “As frutas, que estavam maduras, caíram no chão”.</a:t>
            </a:r>
          </a:p>
          <a:p>
            <a:pPr marL="0" indent="0" algn="just">
              <a:buNone/>
            </a:pPr>
            <a:r>
              <a:rPr lang="pt-BR" sz="1400" dirty="0"/>
              <a:t>	</a:t>
            </a:r>
            <a:endParaRPr lang="pt-BR" sz="1400" dirty="0" smtClean="0"/>
          </a:p>
          <a:p>
            <a:pPr marL="0" indent="0" algn="just">
              <a:buNone/>
            </a:pPr>
            <a:r>
              <a:rPr lang="pt-BR" sz="1400" dirty="0"/>
              <a:t>	</a:t>
            </a:r>
            <a:r>
              <a:rPr lang="pt-BR" dirty="0"/>
              <a:t>S</a:t>
            </a:r>
            <a:r>
              <a:rPr lang="pt-BR" dirty="0" smtClean="0"/>
              <a:t>eparar orações coordenadas assindéticas:</a:t>
            </a:r>
          </a:p>
          <a:p>
            <a:pPr marL="0" indent="0" algn="just">
              <a:buNone/>
            </a:pPr>
            <a:r>
              <a:rPr lang="pt-BR" sz="1700" dirty="0" err="1" smtClean="0"/>
              <a:t>Ex</a:t>
            </a:r>
            <a:r>
              <a:rPr lang="pt-BR" sz="1700" dirty="0" smtClean="0"/>
              <a:t>: “Cheguei, peguei o livro, voltei correndo para o colégio”.</a:t>
            </a:r>
          </a:p>
          <a:p>
            <a:pPr marL="0" indent="0" algn="just">
              <a:buNone/>
            </a:pPr>
            <a:endParaRPr lang="pt-BR" sz="1400" dirty="0"/>
          </a:p>
          <a:p>
            <a:pPr marL="0" indent="0" algn="just">
              <a:buNone/>
            </a:pPr>
            <a:endParaRPr lang="pt-BR" sz="1400" dirty="0"/>
          </a:p>
        </p:txBody>
      </p:sp>
      <p:cxnSp>
        <p:nvCxnSpPr>
          <p:cNvPr id="5" name="Conector angulado 4"/>
          <p:cNvCxnSpPr/>
          <p:nvPr/>
        </p:nvCxnSpPr>
        <p:spPr>
          <a:xfrm>
            <a:off x="832254" y="4077072"/>
            <a:ext cx="648072" cy="144016"/>
          </a:xfrm>
          <a:prstGeom prst="bentConnector3">
            <a:avLst>
              <a:gd name="adj1" fmla="val 4068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ector angulado 6"/>
          <p:cNvCxnSpPr/>
          <p:nvPr/>
        </p:nvCxnSpPr>
        <p:spPr>
          <a:xfrm>
            <a:off x="646416" y="5661248"/>
            <a:ext cx="648072" cy="7200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302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 vírgula entre orações-cont.</a:t>
            </a:r>
            <a:endParaRPr lang="pt-BR" dirty="0"/>
          </a:p>
        </p:txBody>
      </p:sp>
      <p:sp>
        <p:nvSpPr>
          <p:cNvPr id="3" name="Espaço Reservado para Conteúdo 2"/>
          <p:cNvSpPr>
            <a:spLocks noGrp="1"/>
          </p:cNvSpPr>
          <p:nvPr>
            <p:ph sz="quarter" idx="1"/>
          </p:nvPr>
        </p:nvSpPr>
        <p:spPr/>
        <p:txBody>
          <a:bodyPr/>
          <a:lstStyle/>
          <a:p>
            <a:pPr algn="just"/>
            <a:r>
              <a:rPr lang="pt-BR" b="1" dirty="0" smtClean="0"/>
              <a:t>IMPORTANTE:</a:t>
            </a:r>
          </a:p>
          <a:p>
            <a:pPr marL="0" indent="0" algn="just">
              <a:buNone/>
            </a:pPr>
            <a:endParaRPr lang="pt-BR" b="1" dirty="0" smtClean="0"/>
          </a:p>
          <a:p>
            <a:pPr marL="0" indent="0" algn="just">
              <a:buNone/>
            </a:pPr>
            <a:r>
              <a:rPr lang="pt-BR" sz="1800" dirty="0" smtClean="0"/>
              <a:t>Não se usa a vírgula para separar orações coordenadas sindéticas ligadas pela conjunção </a:t>
            </a:r>
            <a:r>
              <a:rPr lang="pt-BR" sz="1800" i="1" dirty="0" smtClean="0"/>
              <a:t>e</a:t>
            </a:r>
            <a:r>
              <a:rPr lang="pt-BR" sz="1800" dirty="0" smtClean="0"/>
              <a:t>, exceto quando os sujeitos forem diferentes ou quando essa conjunção aparecer repetida:</a:t>
            </a:r>
          </a:p>
          <a:p>
            <a:pPr marL="0" indent="0" algn="just">
              <a:buNone/>
            </a:pPr>
            <a:endParaRPr lang="pt-BR" sz="1800" dirty="0"/>
          </a:p>
          <a:p>
            <a:pPr marL="0" indent="0" algn="just">
              <a:buNone/>
            </a:pPr>
            <a:r>
              <a:rPr lang="pt-BR" sz="1800" dirty="0" err="1" smtClean="0"/>
              <a:t>Ex</a:t>
            </a:r>
            <a:r>
              <a:rPr lang="pt-BR" sz="1800" dirty="0" smtClean="0"/>
              <a:t>: 	</a:t>
            </a:r>
            <a:r>
              <a:rPr lang="pt-BR" sz="1600" dirty="0" smtClean="0"/>
              <a:t>“Elas sairão de férias, e eu tomarei conta da casa”.</a:t>
            </a:r>
          </a:p>
          <a:p>
            <a:pPr marL="0" indent="0" algn="just">
              <a:buNone/>
            </a:pPr>
            <a:r>
              <a:rPr lang="pt-BR" sz="1600" dirty="0"/>
              <a:t>	</a:t>
            </a:r>
            <a:r>
              <a:rPr lang="pt-BR" sz="1600" dirty="0" smtClean="0"/>
              <a:t>“Trabalho, e teima, e lima, e sofre, e sua”.(Olavo Bilac)</a:t>
            </a:r>
          </a:p>
          <a:p>
            <a:pPr marL="0" indent="0" algn="just">
              <a:buNone/>
            </a:pPr>
            <a:endParaRPr lang="pt-BR" sz="1600" dirty="0"/>
          </a:p>
          <a:p>
            <a:pPr algn="just">
              <a:buFont typeface="Arial" charset="0"/>
              <a:buChar char="•"/>
            </a:pPr>
            <a:r>
              <a:rPr lang="pt-BR" sz="1800" dirty="0" smtClean="0"/>
              <a:t>Para separar orações intercaladas:</a:t>
            </a:r>
          </a:p>
          <a:p>
            <a:pPr marL="0" indent="0" algn="just">
              <a:buNone/>
            </a:pPr>
            <a:endParaRPr lang="pt-BR" sz="1600" dirty="0" smtClean="0"/>
          </a:p>
          <a:p>
            <a:pPr marL="0" indent="0" algn="just">
              <a:buNone/>
            </a:pPr>
            <a:r>
              <a:rPr lang="pt-BR" sz="1600" dirty="0" err="1" smtClean="0"/>
              <a:t>Ex</a:t>
            </a:r>
            <a:r>
              <a:rPr lang="pt-BR" sz="1600" dirty="0" smtClean="0"/>
              <a:t>: “E o ladrão, perguntei eu, foi condenado ou não?”</a:t>
            </a:r>
            <a:endParaRPr lang="pt-BR" sz="1800" dirty="0"/>
          </a:p>
        </p:txBody>
      </p:sp>
    </p:spTree>
    <p:extLst>
      <p:ext uri="{BB962C8B-B14F-4D97-AF65-F5344CB8AC3E}">
        <p14:creationId xmlns:p14="http://schemas.microsoft.com/office/powerpoint/2010/main" val="35993197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Questão interessante-I</a:t>
            </a:r>
            <a:endParaRPr lang="pt-BR" dirty="0"/>
          </a:p>
        </p:txBody>
      </p:sp>
      <p:sp>
        <p:nvSpPr>
          <p:cNvPr id="3" name="Espaço Reservado para Conteúdo 2"/>
          <p:cNvSpPr>
            <a:spLocks noGrp="1"/>
          </p:cNvSpPr>
          <p:nvPr>
            <p:ph sz="quarter" idx="1"/>
          </p:nvPr>
        </p:nvSpPr>
        <p:spPr>
          <a:xfrm>
            <a:off x="457200" y="1600200"/>
            <a:ext cx="7467600" cy="5257800"/>
          </a:xfrm>
        </p:spPr>
        <p:txBody>
          <a:bodyPr>
            <a:normAutofit lnSpcReduction="10000"/>
          </a:bodyPr>
          <a:lstStyle/>
          <a:p>
            <a:pPr algn="just"/>
            <a:r>
              <a:rPr lang="pt-BR" dirty="0" smtClean="0"/>
              <a:t>(UFPR) No poema a seguir, João Cabral de Melo Neto utiliza-se da linguagem metafórica para refletir a respeito de uma das mais polêmicas questões acerca do comportamento humano. Redija um texto em prosa que apresente em linguagem denotativa as ideias aí contidas.</a:t>
            </a:r>
          </a:p>
          <a:p>
            <a:pPr algn="just"/>
            <a:endParaRPr lang="pt-BR" dirty="0"/>
          </a:p>
          <a:p>
            <a:pPr marL="0" indent="0" algn="ctr">
              <a:buNone/>
            </a:pPr>
            <a:r>
              <a:rPr lang="pt-BR" sz="1800" b="1" dirty="0" smtClean="0"/>
              <a:t>Questão de pontuação</a:t>
            </a:r>
          </a:p>
          <a:p>
            <a:pPr marL="0" indent="0" algn="ctr">
              <a:buNone/>
            </a:pPr>
            <a:endParaRPr lang="pt-BR" sz="1800" b="1" dirty="0"/>
          </a:p>
          <a:p>
            <a:pPr marL="0" indent="0" algn="just">
              <a:buNone/>
            </a:pPr>
            <a:r>
              <a:rPr lang="pt-BR" sz="1600" dirty="0" smtClean="0"/>
              <a:t>Todo mundo aceita que ao homem</a:t>
            </a:r>
          </a:p>
          <a:p>
            <a:pPr marL="0" indent="0" algn="just">
              <a:buNone/>
            </a:pPr>
            <a:r>
              <a:rPr lang="pt-BR" sz="1600" dirty="0" smtClean="0"/>
              <a:t>cabe pontuar a própria vida:</a:t>
            </a:r>
          </a:p>
          <a:p>
            <a:pPr marL="0" indent="0" algn="just">
              <a:buNone/>
            </a:pPr>
            <a:r>
              <a:rPr lang="pt-BR" sz="1600" dirty="0" smtClean="0"/>
              <a:t>que viva em ponto-de-exclamação</a:t>
            </a:r>
          </a:p>
          <a:p>
            <a:pPr marL="0" indent="0" algn="just">
              <a:buNone/>
            </a:pPr>
            <a:r>
              <a:rPr lang="pt-BR" sz="1600" dirty="0" smtClean="0"/>
              <a:t>(dizem: tem alma dionisíaca);</a:t>
            </a:r>
          </a:p>
          <a:p>
            <a:pPr marL="0" indent="0" algn="just">
              <a:buNone/>
            </a:pPr>
            <a:endParaRPr lang="pt-BR" sz="1600" dirty="0"/>
          </a:p>
          <a:p>
            <a:pPr marL="0" indent="0" algn="just">
              <a:buNone/>
            </a:pPr>
            <a:r>
              <a:rPr lang="pt-BR" sz="1600" dirty="0" smtClean="0"/>
              <a:t>Viva em ponto-de-interrogação</a:t>
            </a:r>
          </a:p>
          <a:p>
            <a:pPr marL="0" indent="0" algn="just">
              <a:buNone/>
            </a:pPr>
            <a:r>
              <a:rPr lang="pt-BR" sz="1600" dirty="0" smtClean="0"/>
              <a:t>(foi filosofia, ora é poesia);</a:t>
            </a:r>
          </a:p>
        </p:txBody>
      </p:sp>
    </p:spTree>
    <p:extLst>
      <p:ext uri="{BB962C8B-B14F-4D97-AF65-F5344CB8AC3E}">
        <p14:creationId xmlns:p14="http://schemas.microsoft.com/office/powerpoint/2010/main" val="36046795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Cont. da questão</a:t>
            </a:r>
            <a:endParaRPr lang="pt-BR" dirty="0"/>
          </a:p>
        </p:txBody>
      </p:sp>
      <p:sp>
        <p:nvSpPr>
          <p:cNvPr id="3" name="Espaço Reservado para Conteúdo 2"/>
          <p:cNvSpPr>
            <a:spLocks noGrp="1"/>
          </p:cNvSpPr>
          <p:nvPr>
            <p:ph sz="quarter" idx="1"/>
          </p:nvPr>
        </p:nvSpPr>
        <p:spPr/>
        <p:txBody>
          <a:bodyPr>
            <a:normAutofit/>
          </a:bodyPr>
          <a:lstStyle/>
          <a:p>
            <a:pPr marL="0" indent="0">
              <a:buNone/>
            </a:pPr>
            <a:r>
              <a:rPr lang="pt-BR" sz="1600" dirty="0" smtClean="0"/>
              <a:t>viva equilibrando-se entre vírgulas</a:t>
            </a:r>
          </a:p>
          <a:p>
            <a:pPr marL="0" indent="0">
              <a:buNone/>
            </a:pPr>
            <a:r>
              <a:rPr lang="pt-BR" sz="1600" dirty="0" smtClean="0"/>
              <a:t>e sem pontuação (na política):</a:t>
            </a:r>
          </a:p>
          <a:p>
            <a:pPr marL="0" indent="0">
              <a:buNone/>
            </a:pPr>
            <a:endParaRPr lang="pt-BR" sz="1600" dirty="0"/>
          </a:p>
          <a:p>
            <a:pPr marL="0" indent="0">
              <a:buNone/>
            </a:pPr>
            <a:r>
              <a:rPr lang="pt-BR" sz="1600" dirty="0" smtClean="0"/>
              <a:t>o homem só não aceita do homem</a:t>
            </a:r>
          </a:p>
          <a:p>
            <a:pPr marL="0" indent="0">
              <a:buNone/>
            </a:pPr>
            <a:r>
              <a:rPr lang="pt-BR" sz="1600" dirty="0" smtClean="0"/>
              <a:t>que use a só pontuação fatal:</a:t>
            </a:r>
          </a:p>
          <a:p>
            <a:pPr marL="0" indent="0">
              <a:buNone/>
            </a:pPr>
            <a:r>
              <a:rPr lang="pt-BR" sz="1600" dirty="0" smtClean="0"/>
              <a:t>que use, na frase que ele vive</a:t>
            </a:r>
          </a:p>
          <a:p>
            <a:pPr marL="0" indent="0">
              <a:buNone/>
            </a:pPr>
            <a:r>
              <a:rPr lang="pt-BR" sz="1600" dirty="0" smtClean="0"/>
              <a:t>o inevitável ponto-final.</a:t>
            </a:r>
          </a:p>
          <a:p>
            <a:pPr marL="0" indent="0">
              <a:buNone/>
            </a:pPr>
            <a:endParaRPr lang="pt-BR" sz="1600" dirty="0"/>
          </a:p>
          <a:p>
            <a:pPr marL="0" indent="0">
              <a:buNone/>
            </a:pPr>
            <a:r>
              <a:rPr lang="pt-BR" sz="1600" dirty="0" smtClean="0"/>
              <a:t>			</a:t>
            </a:r>
            <a:r>
              <a:rPr lang="pt-BR" sz="1050" dirty="0" smtClean="0"/>
              <a:t>JOÃO CABRAL DE MELO NETO.</a:t>
            </a:r>
            <a:r>
              <a:rPr lang="pt-BR" sz="1050" i="1" dirty="0" smtClean="0"/>
              <a:t> Obra completa.</a:t>
            </a:r>
            <a:endParaRPr lang="pt-BR" sz="1600" i="1" dirty="0"/>
          </a:p>
        </p:txBody>
      </p:sp>
    </p:spTree>
    <p:extLst>
      <p:ext uri="{BB962C8B-B14F-4D97-AF65-F5344CB8AC3E}">
        <p14:creationId xmlns:p14="http://schemas.microsoft.com/office/powerpoint/2010/main" val="152353611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Questão interessante-II</a:t>
            </a:r>
            <a:endParaRPr lang="pt-BR" dirty="0"/>
          </a:p>
        </p:txBody>
      </p:sp>
      <p:sp>
        <p:nvSpPr>
          <p:cNvPr id="3" name="Espaço Reservado para Conteúdo 2"/>
          <p:cNvSpPr>
            <a:spLocks noGrp="1"/>
          </p:cNvSpPr>
          <p:nvPr>
            <p:ph sz="quarter" idx="1"/>
          </p:nvPr>
        </p:nvSpPr>
        <p:spPr/>
        <p:txBody>
          <a:bodyPr>
            <a:normAutofit fontScale="70000" lnSpcReduction="20000"/>
          </a:bodyPr>
          <a:lstStyle/>
          <a:p>
            <a:r>
              <a:rPr lang="pt-BR" b="1" dirty="0" smtClean="0"/>
              <a:t>(</a:t>
            </a:r>
            <a:r>
              <a:rPr lang="pt-BR" b="1" dirty="0"/>
              <a:t>EXERCÍCIOS DE PONTUAÇÃO) Assinale a alternativa que apresenta redação CORRETA em relação à pontuação.</a:t>
            </a:r>
            <a:br>
              <a:rPr lang="pt-BR" b="1" dirty="0"/>
            </a:br>
            <a:r>
              <a:rPr lang="pt-BR" b="1" dirty="0"/>
              <a:t/>
            </a:r>
            <a:br>
              <a:rPr lang="pt-BR" b="1" dirty="0"/>
            </a:br>
            <a:r>
              <a:rPr lang="pt-BR" b="1" dirty="0"/>
              <a:t>a) O crescimento econômico é o melhor remédio para as doenças do desemprego, mas, por si só também, não é suficiente para reduzir a pobreza e nem as disparidades sociais.</a:t>
            </a:r>
            <a:br>
              <a:rPr lang="pt-BR" b="1" dirty="0"/>
            </a:br>
            <a:r>
              <a:rPr lang="pt-BR" b="1" dirty="0"/>
              <a:t>b) O crescimento econômico é o melhor remédio para as doenças do desemprego mas, por si só, também, não é suficiente, para reduzir a pobreza e nem as disparidades sociais.</a:t>
            </a:r>
            <a:br>
              <a:rPr lang="pt-BR" b="1" dirty="0"/>
            </a:br>
            <a:r>
              <a:rPr lang="pt-BR" b="1" dirty="0"/>
              <a:t>c) O crescimento econômico, é o melhor remédio para as doenças, do desemprego mas por si só também não é suficiente para reduzir a pobreza e nem as disparidades sociais.</a:t>
            </a:r>
            <a:br>
              <a:rPr lang="pt-BR" b="1" dirty="0"/>
            </a:br>
            <a:r>
              <a:rPr lang="pt-BR" b="1" dirty="0"/>
              <a:t>d) O crescimento econômico, é o melhor remédio para as doenças do desemprego, mas, por si só também, não é suficiente para reduzir a pobreza e, nem as disparidades sociais.</a:t>
            </a:r>
            <a:r>
              <a:rPr lang="pt-BR" dirty="0"/>
              <a:t/>
            </a:r>
            <a:br>
              <a:rPr lang="pt-BR" dirty="0"/>
            </a:br>
            <a:endParaRPr lang="pt-BR" dirty="0"/>
          </a:p>
          <a:p>
            <a:endParaRPr lang="pt-BR" dirty="0"/>
          </a:p>
        </p:txBody>
      </p:sp>
    </p:spTree>
    <p:extLst>
      <p:ext uri="{BB962C8B-B14F-4D97-AF65-F5344CB8AC3E}">
        <p14:creationId xmlns:p14="http://schemas.microsoft.com/office/powerpoint/2010/main" val="2357553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Cont.</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b="1" dirty="0"/>
              <a:t>(EXERCÍCIOS DE PONTUAÇÃO) Os períodos abaixo apresentam diferenças de pontuação. Assinale a letra que corresponde ao período de pontuação correta:</a:t>
            </a:r>
            <a:br>
              <a:rPr lang="pt-BR" b="1" dirty="0"/>
            </a:br>
            <a:r>
              <a:rPr lang="pt-BR" b="1" dirty="0"/>
              <a:t/>
            </a:r>
            <a:br>
              <a:rPr lang="pt-BR" b="1" dirty="0"/>
            </a:br>
            <a:r>
              <a:rPr lang="pt-BR" b="1" dirty="0"/>
              <a:t>a) A vida como, a antiga Tebas, tem cem portas.</a:t>
            </a:r>
            <a:br>
              <a:rPr lang="pt-BR" b="1" dirty="0"/>
            </a:br>
            <a:r>
              <a:rPr lang="pt-BR" b="1" dirty="0"/>
              <a:t>b) A vida como a antiga Tebas tem, cem portas.</a:t>
            </a:r>
            <a:br>
              <a:rPr lang="pt-BR" b="1" dirty="0"/>
            </a:br>
            <a:r>
              <a:rPr lang="pt-BR" b="1" dirty="0"/>
              <a:t>c) A vida, como a antiga Tebas, tem cem portas.</a:t>
            </a:r>
            <a:br>
              <a:rPr lang="pt-BR" b="1" dirty="0"/>
            </a:br>
            <a:r>
              <a:rPr lang="pt-BR" b="1" dirty="0"/>
              <a:t>d) A vida como a antiga Tebas, tem cem portas.</a:t>
            </a:r>
            <a:br>
              <a:rPr lang="pt-BR" b="1" dirty="0"/>
            </a:br>
            <a:r>
              <a:rPr lang="pt-BR" dirty="0"/>
              <a:t/>
            </a:r>
            <a:br>
              <a:rPr lang="pt-BR" dirty="0"/>
            </a:br>
            <a:endParaRPr lang="pt-BR" dirty="0"/>
          </a:p>
        </p:txBody>
      </p:sp>
    </p:spTree>
    <p:extLst>
      <p:ext uri="{BB962C8B-B14F-4D97-AF65-F5344CB8AC3E}">
        <p14:creationId xmlns:p14="http://schemas.microsoft.com/office/powerpoint/2010/main" val="1426215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 pontuação como construção de sentido</a:t>
            </a:r>
            <a:endParaRPr lang="pt-BR" dirty="0"/>
          </a:p>
        </p:txBody>
      </p:sp>
      <p:sp>
        <p:nvSpPr>
          <p:cNvPr id="3" name="Espaço Reservado para Conteúdo 2"/>
          <p:cNvSpPr>
            <a:spLocks noGrp="1"/>
          </p:cNvSpPr>
          <p:nvPr>
            <p:ph sz="quarter" idx="1"/>
          </p:nvPr>
        </p:nvSpPr>
        <p:spPr/>
        <p:txBody>
          <a:bodyPr>
            <a:normAutofit fontScale="92500"/>
          </a:bodyPr>
          <a:lstStyle/>
          <a:p>
            <a:pPr algn="just"/>
            <a:r>
              <a:rPr lang="pt-BR" b="1" dirty="0" smtClean="0">
                <a:latin typeface="+mj-lt"/>
              </a:rPr>
              <a:t>Pontuação</a:t>
            </a:r>
            <a:r>
              <a:rPr lang="pt-BR" dirty="0" smtClean="0">
                <a:latin typeface="+mj-lt"/>
              </a:rPr>
              <a:t> —sistema de sinais gráficos, destinados a indicar, na escrita, pausa na linguagem oral. Esse sistema desenvolveu-se de maneira cabal e coerente no uso literário das línguas ocidentais modernas.</a:t>
            </a:r>
            <a:endParaRPr lang="pt-BR" dirty="0">
              <a:latin typeface="+mj-lt"/>
            </a:endParaRPr>
          </a:p>
          <a:p>
            <a:pPr algn="just"/>
            <a:endParaRPr lang="pt-BR" dirty="0" smtClean="0">
              <a:latin typeface="+mj-lt"/>
            </a:endParaRPr>
          </a:p>
          <a:p>
            <a:pPr algn="just"/>
            <a:r>
              <a:rPr lang="pt-BR" dirty="0" smtClean="0">
                <a:latin typeface="+mj-lt"/>
              </a:rPr>
              <a:t>Podemos citar alguns dos principais sinais de pontuação em dois grandes grupos:</a:t>
            </a:r>
            <a:endParaRPr lang="pt-BR" dirty="0">
              <a:latin typeface="+mj-lt"/>
            </a:endParaRPr>
          </a:p>
          <a:p>
            <a:pPr marL="342900" indent="-342900" algn="just">
              <a:buAutoNum type="arabicPeriod"/>
            </a:pPr>
            <a:r>
              <a:rPr lang="pt-BR" sz="1800" dirty="0" smtClean="0">
                <a:latin typeface="+mj-lt"/>
              </a:rPr>
              <a:t>Sinais para pausas conclusas;</a:t>
            </a:r>
          </a:p>
          <a:p>
            <a:pPr marL="342900" indent="-342900" algn="just">
              <a:buAutoNum type="arabicPeriod"/>
            </a:pPr>
            <a:r>
              <a:rPr lang="pt-BR" sz="1800" dirty="0" smtClean="0">
                <a:latin typeface="+mj-lt"/>
              </a:rPr>
              <a:t>Sinais para pausas inconclusas;</a:t>
            </a:r>
          </a:p>
          <a:p>
            <a:pPr marL="0" indent="0" algn="just">
              <a:buNone/>
            </a:pPr>
            <a:r>
              <a:rPr lang="pt-BR" sz="1800" dirty="0" smtClean="0">
                <a:latin typeface="+mj-lt"/>
              </a:rPr>
              <a:t>O primeiro grupo é composto pelo ponto (.); a seu lado temos:</a:t>
            </a:r>
          </a:p>
          <a:p>
            <a:pPr marL="342900" indent="-342900" algn="just">
              <a:buAutoNum type="alphaLcParenR"/>
            </a:pPr>
            <a:r>
              <a:rPr lang="pt-BR" sz="1800" dirty="0" smtClean="0">
                <a:latin typeface="+mj-lt"/>
              </a:rPr>
              <a:t>O ponto-e-vírgula (;), quando as duas frases estão articuladas entre si;</a:t>
            </a:r>
          </a:p>
          <a:p>
            <a:pPr marL="342900" indent="-342900" algn="just">
              <a:buAutoNum type="alphaLcParenR"/>
            </a:pPr>
            <a:r>
              <a:rPr lang="pt-BR" sz="1800" dirty="0" smtClean="0">
                <a:latin typeface="+mj-lt"/>
              </a:rPr>
              <a:t>A interrogação (?), quando se trata de uma frase interrogativa;</a:t>
            </a:r>
          </a:p>
          <a:p>
            <a:pPr marL="342900" indent="-342900" algn="just">
              <a:buAutoNum type="alphaLcParenR"/>
            </a:pPr>
            <a:r>
              <a:rPr lang="pt-BR" sz="1800" dirty="0" smtClean="0">
                <a:latin typeface="+mj-lt"/>
              </a:rPr>
              <a:t>A exclamação (!), quando se trata de uma frase exclamativa.</a:t>
            </a:r>
          </a:p>
        </p:txBody>
      </p:sp>
    </p:spTree>
    <p:extLst>
      <p:ext uri="{BB962C8B-B14F-4D97-AF65-F5344CB8AC3E}">
        <p14:creationId xmlns:p14="http://schemas.microsoft.com/office/powerpoint/2010/main" val="37889819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Mais sinais...</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dirty="0" smtClean="0">
                <a:latin typeface="+mj-lt"/>
              </a:rPr>
              <a:t>O segundo grupo é essencialmente representado pela vírgula (,) que separa orações ou membros oracionais. Além dela, temos:</a:t>
            </a:r>
          </a:p>
          <a:p>
            <a:pPr marL="342900" indent="-342900" algn="just">
              <a:buAutoNum type="alphaLcParenR"/>
            </a:pPr>
            <a:r>
              <a:rPr lang="pt-BR" sz="1800" dirty="0" smtClean="0">
                <a:latin typeface="+mj-lt"/>
              </a:rPr>
              <a:t>Os dois-pontos (</a:t>
            </a:r>
            <a:r>
              <a:rPr lang="pt-BR" sz="1800" dirty="0" smtClean="0">
                <a:latin typeface="+mj-lt"/>
                <a:sym typeface="Wingdings" pitchFamily="2" charset="2"/>
              </a:rPr>
              <a:t>:), quando a frase, ou membro oracional seguinte, explica ou desenvolve o que foi dito antes;</a:t>
            </a:r>
          </a:p>
          <a:p>
            <a:pPr marL="342900" indent="-342900" algn="just">
              <a:buAutoNum type="alphaLcParenR"/>
            </a:pPr>
            <a:r>
              <a:rPr lang="pt-BR" sz="1800" dirty="0" smtClean="0">
                <a:latin typeface="+mj-lt"/>
                <a:sym typeface="Wingdings" pitchFamily="2" charset="2"/>
              </a:rPr>
              <a:t>Os parênteses ( ), quando em meio de uma dada frase se intercala outra estruturalmente distinta;</a:t>
            </a:r>
          </a:p>
          <a:p>
            <a:pPr marL="342900" indent="-342900" algn="just">
              <a:buAutoNum type="alphaLcParenR"/>
            </a:pPr>
            <a:r>
              <a:rPr lang="pt-BR" sz="1800" dirty="0" smtClean="0">
                <a:latin typeface="+mj-lt"/>
                <a:sym typeface="Wingdings" pitchFamily="2" charset="2"/>
              </a:rPr>
              <a:t>As aspas (“ </a:t>
            </a:r>
            <a:r>
              <a:rPr lang="pt-BR" sz="1800" dirty="0" smtClean="0">
                <a:latin typeface="Modern No. 20"/>
                <a:sym typeface="Wingdings" pitchFamily="2" charset="2"/>
              </a:rPr>
              <a:t>”), para abrir e fechar a transcrição de palavras alheias;</a:t>
            </a:r>
          </a:p>
          <a:p>
            <a:pPr marL="342900" indent="-342900" algn="just">
              <a:buAutoNum type="alphaLcParenR"/>
            </a:pPr>
            <a:r>
              <a:rPr lang="pt-BR" sz="1800" dirty="0" smtClean="0">
                <a:latin typeface="Modern No. 20"/>
                <a:sym typeface="Wingdings" pitchFamily="2" charset="2"/>
              </a:rPr>
              <a:t>O travessão (—), usado simples, para substituir os dois-pontos diante de um membro oracional, e, duplo, para substituir os parênteses, ou, ainda, simples, combinado com as aspas, ou não, para as mudanças de interlocutor na transcrição de um diálogo.</a:t>
            </a:r>
          </a:p>
          <a:p>
            <a:pPr marL="342900" indent="-342900" algn="just">
              <a:buAutoNum type="alphaLcParenR"/>
            </a:pPr>
            <a:endParaRPr lang="pt-BR" sz="1800" dirty="0">
              <a:latin typeface="Modern No. 20"/>
              <a:sym typeface="Wingdings" pitchFamily="2" charset="2"/>
            </a:endParaRPr>
          </a:p>
          <a:p>
            <a:pPr marL="0" indent="0" algn="just">
              <a:buNone/>
            </a:pPr>
            <a:r>
              <a:rPr lang="pt-BR" sz="1800" dirty="0" smtClean="0">
                <a:latin typeface="Modern No. 20"/>
                <a:sym typeface="Wingdings" pitchFamily="2" charset="2"/>
              </a:rPr>
              <a:t>Há ainda o sinal de pausa de reticência (...), o qual também se usa numa citação escrita para indicar parte suprimida.</a:t>
            </a:r>
            <a:endParaRPr lang="pt-BR" sz="1800" dirty="0">
              <a:latin typeface="+mj-lt"/>
            </a:endParaRPr>
          </a:p>
        </p:txBody>
      </p:sp>
    </p:spTree>
    <p:extLst>
      <p:ext uri="{BB962C8B-B14F-4D97-AF65-F5344CB8AC3E}">
        <p14:creationId xmlns:p14="http://schemas.microsoft.com/office/powerpoint/2010/main" val="297688623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Por que usamos sinais de pontuação quando escrevemos?</a:t>
            </a:r>
            <a:endParaRPr lang="pt-BR" dirty="0"/>
          </a:p>
        </p:txBody>
      </p:sp>
      <p:sp>
        <p:nvSpPr>
          <p:cNvPr id="3" name="Espaço Reservado para Conteúdo 2"/>
          <p:cNvSpPr>
            <a:spLocks noGrp="1"/>
          </p:cNvSpPr>
          <p:nvPr>
            <p:ph sz="quarter" idx="1"/>
          </p:nvPr>
        </p:nvSpPr>
        <p:spPr/>
        <p:txBody>
          <a:bodyPr>
            <a:normAutofit lnSpcReduction="10000"/>
          </a:bodyPr>
          <a:lstStyle/>
          <a:p>
            <a:pPr algn="just"/>
            <a:r>
              <a:rPr lang="pt-BR" sz="1800" i="1" dirty="0" smtClean="0"/>
              <a:t>Diferenças entre modalidade oral e escrita</a:t>
            </a:r>
            <a:r>
              <a:rPr lang="pt-BR" sz="1800" dirty="0" smtClean="0"/>
              <a:t> — quando falamos, contamos a possibilidade de usar o ritmo e os contornos melódicos dos enunciados, assim como pausas (de duração variada), em determinados pontos, para indicar limites sintáticos e unidades de sentido. A marcação desses limites entre as unidades de forma/sentido que vamos constituindo à medida que articulamos nossos enunciados orais é feita através de recursos de natureza prosódica. Além disso, contamos também com os nossos gestos para deixar claro o que queremos dizer.</a:t>
            </a:r>
            <a:endParaRPr lang="pt-BR" sz="1800" dirty="0"/>
          </a:p>
          <a:p>
            <a:pPr algn="just"/>
            <a:endParaRPr lang="pt-BR" sz="1800" dirty="0" smtClean="0"/>
          </a:p>
          <a:p>
            <a:pPr algn="just"/>
            <a:r>
              <a:rPr lang="pt-BR" sz="1800" i="1" dirty="0" smtClean="0"/>
              <a:t>Resumindo:</a:t>
            </a:r>
          </a:p>
          <a:p>
            <a:pPr marL="342900" indent="-342900" algn="just">
              <a:buAutoNum type="arabicPeriod"/>
            </a:pPr>
            <a:r>
              <a:rPr lang="pt-BR" sz="1600" dirty="0" smtClean="0"/>
              <a:t>Recursos prosódicos (entonação, ritmo, pausas silenciosas) </a:t>
            </a:r>
            <a:r>
              <a:rPr lang="pt-BR" sz="1600" dirty="0" smtClean="0">
                <a:latin typeface="Modern No. 20"/>
              </a:rPr>
              <a:t>— estão relacionados com a fala, pois servem para delimitar as unidades de forma/sentido.</a:t>
            </a:r>
          </a:p>
          <a:p>
            <a:pPr marL="342900" indent="-342900" algn="just">
              <a:buAutoNum type="arabicPeriod"/>
            </a:pPr>
            <a:r>
              <a:rPr lang="pt-BR" sz="1600" dirty="0" smtClean="0"/>
              <a:t>Recursos sintáticos (sinais de gráficos) </a:t>
            </a:r>
            <a:r>
              <a:rPr lang="pt-BR" sz="1600" dirty="0" smtClean="0">
                <a:latin typeface="Modern No. 20"/>
              </a:rPr>
              <a:t>—desenvolvimento de sistemas de escrita de base alfabética, como os sinais de pontuação, que desempenham, nos textos escritos, a função de demarcadores de unidades e de sinalizadores de constituintes sintáticos.</a:t>
            </a:r>
            <a:endParaRPr lang="pt-BR" sz="1600" dirty="0" smtClean="0"/>
          </a:p>
        </p:txBody>
      </p:sp>
    </p:spTree>
    <p:extLst>
      <p:ext uri="{BB962C8B-B14F-4D97-AF65-F5344CB8AC3E}">
        <p14:creationId xmlns:p14="http://schemas.microsoft.com/office/powerpoint/2010/main" val="203790213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Classificação dos sinais de pontuação</a:t>
            </a:r>
            <a:endParaRPr lang="pt-BR" dirty="0"/>
          </a:p>
        </p:txBody>
      </p:sp>
      <p:sp>
        <p:nvSpPr>
          <p:cNvPr id="3" name="Espaço Reservado para Conteúdo 2"/>
          <p:cNvSpPr>
            <a:spLocks noGrp="1"/>
          </p:cNvSpPr>
          <p:nvPr>
            <p:ph sz="quarter" idx="1"/>
          </p:nvPr>
        </p:nvSpPr>
        <p:spPr/>
        <p:txBody>
          <a:bodyPr/>
          <a:lstStyle/>
          <a:p>
            <a:pPr algn="just"/>
            <a:r>
              <a:rPr lang="pt-BR" dirty="0" smtClean="0"/>
              <a:t>Sinais de pontuação que servem para indicar pausas correspondentes ao término de unidade de forma/sentido de extensão variada (o ponto, a vírgula e o ponto-e-vírgula).</a:t>
            </a:r>
          </a:p>
          <a:p>
            <a:pPr algn="just"/>
            <a:r>
              <a:rPr lang="pt-BR" dirty="0" smtClean="0"/>
              <a:t>Sinais de pontuação que delimitam, na escrita, unidades que na fala costumam vir associadas a contornos melódicos (</a:t>
            </a:r>
            <a:r>
              <a:rPr lang="pt-BR" dirty="0" err="1" smtClean="0"/>
              <a:t>entonacionais</a:t>
            </a:r>
            <a:r>
              <a:rPr lang="pt-BR" dirty="0" smtClean="0"/>
              <a:t>) específicos (os dois-pontos, o ponto-de-exclamação, o ponto-de-interrogação, as reticências, as aspas, os parênteses, o travessão).</a:t>
            </a:r>
            <a:endParaRPr lang="pt-BR" dirty="0"/>
          </a:p>
        </p:txBody>
      </p:sp>
    </p:spTree>
    <p:extLst>
      <p:ext uri="{BB962C8B-B14F-4D97-AF65-F5344CB8AC3E}">
        <p14:creationId xmlns:p14="http://schemas.microsoft.com/office/powerpoint/2010/main" val="25324555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Os principais sinais de pontuação:</a:t>
            </a:r>
            <a:br>
              <a:rPr lang="pt-BR" dirty="0" smtClean="0"/>
            </a:br>
            <a:r>
              <a:rPr lang="pt-BR" dirty="0" smtClean="0"/>
              <a:t>usos</a:t>
            </a:r>
            <a:endParaRPr lang="pt-BR" dirty="0"/>
          </a:p>
        </p:txBody>
      </p:sp>
      <p:sp>
        <p:nvSpPr>
          <p:cNvPr id="3" name="Espaço Reservado para Conteúdo 2"/>
          <p:cNvSpPr>
            <a:spLocks noGrp="1"/>
          </p:cNvSpPr>
          <p:nvPr>
            <p:ph sz="quarter" idx="1"/>
          </p:nvPr>
        </p:nvSpPr>
        <p:spPr/>
        <p:txBody>
          <a:bodyPr>
            <a:normAutofit fontScale="92500" lnSpcReduction="20000"/>
          </a:bodyPr>
          <a:lstStyle/>
          <a:p>
            <a:r>
              <a:rPr lang="pt-BR" dirty="0" smtClean="0"/>
              <a:t>A vírgula </a:t>
            </a:r>
            <a:r>
              <a:rPr lang="pt-BR" dirty="0" smtClean="0">
                <a:latin typeface="Modern No. 20"/>
              </a:rPr>
              <a:t>—indica pausa no interior de uma estrutura sintática.</a:t>
            </a:r>
          </a:p>
          <a:p>
            <a:r>
              <a:rPr lang="pt-BR" dirty="0" smtClean="0">
                <a:latin typeface="Modern No. 20"/>
              </a:rPr>
              <a:t>Uso:</a:t>
            </a:r>
          </a:p>
          <a:p>
            <a:pPr marL="0" indent="0">
              <a:buNone/>
            </a:pPr>
            <a:endParaRPr lang="pt-BR" dirty="0">
              <a:latin typeface="Modern No. 20"/>
            </a:endParaRPr>
          </a:p>
          <a:p>
            <a:pPr marL="342900" indent="-342900">
              <a:buAutoNum type="arabicPeriod"/>
            </a:pPr>
            <a:r>
              <a:rPr lang="pt-BR" sz="1800" dirty="0" smtClean="0"/>
              <a:t>No interior de orações para separar termos constituintes:</a:t>
            </a:r>
          </a:p>
          <a:p>
            <a:pPr marL="0" indent="0">
              <a:buNone/>
            </a:pPr>
            <a:endParaRPr lang="pt-BR" sz="1800" dirty="0"/>
          </a:p>
          <a:p>
            <a:pPr marL="0" indent="0">
              <a:buNone/>
            </a:pPr>
            <a:r>
              <a:rPr lang="pt-BR" sz="1600" dirty="0" err="1" smtClean="0"/>
              <a:t>Ex</a:t>
            </a:r>
            <a:r>
              <a:rPr lang="pt-BR" sz="1600" dirty="0" smtClean="0"/>
              <a:t>: Tivera pai, mãe, marido, dois filhos. Todos aos poucos tinham morrido.</a:t>
            </a:r>
          </a:p>
          <a:p>
            <a:pPr marL="0" indent="0">
              <a:buNone/>
            </a:pPr>
            <a:endParaRPr lang="pt-BR" sz="1600" dirty="0"/>
          </a:p>
          <a:p>
            <a:pPr marL="0" indent="0">
              <a:buNone/>
            </a:pPr>
            <a:r>
              <a:rPr lang="pt-BR" sz="1600" b="1" dirty="0" smtClean="0"/>
              <a:t>JAMAIS USAR A VÍRGULA:</a:t>
            </a:r>
          </a:p>
          <a:p>
            <a:pPr marL="342900" indent="-342900">
              <a:buAutoNum type="arabicPeriod"/>
            </a:pPr>
            <a:endParaRPr lang="pt-BR" sz="1600" dirty="0" smtClean="0"/>
          </a:p>
          <a:p>
            <a:pPr marL="0" indent="0">
              <a:buNone/>
            </a:pPr>
            <a:r>
              <a:rPr lang="pt-BR" sz="1800" dirty="0" smtClean="0"/>
              <a:t>Se </a:t>
            </a:r>
            <a:r>
              <a:rPr lang="pt-BR" sz="1800" dirty="0"/>
              <a:t>os constituintes sintáticos idênticos vêm relacionados pelas conjunções “e”, “nem” e “ou” (a menos que essas conjunções estejam repetidas). Veja</a:t>
            </a:r>
            <a:r>
              <a:rPr lang="pt-BR" sz="1800" dirty="0" smtClean="0"/>
              <a:t>:</a:t>
            </a:r>
          </a:p>
          <a:p>
            <a:pPr marL="0" indent="0">
              <a:buNone/>
            </a:pPr>
            <a:endParaRPr lang="pt-BR" sz="1600" dirty="0" smtClean="0"/>
          </a:p>
          <a:p>
            <a:pPr marL="0" indent="0">
              <a:buNone/>
            </a:pPr>
            <a:r>
              <a:rPr lang="pt-BR" sz="1600" dirty="0" err="1" smtClean="0"/>
              <a:t>Ex</a:t>
            </a:r>
            <a:r>
              <a:rPr lang="pt-BR" sz="1600" dirty="0" smtClean="0"/>
              <a:t>: “Tenho muita inveja dos meus livros e dos meus </a:t>
            </a:r>
            <a:r>
              <a:rPr lang="pt-BR" sz="1600" dirty="0" err="1" smtClean="0"/>
              <a:t>cds</a:t>
            </a:r>
            <a:r>
              <a:rPr lang="pt-BR" sz="1600" dirty="0" smtClean="0"/>
              <a:t>.”</a:t>
            </a:r>
          </a:p>
          <a:p>
            <a:pPr marL="0" indent="0">
              <a:buNone/>
            </a:pPr>
            <a:r>
              <a:rPr lang="pt-BR" sz="1600" dirty="0" smtClean="0"/>
              <a:t>“Você ou seus pais devem comparecer à diretoria da escola amanhã sem falta.”</a:t>
            </a:r>
          </a:p>
          <a:p>
            <a:pPr marL="0" indent="0">
              <a:buNone/>
            </a:pPr>
            <a:r>
              <a:rPr lang="pt-BR" sz="1600" dirty="0" smtClean="0"/>
              <a:t>“Ou você, ou seus pais devem comparecer à escola amanhã.”</a:t>
            </a:r>
            <a:endParaRPr lang="pt-BR" sz="1600" dirty="0"/>
          </a:p>
        </p:txBody>
      </p:sp>
    </p:spTree>
    <p:extLst>
      <p:ext uri="{BB962C8B-B14F-4D97-AF65-F5344CB8AC3E}">
        <p14:creationId xmlns:p14="http://schemas.microsoft.com/office/powerpoint/2010/main" val="352907608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fade">
                                      <p:cBhvr>
                                        <p:cTn id="47" dur="500"/>
                                        <p:tgtEl>
                                          <p:spTgt spid="3">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fade">
                                      <p:cBhvr>
                                        <p:cTn id="5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Cont. vírgula</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algn="just"/>
            <a:r>
              <a:rPr lang="pt-BR" dirty="0" smtClean="0"/>
              <a:t>Indicar a supressão de uma palavra, geralmente um verbo.</a:t>
            </a:r>
          </a:p>
          <a:p>
            <a:pPr marL="0" indent="0" algn="just">
              <a:buNone/>
            </a:pPr>
            <a:r>
              <a:rPr lang="pt-BR" sz="1800" dirty="0" err="1" smtClean="0"/>
              <a:t>Ex</a:t>
            </a:r>
            <a:r>
              <a:rPr lang="pt-BR" sz="1800" dirty="0" smtClean="0"/>
              <a:t>: </a:t>
            </a:r>
            <a:r>
              <a:rPr lang="pt-BR" sz="1600" dirty="0" smtClean="0"/>
              <a:t>“Maria, a todos os seus irmãos, deu um presente de Natal; ao namorado, apenas um beijo.”</a:t>
            </a:r>
          </a:p>
          <a:p>
            <a:pPr marL="0" indent="0" algn="just">
              <a:buNone/>
            </a:pPr>
            <a:endParaRPr lang="pt-BR" sz="1600" dirty="0"/>
          </a:p>
          <a:p>
            <a:pPr marL="0" indent="0" algn="just">
              <a:buNone/>
            </a:pPr>
            <a:r>
              <a:rPr lang="pt-BR" dirty="0" smtClean="0"/>
              <a:t>Isolar o vocativo:</a:t>
            </a:r>
          </a:p>
          <a:p>
            <a:pPr marL="0" indent="0" algn="just">
              <a:buNone/>
            </a:pPr>
            <a:endParaRPr lang="pt-BR" dirty="0"/>
          </a:p>
          <a:p>
            <a:pPr marL="0" indent="0" algn="just">
              <a:buNone/>
            </a:pPr>
            <a:r>
              <a:rPr lang="pt-BR" sz="1800" dirty="0" err="1" smtClean="0"/>
              <a:t>Ex</a:t>
            </a:r>
            <a:r>
              <a:rPr lang="pt-BR" sz="1800" dirty="0" smtClean="0"/>
              <a:t>: </a:t>
            </a:r>
            <a:r>
              <a:rPr lang="pt-BR" sz="1600" dirty="0" smtClean="0"/>
              <a:t>“Pois, Seu Pedrinho, saci é uma coisa que eu juro que existe.”</a:t>
            </a:r>
          </a:p>
          <a:p>
            <a:pPr marL="0" indent="0" algn="just">
              <a:buNone/>
            </a:pPr>
            <a:endParaRPr lang="pt-BR" sz="1600" dirty="0"/>
          </a:p>
          <a:p>
            <a:pPr marL="0" indent="0" algn="just">
              <a:buNone/>
            </a:pPr>
            <a:r>
              <a:rPr lang="pt-BR" dirty="0" smtClean="0"/>
              <a:t>Isolar o aposto:</a:t>
            </a:r>
          </a:p>
          <a:p>
            <a:pPr marL="0" indent="0" algn="just">
              <a:buNone/>
            </a:pPr>
            <a:endParaRPr lang="pt-BR" dirty="0"/>
          </a:p>
          <a:p>
            <a:pPr marL="0" indent="0" algn="just">
              <a:buNone/>
            </a:pPr>
            <a:r>
              <a:rPr lang="pt-BR" sz="1600" dirty="0" err="1" smtClean="0"/>
              <a:t>Ex</a:t>
            </a:r>
            <a:r>
              <a:rPr lang="pt-BR" sz="1600" dirty="0" smtClean="0"/>
              <a:t>: “Vitória, capital do Espírito Santo, é uma ilha que tem belas praias.”</a:t>
            </a:r>
          </a:p>
          <a:p>
            <a:pPr marL="0" indent="0" algn="just">
              <a:buNone/>
            </a:pPr>
            <a:endParaRPr lang="pt-BR" sz="1600" dirty="0"/>
          </a:p>
          <a:p>
            <a:pPr marL="0" indent="0" algn="just">
              <a:buNone/>
            </a:pPr>
            <a:r>
              <a:rPr lang="pt-BR" dirty="0" smtClean="0"/>
              <a:t>Indicar que o adjunto adverbial foi utilizado fora de sua posição mais comum:</a:t>
            </a:r>
          </a:p>
          <a:p>
            <a:pPr marL="0" indent="0" algn="just">
              <a:buNone/>
            </a:pPr>
            <a:endParaRPr lang="pt-BR" sz="1800" dirty="0"/>
          </a:p>
          <a:p>
            <a:pPr marL="0" indent="0" algn="just">
              <a:buNone/>
            </a:pPr>
            <a:r>
              <a:rPr lang="pt-BR" sz="1800" dirty="0" err="1" smtClean="0"/>
              <a:t>Ex</a:t>
            </a:r>
            <a:r>
              <a:rPr lang="pt-BR" sz="1800" dirty="0" smtClean="0"/>
              <a:t>: “</a:t>
            </a:r>
            <a:r>
              <a:rPr lang="pt-BR" sz="1600" dirty="0" smtClean="0"/>
              <a:t>Dizem muito que, no Brasil, os corruptos ficam soltos enquanto os ladrões de galinha vão para a cadeia”. (Luís Fernando Veríssimo).</a:t>
            </a:r>
            <a:endParaRPr lang="pt-BR" sz="1900" dirty="0"/>
          </a:p>
          <a:p>
            <a:pPr marL="0" indent="0" algn="just">
              <a:buNone/>
            </a:pPr>
            <a:endParaRPr lang="pt-BR" sz="1600" dirty="0" smtClean="0"/>
          </a:p>
          <a:p>
            <a:pPr marL="0" indent="0" algn="just">
              <a:buNone/>
            </a:pPr>
            <a:endParaRPr lang="pt-BR" sz="1800" dirty="0" smtClean="0"/>
          </a:p>
        </p:txBody>
      </p:sp>
    </p:spTree>
    <p:extLst>
      <p:ext uri="{BB962C8B-B14F-4D97-AF65-F5344CB8AC3E}">
        <p14:creationId xmlns:p14="http://schemas.microsoft.com/office/powerpoint/2010/main" val="238907613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fade">
                                      <p:cBhvr>
                                        <p:cTn id="37" dur="500"/>
                                        <p:tgtEl>
                                          <p:spTgt spid="3">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3" end="13"/>
                                            </p:txEl>
                                          </p:spTgt>
                                        </p:tgtEl>
                                        <p:attrNameLst>
                                          <p:attrName>style.visibility</p:attrName>
                                        </p:attrNameLst>
                                      </p:cBhvr>
                                      <p:to>
                                        <p:strVal val="visible"/>
                                      </p:to>
                                    </p:set>
                                    <p:animEffect transition="in" filter="fade">
                                      <p:cBhvr>
                                        <p:cTn id="4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Demais usos da vírgula</a:t>
            </a:r>
            <a:endParaRPr lang="pt-BR" dirty="0"/>
          </a:p>
        </p:txBody>
      </p:sp>
      <p:sp>
        <p:nvSpPr>
          <p:cNvPr id="3" name="Espaço Reservado para Conteúdo 2"/>
          <p:cNvSpPr>
            <a:spLocks noGrp="1"/>
          </p:cNvSpPr>
          <p:nvPr>
            <p:ph sz="quarter" idx="1"/>
          </p:nvPr>
        </p:nvSpPr>
        <p:spPr/>
        <p:txBody>
          <a:bodyPr>
            <a:normAutofit fontScale="85000" lnSpcReduction="20000"/>
          </a:bodyPr>
          <a:lstStyle/>
          <a:p>
            <a:pPr algn="just"/>
            <a:r>
              <a:rPr lang="pt-BR" dirty="0" smtClean="0"/>
              <a:t>Indicar que complementos verbais ou nominais foram deslocados para o início da oração:</a:t>
            </a:r>
          </a:p>
          <a:p>
            <a:pPr algn="just"/>
            <a:endParaRPr lang="pt-BR" dirty="0"/>
          </a:p>
          <a:p>
            <a:pPr marL="0" indent="0" algn="just">
              <a:buNone/>
            </a:pPr>
            <a:r>
              <a:rPr lang="pt-BR" sz="1600" dirty="0" err="1" smtClean="0"/>
              <a:t>Ex</a:t>
            </a:r>
            <a:r>
              <a:rPr lang="pt-BR" sz="1600" dirty="0" smtClean="0"/>
              <a:t>: “De sua terra natal, ele sente saudades.”</a:t>
            </a:r>
          </a:p>
          <a:p>
            <a:pPr marL="0" indent="0" algn="just">
              <a:buNone/>
            </a:pPr>
            <a:r>
              <a:rPr lang="pt-BR" sz="1600" dirty="0"/>
              <a:t> </a:t>
            </a:r>
            <a:r>
              <a:rPr lang="pt-BR" sz="1600" dirty="0" smtClean="0"/>
              <a:t>      “Uma dor pavorosa, o jogador sentiu quando quebrou a perna.”</a:t>
            </a:r>
          </a:p>
          <a:p>
            <a:pPr marL="0" indent="0" algn="just">
              <a:buNone/>
            </a:pPr>
            <a:endParaRPr lang="pt-BR" sz="1600" dirty="0"/>
          </a:p>
          <a:p>
            <a:pPr marL="0" indent="0" algn="just">
              <a:buNone/>
            </a:pPr>
            <a:r>
              <a:rPr lang="pt-BR" dirty="0" smtClean="0"/>
              <a:t>       </a:t>
            </a:r>
          </a:p>
          <a:p>
            <a:pPr marL="0" indent="0" algn="just">
              <a:buNone/>
            </a:pPr>
            <a:r>
              <a:rPr lang="pt-BR" dirty="0" smtClean="0"/>
              <a:t>        Indicar conjunções intercaladas:</a:t>
            </a:r>
          </a:p>
          <a:p>
            <a:pPr marL="0" indent="0" algn="just">
              <a:buNone/>
            </a:pPr>
            <a:endParaRPr lang="pt-BR" dirty="0" smtClean="0"/>
          </a:p>
          <a:p>
            <a:pPr marL="0" indent="0" algn="just">
              <a:buNone/>
            </a:pPr>
            <a:r>
              <a:rPr lang="pt-BR" sz="1600" dirty="0" err="1" smtClean="0"/>
              <a:t>Ex</a:t>
            </a:r>
            <a:r>
              <a:rPr lang="pt-BR" sz="1600" dirty="0" smtClean="0"/>
              <a:t>: “A ferida já foi tratada. É preciso, porém, cuidar para que não infeccione.”</a:t>
            </a:r>
          </a:p>
          <a:p>
            <a:pPr marL="0" indent="0" algn="just">
              <a:buNone/>
            </a:pPr>
            <a:endParaRPr lang="pt-BR" sz="1600" dirty="0"/>
          </a:p>
          <a:p>
            <a:pPr marL="0" indent="0" algn="just">
              <a:buNone/>
            </a:pPr>
            <a:r>
              <a:rPr lang="pt-BR" sz="1600" dirty="0" smtClean="0"/>
              <a:t>	</a:t>
            </a:r>
          </a:p>
          <a:p>
            <a:pPr marL="0" indent="0" algn="just">
              <a:buNone/>
            </a:pPr>
            <a:endParaRPr lang="pt-BR" sz="1600" dirty="0"/>
          </a:p>
          <a:p>
            <a:pPr marL="0" indent="0" algn="just">
              <a:buNone/>
            </a:pPr>
            <a:r>
              <a:rPr lang="pt-BR" sz="1600" dirty="0"/>
              <a:t>	</a:t>
            </a:r>
            <a:r>
              <a:rPr lang="pt-BR" dirty="0" smtClean="0"/>
              <a:t>Isolar nomes de lugares, quando  se 	transcreverem datas.</a:t>
            </a:r>
          </a:p>
          <a:p>
            <a:pPr marL="0" indent="0" algn="just">
              <a:buNone/>
            </a:pPr>
            <a:endParaRPr lang="pt-BR" dirty="0" smtClean="0"/>
          </a:p>
          <a:p>
            <a:pPr marL="0" indent="0" algn="just">
              <a:buNone/>
            </a:pPr>
            <a:r>
              <a:rPr lang="pt-BR" sz="1600" dirty="0" err="1" smtClean="0"/>
              <a:t>Ex</a:t>
            </a:r>
            <a:r>
              <a:rPr lang="pt-BR" sz="1600" dirty="0" smtClean="0"/>
              <a:t>: “Campinas, 18 de dezembro de 1997.”</a:t>
            </a:r>
          </a:p>
        </p:txBody>
      </p:sp>
      <p:sp>
        <p:nvSpPr>
          <p:cNvPr id="4" name="Seta para a direita 3"/>
          <p:cNvSpPr/>
          <p:nvPr/>
        </p:nvSpPr>
        <p:spPr>
          <a:xfrm flipV="1">
            <a:off x="539552" y="3602918"/>
            <a:ext cx="48920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Seta para a direita 4"/>
          <p:cNvSpPr/>
          <p:nvPr/>
        </p:nvSpPr>
        <p:spPr>
          <a:xfrm>
            <a:off x="579798" y="5193704"/>
            <a:ext cx="648072" cy="269776"/>
          </a:xfrm>
          <a:prstGeom prst="rightArrow">
            <a:avLst>
              <a:gd name="adj1" fmla="val 50000"/>
              <a:gd name="adj2" fmla="val 711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452673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fade">
                                      <p:cBhvr>
                                        <p:cTn id="47" dur="500"/>
                                        <p:tgtEl>
                                          <p:spTgt spid="3">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4" end="14"/>
                                            </p:txEl>
                                          </p:spTgt>
                                        </p:tgtEl>
                                        <p:attrNameLst>
                                          <p:attrName>style.visibility</p:attrName>
                                        </p:attrNameLst>
                                      </p:cBhvr>
                                      <p:to>
                                        <p:strVal val="visible"/>
                                      </p:to>
                                    </p:set>
                                    <p:animEffect transition="in" filter="fade">
                                      <p:cBhvr>
                                        <p:cTn id="52"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Outros usos</a:t>
            </a:r>
            <a:endParaRPr lang="pt-BR" dirty="0"/>
          </a:p>
        </p:txBody>
      </p:sp>
      <p:sp>
        <p:nvSpPr>
          <p:cNvPr id="3" name="Espaço Reservado para Conteúdo 2"/>
          <p:cNvSpPr>
            <a:spLocks noGrp="1"/>
          </p:cNvSpPr>
          <p:nvPr>
            <p:ph sz="quarter" idx="1"/>
          </p:nvPr>
        </p:nvSpPr>
        <p:spPr/>
        <p:txBody>
          <a:bodyPr/>
          <a:lstStyle/>
          <a:p>
            <a:pPr algn="just"/>
            <a:r>
              <a:rPr lang="pt-BR" dirty="0" smtClean="0"/>
              <a:t>Intercalar expressões como “em suma”, “isto é”, “ou seja”, “vale dizer”, “a propósito”:</a:t>
            </a:r>
          </a:p>
          <a:p>
            <a:pPr marL="0" indent="0" algn="just">
              <a:buNone/>
            </a:pPr>
            <a:r>
              <a:rPr lang="pt-BR" sz="1600" dirty="0" err="1" smtClean="0"/>
              <a:t>Ex</a:t>
            </a:r>
            <a:r>
              <a:rPr lang="pt-BR" sz="1600" dirty="0" smtClean="0"/>
              <a:t>: “Soube de sua promoção e, a propósito, quando você vai devolver-me o dinheiro que lhe emprestei?”</a:t>
            </a:r>
          </a:p>
          <a:p>
            <a:pPr marL="0" indent="0" algn="just">
              <a:buNone/>
            </a:pPr>
            <a:endParaRPr lang="pt-BR" sz="1600" dirty="0"/>
          </a:p>
          <a:p>
            <a:pPr marL="0" indent="0" algn="just">
              <a:buNone/>
            </a:pPr>
            <a:r>
              <a:rPr lang="pt-BR" sz="1600" dirty="0" smtClean="0"/>
              <a:t>OBSERVAÇÃO IMPORTANTE:</a:t>
            </a:r>
          </a:p>
          <a:p>
            <a:pPr marL="0" indent="0" algn="just">
              <a:buNone/>
            </a:pPr>
            <a:endParaRPr lang="pt-BR" sz="1600" dirty="0"/>
          </a:p>
          <a:p>
            <a:pPr marL="0" indent="0" algn="just">
              <a:buNone/>
            </a:pPr>
            <a:r>
              <a:rPr lang="pt-BR" sz="1600" dirty="0" smtClean="0"/>
              <a:t>	</a:t>
            </a:r>
            <a:r>
              <a:rPr lang="pt-BR" sz="1400" dirty="0" smtClean="0"/>
              <a:t>Nunca se deve separar por vírgula, no interior da oração, o sujeito do predicado verbal, o verbo do seu complemento, o núcleo do sujeito de seu adjunto adnominal ou de um complemento nominal.</a:t>
            </a:r>
          </a:p>
          <a:p>
            <a:pPr marL="0" indent="0" algn="just">
              <a:buNone/>
            </a:pPr>
            <a:endParaRPr lang="pt-BR" sz="1400" dirty="0"/>
          </a:p>
          <a:p>
            <a:pPr algn="just">
              <a:buFont typeface="Arial" charset="0"/>
              <a:buChar char="•"/>
            </a:pPr>
            <a:r>
              <a:rPr lang="pt-BR" sz="1400" dirty="0" smtClean="0"/>
              <a:t>Portanto, estas orações, </a:t>
            </a:r>
            <a:r>
              <a:rPr lang="pt-BR" sz="1400" dirty="0"/>
              <a:t>assim </a:t>
            </a:r>
            <a:r>
              <a:rPr lang="pt-BR" sz="1400" dirty="0" smtClean="0"/>
              <a:t>pontuadas, são inadequadas:</a:t>
            </a:r>
          </a:p>
          <a:p>
            <a:pPr marL="342900" indent="-342900" algn="just">
              <a:buAutoNum type="arabicPeriod"/>
            </a:pPr>
            <a:r>
              <a:rPr lang="pt-BR" sz="1400" dirty="0" smtClean="0"/>
              <a:t>“Meu irmão, já se encontra em casa.”</a:t>
            </a:r>
          </a:p>
          <a:p>
            <a:pPr marL="342900" indent="-342900" algn="just">
              <a:buAutoNum type="arabicPeriod"/>
            </a:pPr>
            <a:r>
              <a:rPr lang="pt-BR" sz="1400" dirty="0" smtClean="0"/>
              <a:t>“A lua, de prata ilumina o céu majestosa”.</a:t>
            </a:r>
          </a:p>
          <a:p>
            <a:pPr marL="342900" indent="-342900" algn="just">
              <a:buAutoNum type="arabicPeriod"/>
            </a:pPr>
            <a:r>
              <a:rPr lang="pt-BR" sz="1400" dirty="0" smtClean="0"/>
              <a:t>“Não creio, na sua história sobre fantasmas”.</a:t>
            </a:r>
          </a:p>
          <a:p>
            <a:pPr marL="342900" indent="-342900" algn="just">
              <a:buAutoNum type="arabicPeriod"/>
            </a:pPr>
            <a:r>
              <a:rPr lang="pt-BR" sz="1400" dirty="0" smtClean="0"/>
              <a:t>“Tive a impressão, de estar ficando doente”.</a:t>
            </a:r>
            <a:endParaRPr lang="pt-BR" sz="1600" dirty="0"/>
          </a:p>
        </p:txBody>
      </p:sp>
      <p:sp>
        <p:nvSpPr>
          <p:cNvPr id="4" name="Seta para a direita 3"/>
          <p:cNvSpPr/>
          <p:nvPr/>
        </p:nvSpPr>
        <p:spPr>
          <a:xfrm>
            <a:off x="683568" y="4077072"/>
            <a:ext cx="57606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75311350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381</TotalTime>
  <Words>1129</Words>
  <Application>Microsoft Office PowerPoint</Application>
  <PresentationFormat>Apresentação na tela (4:3)</PresentationFormat>
  <Paragraphs>137</Paragraphs>
  <Slides>15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15</vt:i4>
      </vt:variant>
    </vt:vector>
  </HeadingPairs>
  <TitlesOfParts>
    <vt:vector size="21" baseType="lpstr">
      <vt:lpstr>Arial</vt:lpstr>
      <vt:lpstr>Century Schoolbook</vt:lpstr>
      <vt:lpstr>Modern No. 20</vt:lpstr>
      <vt:lpstr>Wingdings</vt:lpstr>
      <vt:lpstr>Wingdings 2</vt:lpstr>
      <vt:lpstr>Balcão Envidraçado</vt:lpstr>
      <vt:lpstr>Sintaxe de pontuação: sinais</vt:lpstr>
      <vt:lpstr>A pontuação como construção de sentido</vt:lpstr>
      <vt:lpstr>Mais sinais...</vt:lpstr>
      <vt:lpstr>Por que usamos sinais de pontuação quando escrevemos?</vt:lpstr>
      <vt:lpstr>Classificação dos sinais de pontuação</vt:lpstr>
      <vt:lpstr>Os principais sinais de pontuação: usos</vt:lpstr>
      <vt:lpstr>Cont. vírgula</vt:lpstr>
      <vt:lpstr>Demais usos da vírgula</vt:lpstr>
      <vt:lpstr>Outros usos</vt:lpstr>
      <vt:lpstr>A vírgula entre orações</vt:lpstr>
      <vt:lpstr>A vírgula entre orações-cont.</vt:lpstr>
      <vt:lpstr>Questão interessante-I</vt:lpstr>
      <vt:lpstr>Cont. da questão</vt:lpstr>
      <vt:lpstr>Questão interessante-II</vt:lpstr>
      <vt:lpstr>Cont.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Paulo Caldas Neto</dc:creator>
  <cp:lastModifiedBy>Paulo</cp:lastModifiedBy>
  <cp:revision>42</cp:revision>
  <dcterms:created xsi:type="dcterms:W3CDTF">2011-12-13T21:18:33Z</dcterms:created>
  <dcterms:modified xsi:type="dcterms:W3CDTF">2018-02-15T12:47:30Z</dcterms:modified>
</cp:coreProperties>
</file>