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58B57D-95C2-420E-A596-BE9327CF299F}" type="datetimeFigureOut">
              <a:rPr lang="pt-BR" smtClean="0"/>
              <a:t>25/10/2012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F3AB3F-2021-4A2C-9759-8568D411ADD6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3AB3F-2021-4A2C-9759-8568D411ADD6}" type="slidenum">
              <a:rPr lang="pt-BR" smtClean="0"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3AB3F-2021-4A2C-9759-8568D411ADD6}" type="slidenum">
              <a:rPr lang="pt-BR" smtClean="0"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3AB3F-2021-4A2C-9759-8568D411ADD6}" type="slidenum">
              <a:rPr lang="pt-BR" smtClean="0"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3AB3F-2021-4A2C-9759-8568D411ADD6}" type="slidenum">
              <a:rPr lang="pt-BR" smtClean="0"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3AB3F-2021-4A2C-9759-8568D411ADD6}" type="slidenum">
              <a:rPr lang="pt-BR" smtClean="0"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3AB3F-2021-4A2C-9759-8568D411ADD6}" type="slidenum">
              <a:rPr lang="pt-BR" smtClean="0"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3AB3F-2021-4A2C-9759-8568D411ADD6}" type="slidenum">
              <a:rPr lang="pt-BR" smtClean="0"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3AB3F-2021-4A2C-9759-8568D411ADD6}" type="slidenum">
              <a:rPr lang="pt-BR" smtClean="0"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3AB3F-2021-4A2C-9759-8568D411ADD6}" type="slidenum">
              <a:rPr lang="pt-BR" smtClean="0"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3AB3F-2021-4A2C-9759-8568D411ADD6}" type="slidenum">
              <a:rPr lang="pt-BR" smtClean="0"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3AB3F-2021-4A2C-9759-8568D411ADD6}" type="slidenum">
              <a:rPr lang="pt-BR" smtClean="0"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3AB3F-2021-4A2C-9759-8568D411ADD6}" type="slidenum">
              <a:rPr lang="pt-BR" smtClean="0"/>
              <a:t>9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0" name="Subtítu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E1DA7-DD11-4DE3-B762-0C59596F64A5}" type="datetimeFigureOut">
              <a:rPr lang="pt-BR" smtClean="0"/>
              <a:t>25/10/2012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AF6B56-4536-4A0C-8069-1E2AAF2C59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E1DA7-DD11-4DE3-B762-0C59596F64A5}" type="datetimeFigureOut">
              <a:rPr lang="pt-BR" smtClean="0"/>
              <a:t>25/10/2012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AF6B56-4536-4A0C-8069-1E2AAF2C59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E1DA7-DD11-4DE3-B762-0C59596F64A5}" type="datetimeFigureOut">
              <a:rPr lang="pt-BR" smtClean="0"/>
              <a:t>25/10/2012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AF6B56-4536-4A0C-8069-1E2AAF2C59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E1DA7-DD11-4DE3-B762-0C59596F64A5}" type="datetimeFigureOut">
              <a:rPr lang="pt-BR" smtClean="0"/>
              <a:t>25/10/2012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AF6B56-4536-4A0C-8069-1E2AAF2C59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de cantos arredondado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E1DA7-DD11-4DE3-B762-0C59596F64A5}" type="datetimeFigureOut">
              <a:rPr lang="pt-BR" smtClean="0"/>
              <a:t>25/10/2012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AF6B56-4536-4A0C-8069-1E2AAF2C59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E1DA7-DD11-4DE3-B762-0C59596F64A5}" type="datetimeFigureOut">
              <a:rPr lang="pt-BR" smtClean="0"/>
              <a:t>25/10/2012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AF6B56-4536-4A0C-8069-1E2AAF2C59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E1DA7-DD11-4DE3-B762-0C59596F64A5}" type="datetimeFigureOut">
              <a:rPr lang="pt-BR" smtClean="0"/>
              <a:t>25/10/2012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AF6B56-4536-4A0C-8069-1E2AAF2C59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E1DA7-DD11-4DE3-B762-0C59596F64A5}" type="datetimeFigureOut">
              <a:rPr lang="pt-BR" smtClean="0"/>
              <a:t>25/10/2012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AF6B56-4536-4A0C-8069-1E2AAF2C59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E1DA7-DD11-4DE3-B762-0C59596F64A5}" type="datetimeFigureOut">
              <a:rPr lang="pt-BR" smtClean="0"/>
              <a:t>25/10/2012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AF6B56-4536-4A0C-8069-1E2AAF2C59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E1DA7-DD11-4DE3-B762-0C59596F64A5}" type="datetimeFigureOut">
              <a:rPr lang="pt-BR" smtClean="0"/>
              <a:t>25/10/2012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AF6B56-4536-4A0C-8069-1E2AAF2C59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edondar Retângulo em um Canto Únic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6E1DA7-DD11-4DE3-B762-0C59596F64A5}" type="datetimeFigureOut">
              <a:rPr lang="pt-BR" smtClean="0"/>
              <a:t>25/10/2012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AF6B56-4536-4A0C-8069-1E2AAF2C5961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de cantos arredondado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Espaço Reservado para Títu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F6E1DA7-DD11-4DE3-B762-0C59596F64A5}" type="datetimeFigureOut">
              <a:rPr lang="pt-BR" smtClean="0"/>
              <a:t>25/10/2012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8AF6B56-4536-4A0C-8069-1E2AAF2C596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Seminário Temático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Epistemologia da Ciência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sz="2000" dirty="0" smtClean="0"/>
              <a:t>Os critérios para pontuação levarão em consideração os </a:t>
            </a:r>
            <a:r>
              <a:rPr lang="pt-BR" sz="2000" dirty="0" smtClean="0"/>
              <a:t>seguintes </a:t>
            </a:r>
            <a:r>
              <a:rPr lang="pt-BR" sz="2000" dirty="0" smtClean="0"/>
              <a:t>quesitos no trabalho escrito</a:t>
            </a:r>
            <a:r>
              <a:rPr lang="pt-BR" sz="2000" dirty="0" smtClean="0"/>
              <a:t>:</a:t>
            </a:r>
          </a:p>
          <a:p>
            <a:pPr algn="just">
              <a:buNone/>
            </a:pPr>
            <a:endParaRPr lang="pt-BR" sz="2000" dirty="0" smtClean="0"/>
          </a:p>
          <a:p>
            <a:endParaRPr lang="pt-BR" sz="2000" dirty="0" smtClean="0"/>
          </a:p>
          <a:p>
            <a:pPr algn="just"/>
            <a:r>
              <a:rPr lang="pt-BR" sz="2000" dirty="0" smtClean="0"/>
              <a:t>a) O material pesquisado, coerência textual, explicitação das fontes e a estrutura do corpo do trabalho escrito (introdução, desenvolvimento, conclusão e referências bibliográficas); </a:t>
            </a:r>
          </a:p>
          <a:p>
            <a:pPr algn="just"/>
            <a:r>
              <a:rPr lang="pt-BR" sz="2000" dirty="0" smtClean="0"/>
              <a:t>b) O roteiro da apresentação deve conter todos os itens a serem apresentados pelo grupo, a ausência ou o não cumprimento dos tópicos incidirá na diminuição da nota final;</a:t>
            </a:r>
          </a:p>
          <a:p>
            <a:pPr algn="just">
              <a:buNone/>
            </a:pPr>
            <a:r>
              <a:rPr lang="pt-BR" sz="2000" dirty="0" smtClean="0"/>
              <a:t> </a:t>
            </a:r>
          </a:p>
          <a:p>
            <a:pPr algn="just">
              <a:buNone/>
            </a:pP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BR" sz="2000" dirty="0" smtClean="0"/>
              <a:t>Os critérios para pontuação levarão em consideração os </a:t>
            </a:r>
            <a:r>
              <a:rPr lang="pt-BR" sz="2000" dirty="0" smtClean="0"/>
              <a:t>seguintes </a:t>
            </a:r>
            <a:r>
              <a:rPr lang="pt-BR" sz="2000" dirty="0" smtClean="0"/>
              <a:t>quesitos na apresentação oral</a:t>
            </a:r>
            <a:r>
              <a:rPr lang="pt-BR" sz="2000" dirty="0" smtClean="0"/>
              <a:t>:</a:t>
            </a:r>
          </a:p>
          <a:p>
            <a:pPr algn="just">
              <a:buNone/>
            </a:pPr>
            <a:endParaRPr lang="pt-BR" sz="2000" dirty="0" smtClean="0"/>
          </a:p>
          <a:p>
            <a:pPr algn="just"/>
            <a:r>
              <a:rPr lang="pt-BR" sz="2000" dirty="0" smtClean="0"/>
              <a:t>a) A pontualidade do grupo no dia da apresentação;</a:t>
            </a:r>
          </a:p>
          <a:p>
            <a:pPr algn="just"/>
            <a:r>
              <a:rPr lang="pt-BR" sz="2000" dirty="0" smtClean="0"/>
              <a:t>b) A utilização adequada do tempo, atentando para não exceder o limite estipulado e nem utilizar apenas a metade do tempo definido para cada apresentação; </a:t>
            </a:r>
          </a:p>
          <a:p>
            <a:pPr algn="just"/>
            <a:r>
              <a:rPr lang="pt-BR" sz="2000" dirty="0" smtClean="0"/>
              <a:t>c) O uso de recursos didáticos, audiovisuais ou de procedimentos metodológicos como teatro, música, poesia e </a:t>
            </a:r>
            <a:r>
              <a:rPr lang="pt-BR" sz="2000" dirty="0" err="1" smtClean="0"/>
              <a:t>etc</a:t>
            </a:r>
            <a:r>
              <a:rPr lang="pt-BR" sz="2000" dirty="0" smtClean="0"/>
              <a:t>;</a:t>
            </a:r>
          </a:p>
          <a:p>
            <a:pPr algn="just"/>
            <a:r>
              <a:rPr lang="pt-BR" sz="2000" dirty="0" smtClean="0"/>
              <a:t>d) A dinâmica dos componentes do grupo no que diz respeito ao uso da palavra, da linguagem adequada à sala de aula e ao ambiente acadêmico; </a:t>
            </a:r>
          </a:p>
          <a:p>
            <a:pPr algn="just"/>
            <a:r>
              <a:rPr lang="pt-BR" sz="2000" dirty="0" smtClean="0"/>
              <a:t>e) O domínio do conteúdo por parte dos integrantes do grupo.</a:t>
            </a:r>
          </a:p>
          <a:p>
            <a:pPr algn="just"/>
            <a:r>
              <a:rPr lang="pt-BR" sz="2000" dirty="0" smtClean="0"/>
              <a:t>f) Todos os grupos obrigatoriamente terão que fazer pelo menos uma (01) pergunta ao grupo que apresenta, assim sendo, todos os grupos responderão e todos os grupos também farão questionamentos, possibilitando a integração de todos os alunos acerca dos temas apresentados. </a:t>
            </a:r>
          </a:p>
          <a:p>
            <a:endParaRPr lang="pt-BR" sz="2000" dirty="0" smtClean="0"/>
          </a:p>
          <a:p>
            <a:pPr algn="just">
              <a:buNone/>
            </a:pP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1800" dirty="0" smtClean="0"/>
              <a:t>O Calendário de apresentações seguirá o seguinte cronograma</a:t>
            </a:r>
            <a:r>
              <a:rPr lang="pt-BR" sz="1800" dirty="0" smtClean="0"/>
              <a:t>:</a:t>
            </a:r>
          </a:p>
          <a:p>
            <a:endParaRPr lang="pt-BR" sz="2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259632" y="980728"/>
          <a:ext cx="6638101" cy="5581248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424270"/>
                <a:gridCol w="2040226"/>
                <a:gridCol w="2173605"/>
              </a:tblGrid>
              <a:tr h="5989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Tema</a:t>
                      </a:r>
                      <a:r>
                        <a:rPr lang="pt-BR" baseline="0" dirty="0" smtClean="0"/>
                        <a:t> / Grupo</a:t>
                      </a:r>
                      <a:endParaRPr lang="pt-B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Dia do</a:t>
                      </a:r>
                      <a:r>
                        <a:rPr lang="pt-BR" baseline="0" dirty="0" smtClean="0"/>
                        <a:t> Mês </a:t>
                      </a:r>
                      <a:endParaRPr lang="pt-BR" dirty="0" smtClean="0"/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Dia da Semana</a:t>
                      </a:r>
                    </a:p>
                    <a:p>
                      <a:endParaRPr lang="pt-BR" dirty="0"/>
                    </a:p>
                  </a:txBody>
                  <a:tcPr/>
                </a:tc>
              </a:tr>
              <a:tr h="87208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/>
                        <a:t>Tema I: O problema do método científico: O que é método? E por que método?</a:t>
                      </a:r>
                    </a:p>
                    <a:p>
                      <a:pPr algn="just"/>
                      <a:endParaRPr lang="pt-B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07/11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Quarta-feira</a:t>
                      </a:r>
                      <a:endParaRPr lang="pt-BR" dirty="0"/>
                    </a:p>
                  </a:txBody>
                  <a:tcPr/>
                </a:tc>
              </a:tr>
              <a:tr h="65600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/>
                        <a:t>Tema II: O ceticismo e o empirismo</a:t>
                      </a:r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09/11*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Sexta</a:t>
                      </a:r>
                      <a:r>
                        <a:rPr lang="pt-BR" baseline="0" dirty="0" smtClean="0"/>
                        <a:t>-feira</a:t>
                      </a:r>
                      <a:endParaRPr lang="pt-BR" dirty="0"/>
                    </a:p>
                  </a:txBody>
                  <a:tcPr/>
                </a:tc>
              </a:tr>
              <a:tr h="81287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/>
                        <a:t>Tema III: A ciência e as revoluções: de Copérnico a Newton </a:t>
                      </a:r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09/11*</a:t>
                      </a:r>
                    </a:p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Sexta</a:t>
                      </a:r>
                      <a:r>
                        <a:rPr lang="pt-BR" baseline="0" dirty="0" smtClean="0"/>
                        <a:t>-feira</a:t>
                      </a:r>
                      <a:endParaRPr lang="pt-BR" dirty="0" smtClean="0"/>
                    </a:p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81287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/>
                        <a:t>Tema IV: As concepções atômicas na modernidade: as mudanças conceituais</a:t>
                      </a:r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14/11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Quarta-feira</a:t>
                      </a:r>
                      <a:endParaRPr lang="pt-BR" dirty="0"/>
                    </a:p>
                  </a:txBody>
                  <a:tcPr/>
                </a:tc>
              </a:tr>
              <a:tr h="71305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/>
                        <a:t>Tema V: O conhecimento por modelos: as analogias da ciência</a:t>
                      </a:r>
                    </a:p>
                    <a:p>
                      <a:pPr algn="just"/>
                      <a:endParaRPr lang="pt-B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16/11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Sexta-feira</a:t>
                      </a:r>
                      <a:endParaRPr lang="pt-BR" dirty="0"/>
                    </a:p>
                  </a:txBody>
                  <a:tcPr/>
                </a:tc>
              </a:tr>
              <a:tr h="4000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/>
                        <a:t>Tema VI: Ciência e ética: a responsabilidade social do cientista</a:t>
                      </a:r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16/11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Sexta-feira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Tema I: O problema do método científico: O que é método? E por que método?</a:t>
            </a:r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sz="2400" dirty="0" smtClean="0"/>
              <a:t>Textos de Referência:</a:t>
            </a:r>
          </a:p>
          <a:p>
            <a:pPr algn="just">
              <a:buNone/>
            </a:pPr>
            <a:endParaRPr lang="pt-BR" sz="2400" dirty="0" smtClean="0"/>
          </a:p>
          <a:p>
            <a:pPr algn="just">
              <a:buNone/>
            </a:pPr>
            <a:r>
              <a:rPr lang="pt-BR" sz="2400" dirty="0" smtClean="0"/>
              <a:t>Discurso do Método – René Descartes </a:t>
            </a:r>
          </a:p>
          <a:p>
            <a:pPr algn="just">
              <a:buNone/>
            </a:pPr>
            <a:r>
              <a:rPr lang="pt-BR" sz="2400" dirty="0" smtClean="0"/>
              <a:t>Capítulo IV- </a:t>
            </a:r>
            <a:r>
              <a:rPr lang="pt-BR" sz="2400" dirty="0" err="1" smtClean="0"/>
              <a:t>Pinguelli</a:t>
            </a:r>
            <a:r>
              <a:rPr lang="pt-BR" sz="2400" dirty="0" smtClean="0"/>
              <a:t> Rosa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Tema II: O ceticismo e o empirismo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sz="2400" dirty="0" smtClean="0"/>
          </a:p>
          <a:p>
            <a:pPr>
              <a:buNone/>
            </a:pPr>
            <a:endParaRPr lang="pt-BR" sz="2400" dirty="0" smtClean="0"/>
          </a:p>
          <a:p>
            <a:pPr>
              <a:buNone/>
            </a:pPr>
            <a:r>
              <a:rPr lang="pt-BR" sz="2400" dirty="0" smtClean="0"/>
              <a:t>Textos de Referência:</a:t>
            </a:r>
          </a:p>
          <a:p>
            <a:pPr>
              <a:buNone/>
            </a:pPr>
            <a:endParaRPr lang="pt-BR" sz="2400" dirty="0" smtClean="0"/>
          </a:p>
          <a:p>
            <a:pPr>
              <a:buNone/>
            </a:pPr>
            <a:endParaRPr lang="pt-BR" sz="2400" dirty="0" smtClean="0"/>
          </a:p>
          <a:p>
            <a:pPr>
              <a:buNone/>
            </a:pPr>
            <a:endParaRPr lang="pt-BR" sz="2400" dirty="0" smtClean="0"/>
          </a:p>
          <a:p>
            <a:pPr algn="just">
              <a:buNone/>
            </a:pPr>
            <a:r>
              <a:rPr lang="pt-BR" sz="2400" dirty="0" smtClean="0"/>
              <a:t>Investigação acerca do entendimento humano – David </a:t>
            </a:r>
            <a:r>
              <a:rPr lang="pt-BR" sz="2400" dirty="0" err="1" smtClean="0"/>
              <a:t>Hume</a:t>
            </a:r>
            <a:endParaRPr lang="pt-BR" sz="2400" dirty="0" smtClean="0"/>
          </a:p>
          <a:p>
            <a:pPr algn="just">
              <a:buNone/>
            </a:pPr>
            <a:r>
              <a:rPr lang="pt-BR" sz="2400" dirty="0" smtClean="0"/>
              <a:t>Compêndio de Epistemologia – John Greco 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Tema III: A ciência e as revoluções: de Copérnico a Newton </a:t>
            </a:r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>
              <a:buNone/>
            </a:pPr>
            <a:r>
              <a:rPr lang="pt-BR" sz="2400" dirty="0" smtClean="0"/>
              <a:t>Texto de Referência:</a:t>
            </a:r>
          </a:p>
          <a:p>
            <a:pPr algn="just">
              <a:buNone/>
            </a:pPr>
            <a:endParaRPr lang="pt-BR" sz="2400" dirty="0" smtClean="0"/>
          </a:p>
          <a:p>
            <a:pPr algn="just">
              <a:buNone/>
            </a:pPr>
            <a:r>
              <a:rPr lang="pt-BR" sz="2400" dirty="0" smtClean="0"/>
              <a:t> </a:t>
            </a:r>
            <a:r>
              <a:rPr lang="pt-BR" sz="2400" dirty="0" err="1" smtClean="0"/>
              <a:t>Pinguelli</a:t>
            </a:r>
            <a:r>
              <a:rPr lang="pt-BR" sz="2400" dirty="0" smtClean="0"/>
              <a:t> Rosa Capítulo IV – Vol. I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Tema IV:As concepções atômicas na modernidade: as mudanças conceituais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sz="2400" dirty="0" smtClean="0"/>
              <a:t>Texto de Referência:</a:t>
            </a:r>
          </a:p>
          <a:p>
            <a:pPr>
              <a:buNone/>
            </a:pPr>
            <a:endParaRPr lang="pt-BR" sz="2400" dirty="0" smtClean="0"/>
          </a:p>
          <a:p>
            <a:pPr>
              <a:buNone/>
            </a:pPr>
            <a:r>
              <a:rPr lang="pt-BR" sz="2400" dirty="0" smtClean="0"/>
              <a:t> história do Atomismo – Capítulo II – Gustavo Rocha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>
            <a:normAutofit/>
          </a:bodyPr>
          <a:lstStyle/>
          <a:p>
            <a:r>
              <a:rPr lang="pt-BR" dirty="0" smtClean="0"/>
              <a:t>Tema V: O conhecimento por modelos: as analogias da ciência</a:t>
            </a:r>
          </a:p>
          <a:p>
            <a:endParaRPr lang="pt-BR" dirty="0" smtClean="0"/>
          </a:p>
          <a:p>
            <a:endParaRPr lang="pt-BR" dirty="0" smtClean="0"/>
          </a:p>
          <a:p>
            <a:pPr>
              <a:buNone/>
            </a:pPr>
            <a:r>
              <a:rPr lang="pt-BR" sz="2400" dirty="0" smtClean="0"/>
              <a:t>Textos de referência: </a:t>
            </a:r>
          </a:p>
          <a:p>
            <a:pPr>
              <a:buNone/>
            </a:pPr>
            <a:endParaRPr lang="pt-BR" sz="2400" dirty="0" smtClean="0"/>
          </a:p>
          <a:p>
            <a:pPr>
              <a:buNone/>
            </a:pPr>
            <a:endParaRPr lang="pt-BR" sz="2400" dirty="0" smtClean="0"/>
          </a:p>
          <a:p>
            <a:pPr>
              <a:buNone/>
            </a:pPr>
            <a:r>
              <a:rPr lang="pt-BR" sz="2400" dirty="0" smtClean="0"/>
              <a:t>Buscar artigos sobre os modelos científicos  através dos tempos</a:t>
            </a:r>
          </a:p>
          <a:p>
            <a:pPr>
              <a:buNone/>
            </a:pPr>
            <a:r>
              <a:rPr lang="pt-BR" sz="2400" dirty="0" smtClean="0"/>
              <a:t>História do atomismo – Capítulo III – Gustavo Rocha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>
            <a:normAutofit/>
          </a:bodyPr>
          <a:lstStyle/>
          <a:p>
            <a:r>
              <a:rPr lang="pt-BR" dirty="0" smtClean="0"/>
              <a:t>Tema VI: Ciência e ética: a responsabilidade social do cientista</a:t>
            </a:r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>
              <a:buNone/>
            </a:pPr>
            <a:r>
              <a:rPr lang="pt-BR" sz="2400" dirty="0" smtClean="0"/>
              <a:t>Textos de referência: </a:t>
            </a:r>
          </a:p>
          <a:p>
            <a:pPr algn="just">
              <a:buNone/>
            </a:pPr>
            <a:endParaRPr lang="pt-BR" sz="2400" dirty="0" smtClean="0"/>
          </a:p>
          <a:p>
            <a:pPr algn="just">
              <a:buNone/>
            </a:pPr>
            <a:r>
              <a:rPr lang="pt-BR" sz="2400" dirty="0" smtClean="0"/>
              <a:t>Buscar artigos sobre bioética</a:t>
            </a:r>
          </a:p>
          <a:p>
            <a:pPr algn="just">
              <a:buNone/>
            </a:pPr>
            <a:r>
              <a:rPr lang="pt-BR" sz="2400" dirty="0" smtClean="0"/>
              <a:t>Ensaio filosófico sobre a dignidade – Bernard</a:t>
            </a:r>
          </a:p>
          <a:p>
            <a:pPr algn="just">
              <a:buNone/>
            </a:pPr>
            <a:r>
              <a:rPr lang="pt-BR" sz="2400" dirty="0" err="1" smtClean="0"/>
              <a:t>Baertschi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86880"/>
          </a:xfrm>
        </p:spPr>
        <p:txBody>
          <a:bodyPr>
            <a:normAutofit/>
          </a:bodyPr>
          <a:lstStyle/>
          <a:p>
            <a:r>
              <a:rPr lang="pt-BR" sz="2400" dirty="0" smtClean="0"/>
              <a:t>Critérios para a apresentação dos Seminários</a:t>
            </a:r>
          </a:p>
          <a:p>
            <a:pPr algn="just"/>
            <a:endParaRPr lang="pt-BR" sz="1800" dirty="0" smtClean="0"/>
          </a:p>
          <a:p>
            <a:pPr algn="just"/>
            <a:endParaRPr lang="pt-BR" sz="1800" dirty="0" smtClean="0"/>
          </a:p>
          <a:p>
            <a:pPr algn="just"/>
            <a:r>
              <a:rPr lang="pt-BR" sz="1800" dirty="0" smtClean="0"/>
              <a:t>O </a:t>
            </a:r>
            <a:r>
              <a:rPr lang="pt-BR" sz="1800" dirty="0" smtClean="0"/>
              <a:t>grupo será formado de até 04 componentes, sendo a todos obrigatória (e não facultativa) a participação tanto na construção do trabalho escrito quanto na apresentação seminário do grupo. Essa atividade será composta pelas seguintes partes: </a:t>
            </a:r>
          </a:p>
          <a:p>
            <a:pPr algn="just"/>
            <a:r>
              <a:rPr lang="pt-BR" sz="1800" dirty="0" smtClean="0"/>
              <a:t>Trabalho escrito – Contendo a pesquisa realizada pelo grupo sobre o tema a ser apresentado, indicando as referências utilizadas e o roteiro de todos os pontos da apresentação oral. Deve ser entregue impreterivelmente no dia da apresentação do grupo. Sua ausência incidirá na diminuição da nota final do grupo. </a:t>
            </a:r>
          </a:p>
          <a:p>
            <a:pPr>
              <a:buNone/>
            </a:pP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Critérios para as apresentações</a:t>
            </a:r>
            <a:r>
              <a:rPr lang="pt-BR" dirty="0" smtClean="0"/>
              <a:t>:</a:t>
            </a:r>
          </a:p>
          <a:p>
            <a:pPr algn="just">
              <a:buNone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sz="2000" dirty="0" smtClean="0"/>
              <a:t>Apresentação Oral – Nesta etapa serão realizadas as apresentações orais dos componentes dos grupos, sendo necessário que todos os componentes estejam presentes e contemplem algum tópico do tema. Cada Grupo terá o tempo Mínimo de 30 minutos e de no máximo 40 minutos para realizar sua apresentação.</a:t>
            </a:r>
          </a:p>
          <a:p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42</TotalTime>
  <Words>642</Words>
  <Application>Microsoft Office PowerPoint</Application>
  <PresentationFormat>Apresentação na tela (4:3)</PresentationFormat>
  <Paragraphs>106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Aspecto</vt:lpstr>
      <vt:lpstr>Seminário Temático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Seminário Temático </dc:title>
  <dc:creator>Rodrigo Vidal</dc:creator>
  <cp:lastModifiedBy>Rodrigo Vidal</cp:lastModifiedBy>
  <cp:revision>3</cp:revision>
  <dcterms:created xsi:type="dcterms:W3CDTF">2012-10-25T22:56:58Z</dcterms:created>
  <dcterms:modified xsi:type="dcterms:W3CDTF">2012-10-25T23:39:23Z</dcterms:modified>
</cp:coreProperties>
</file>