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7"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38B69-D1BD-4A2E-8560-82CC7E81E4CF}" type="datetimeFigureOut">
              <a:rPr lang="pt-BR" smtClean="0"/>
              <a:pPr/>
              <a:t>25/03/2013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32BD8-2F7C-4D69-B5B7-2BA1DB53DC6F}"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10</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11</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12</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13</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14</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15</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16</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17</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18</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19</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20</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21</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22</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5</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8</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4832BD8-2F7C-4D69-B5B7-2BA1DB53DC6F}" type="slidenum">
              <a:rPr lang="pt-BR" smtClean="0"/>
              <a:pPr/>
              <a:t>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CA059654-6C5C-4D5F-BD4A-343A945B206E}" type="datetimeFigureOut">
              <a:rPr lang="pt-BR" smtClean="0"/>
              <a:pPr/>
              <a:t>25/03/2013</a:t>
            </a:fld>
            <a:endParaRPr lang="pt-BR"/>
          </a:p>
        </p:txBody>
      </p:sp>
      <p:sp>
        <p:nvSpPr>
          <p:cNvPr id="17" name="Espaço Reservado para Rodapé 16"/>
          <p:cNvSpPr>
            <a:spLocks noGrp="1"/>
          </p:cNvSpPr>
          <p:nvPr>
            <p:ph type="ftr" sz="quarter" idx="11"/>
          </p:nvPr>
        </p:nvSpPr>
        <p:spPr/>
        <p:txBody>
          <a:bodyPr/>
          <a:lstStyle/>
          <a:p>
            <a:endParaRPr lang="pt-BR"/>
          </a:p>
        </p:txBody>
      </p:sp>
      <p:sp>
        <p:nvSpPr>
          <p:cNvPr id="7" name="Conector reto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ço Reservado para Número de Slid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BE07707-84D5-4AC6-9E14-BBC767616261}" type="slidenum">
              <a:rPr lang="pt-BR" smtClean="0"/>
              <a:pPr/>
              <a:t>‹nº›</a:t>
            </a:fld>
            <a:endParaRPr lang="pt-BR"/>
          </a:p>
        </p:txBody>
      </p:sp>
      <p:sp>
        <p:nvSpPr>
          <p:cNvPr id="8" name="Títu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CA059654-6C5C-4D5F-BD4A-343A945B206E}" type="datetimeFigureOut">
              <a:rPr lang="pt-BR" smtClean="0"/>
              <a:pPr/>
              <a:t>25/03/2013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BE07707-84D5-4AC6-9E14-BBC767616261}"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2"/>
      </p:bgRef>
    </p:bg>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to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6915912" y="3009901"/>
            <a:ext cx="457200" cy="441325"/>
          </a:xfrm>
        </p:spPr>
        <p:txBody>
          <a:bodyPr/>
          <a:lstStyle/>
          <a:p>
            <a:fld id="{5BE07707-84D5-4AC6-9E14-BBC767616261}" type="slidenum">
              <a:rPr lang="pt-BR" smtClean="0"/>
              <a:pPr/>
              <a:t>‹nº›</a:t>
            </a:fld>
            <a:endParaRPr lang="pt-BR"/>
          </a:p>
        </p:txBody>
      </p:sp>
      <p:sp>
        <p:nvSpPr>
          <p:cNvPr id="3" name="Espaço Reservado para Texto Vertical 2"/>
          <p:cNvSpPr>
            <a:spLocks noGrp="1"/>
          </p:cNvSpPr>
          <p:nvPr>
            <p:ph type="body" orient="vert" idx="1"/>
          </p:nvPr>
        </p:nvSpPr>
        <p:spPr>
          <a:xfrm>
            <a:off x="304800" y="304800"/>
            <a:ext cx="6553200" cy="5821366"/>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CA059654-6C5C-4D5F-BD4A-343A945B206E}" type="datetimeFigureOut">
              <a:rPr lang="pt-BR" smtClean="0"/>
              <a:pPr/>
              <a:t>25/03/2013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2" name="Título Vertical 1"/>
          <p:cNvSpPr>
            <a:spLocks noGrp="1"/>
          </p:cNvSpPr>
          <p:nvPr>
            <p:ph type="title" orient="vert"/>
          </p:nvPr>
        </p:nvSpPr>
        <p:spPr>
          <a:xfrm>
            <a:off x="7391400" y="304801"/>
            <a:ext cx="1447800" cy="5851525"/>
          </a:xfrm>
        </p:spPr>
        <p:txBody>
          <a:bodyPr vert="eaVert"/>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CA059654-6C5C-4D5F-BD4A-343A945B206E}" type="datetimeFigureOut">
              <a:rPr lang="pt-BR" smtClean="0"/>
              <a:pPr/>
              <a:t>25/03/2013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4361688" y="1026372"/>
            <a:ext cx="457200" cy="441325"/>
          </a:xfrm>
        </p:spPr>
        <p:txBody>
          <a:bodyPr/>
          <a:lstStyle/>
          <a:p>
            <a:fld id="{5BE07707-84D5-4AC6-9E14-BBC767616261}" type="slidenum">
              <a:rPr lang="pt-BR" smtClean="0"/>
              <a:pPr/>
              <a:t>‹nº›</a:t>
            </a:fld>
            <a:endParaRPr lang="pt-BR"/>
          </a:p>
        </p:txBody>
      </p:sp>
      <p:sp>
        <p:nvSpPr>
          <p:cNvPr id="8" name="Espaço Reservado para Conteúdo 7"/>
          <p:cNvSpPr>
            <a:spLocks noGrp="1"/>
          </p:cNvSpPr>
          <p:nvPr>
            <p:ph sz="quarter" idx="1"/>
          </p:nvPr>
        </p:nvSpPr>
        <p:spPr>
          <a:xfrm>
            <a:off x="301752" y="1527048"/>
            <a:ext cx="850392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13" name="Retângu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ângu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Rodapé 4"/>
          <p:cNvSpPr>
            <a:spLocks noGrp="1"/>
          </p:cNvSpPr>
          <p:nvPr>
            <p:ph type="ftr" sz="quarter" idx="11"/>
          </p:nvPr>
        </p:nvSpPr>
        <p:spPr/>
        <p:txBody>
          <a:bodyPr/>
          <a:lstStyle/>
          <a:p>
            <a:endParaRPr lang="pt-BR"/>
          </a:p>
        </p:txBody>
      </p:sp>
      <p:sp>
        <p:nvSpPr>
          <p:cNvPr id="4" name="Espaço Reservado para Data 3"/>
          <p:cNvSpPr>
            <a:spLocks noGrp="1"/>
          </p:cNvSpPr>
          <p:nvPr>
            <p:ph type="dt" sz="half" idx="10"/>
          </p:nvPr>
        </p:nvSpPr>
        <p:spPr/>
        <p:txBody>
          <a:bodyPr/>
          <a:lstStyle/>
          <a:p>
            <a:fld id="{CA059654-6C5C-4D5F-BD4A-343A945B206E}" type="datetimeFigureOut">
              <a:rPr lang="pt-BR" smtClean="0"/>
              <a:pPr/>
              <a:t>25/03/2013</a:t>
            </a:fld>
            <a:endParaRPr lang="pt-BR"/>
          </a:p>
        </p:txBody>
      </p:sp>
      <p:sp>
        <p:nvSpPr>
          <p:cNvPr id="8" name="Conector reto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BE07707-84D5-4AC6-9E14-BBC767616261}" type="slidenum">
              <a:rPr lang="pt-BR" smtClean="0"/>
              <a:pPr/>
              <a:t>‹nº›</a:t>
            </a:fld>
            <a:endParaRPr lang="pt-BR"/>
          </a:p>
        </p:txBody>
      </p:sp>
      <p:sp>
        <p:nvSpPr>
          <p:cNvPr id="2" name="Títu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758952"/>
          </a:xfrm>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a:xfrm>
            <a:off x="5791200" y="6409944"/>
            <a:ext cx="3044952" cy="365760"/>
          </a:xfrm>
        </p:spPr>
        <p:txBody>
          <a:bodyPr/>
          <a:lstStyle/>
          <a:p>
            <a:fld id="{CA059654-6C5C-4D5F-BD4A-343A945B206E}" type="datetimeFigureOut">
              <a:rPr lang="pt-BR" smtClean="0"/>
              <a:pPr/>
              <a:t>25/03/2013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BE07707-84D5-4AC6-9E14-BBC767616261}" type="slidenum">
              <a:rPr lang="pt-BR" smtClean="0"/>
              <a:pPr/>
              <a:t>‹nº›</a:t>
            </a:fld>
            <a:endParaRPr lang="pt-BR"/>
          </a:p>
        </p:txBody>
      </p:sp>
      <p:sp>
        <p:nvSpPr>
          <p:cNvPr id="8" name="Conector reto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ço Reservado para Conteúdo 9"/>
          <p:cNvSpPr>
            <a:spLocks noGrp="1"/>
          </p:cNvSpPr>
          <p:nvPr>
            <p:ph sz="half" idx="1"/>
          </p:nvPr>
        </p:nvSpPr>
        <p:spPr>
          <a:xfrm>
            <a:off x="301752" y="1371600"/>
            <a:ext cx="4038600" cy="4681728"/>
          </a:xfrm>
        </p:spPr>
        <p:txBody>
          <a:bodyPr/>
          <a:lstStyle>
            <a:lvl1pPr>
              <a:defRPr sz="2500"/>
            </a:lvl1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Conteúdo 11"/>
          <p:cNvSpPr>
            <a:spLocks noGrp="1"/>
          </p:cNvSpPr>
          <p:nvPr>
            <p:ph sz="half" idx="2"/>
          </p:nvPr>
        </p:nvSpPr>
        <p:spPr>
          <a:xfrm>
            <a:off x="4800600" y="1371600"/>
            <a:ext cx="4038600" cy="4681728"/>
          </a:xfrm>
        </p:spPr>
        <p:txBody>
          <a:bodyPr/>
          <a:lstStyle>
            <a:lvl1pPr>
              <a:defRPr sz="2500"/>
            </a:lvl1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1">
        <a:schemeClr val="bg2"/>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ângu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ângu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ângu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ângu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7" name="Espaço Reservado para Data 6"/>
          <p:cNvSpPr>
            <a:spLocks noGrp="1"/>
          </p:cNvSpPr>
          <p:nvPr>
            <p:ph type="dt" sz="half" idx="10"/>
          </p:nvPr>
        </p:nvSpPr>
        <p:spPr/>
        <p:txBody>
          <a:bodyPr/>
          <a:lstStyle/>
          <a:p>
            <a:fld id="{CA059654-6C5C-4D5F-BD4A-343A945B206E}" type="datetimeFigureOut">
              <a:rPr lang="pt-BR" smtClean="0"/>
              <a:pPr/>
              <a:t>25/03/2013</a:t>
            </a:fld>
            <a:endParaRPr lang="pt-BR"/>
          </a:p>
        </p:txBody>
      </p:sp>
      <p:sp>
        <p:nvSpPr>
          <p:cNvPr id="8" name="Espaço Reservado para Rodapé 7"/>
          <p:cNvSpPr>
            <a:spLocks noGrp="1"/>
          </p:cNvSpPr>
          <p:nvPr>
            <p:ph type="ftr" sz="quarter" idx="11"/>
          </p:nvPr>
        </p:nvSpPr>
        <p:spPr>
          <a:xfrm>
            <a:off x="304800" y="6409944"/>
            <a:ext cx="3581400" cy="365760"/>
          </a:xfrm>
        </p:spPr>
        <p:txBody>
          <a:bodyPr/>
          <a:lstStyle/>
          <a:p>
            <a:endParaRPr lang="pt-BR"/>
          </a:p>
        </p:txBody>
      </p:sp>
      <p:sp>
        <p:nvSpPr>
          <p:cNvPr id="15" name="Conector reto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ço Reservado para Conteúdo 23"/>
          <p:cNvSpPr>
            <a:spLocks noGrp="1"/>
          </p:cNvSpPr>
          <p:nvPr>
            <p:ph sz="quarter" idx="2"/>
          </p:nvPr>
        </p:nvSpPr>
        <p:spPr>
          <a:xfrm>
            <a:off x="301752" y="2471383"/>
            <a:ext cx="4041648" cy="3818404"/>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6" name="Espaço Reservado para Conteúdo 25"/>
          <p:cNvSpPr>
            <a:spLocks noGrp="1"/>
          </p:cNvSpPr>
          <p:nvPr>
            <p:ph sz="quarter" idx="4"/>
          </p:nvPr>
        </p:nvSpPr>
        <p:spPr>
          <a:xfrm>
            <a:off x="4800600" y="2471383"/>
            <a:ext cx="4038600" cy="382219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ço Reservado para Número de Slide 8"/>
          <p:cNvSpPr>
            <a:spLocks noGrp="1"/>
          </p:cNvSpPr>
          <p:nvPr>
            <p:ph type="sldNum" sz="quarter" idx="12"/>
          </p:nvPr>
        </p:nvSpPr>
        <p:spPr>
          <a:xfrm>
            <a:off x="4343400" y="1042416"/>
            <a:ext cx="457200" cy="441325"/>
          </a:xfrm>
        </p:spPr>
        <p:txBody>
          <a:bodyPr/>
          <a:lstStyle>
            <a:lvl1pPr algn="ctr">
              <a:defRPr/>
            </a:lvl1pPr>
          </a:lstStyle>
          <a:p>
            <a:fld id="{5BE07707-84D5-4AC6-9E14-BBC767616261}" type="slidenum">
              <a:rPr lang="pt-BR" smtClean="0"/>
              <a:pPr/>
              <a:t>‹nº›</a:t>
            </a:fld>
            <a:endParaRPr lang="pt-BR"/>
          </a:p>
        </p:txBody>
      </p:sp>
      <p:sp>
        <p:nvSpPr>
          <p:cNvPr id="23" name="Título 22"/>
          <p:cNvSpPr>
            <a:spLocks noGrp="1"/>
          </p:cNvSpPr>
          <p:nvPr>
            <p:ph type="title"/>
          </p:nvPr>
        </p:nvSpPr>
        <p:spPr/>
        <p:txBody>
          <a:bodyPr rtlCol="0" anchor="b" anchorCtr="0"/>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CA059654-6C5C-4D5F-BD4A-343A945B206E}" type="datetimeFigureOut">
              <a:rPr lang="pt-BR" smtClean="0"/>
              <a:pPr/>
              <a:t>25/03/2013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a:xfrm>
            <a:off x="4343400" y="1036020"/>
            <a:ext cx="457200" cy="441325"/>
          </a:xfrm>
        </p:spPr>
        <p:txBody>
          <a:bodyPr/>
          <a:lstStyle/>
          <a:p>
            <a:fld id="{5BE07707-84D5-4AC6-9E14-BBC76761626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ângu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ângu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ço Reservado para Data 1"/>
          <p:cNvSpPr>
            <a:spLocks noGrp="1"/>
          </p:cNvSpPr>
          <p:nvPr>
            <p:ph type="dt" sz="half" idx="10"/>
          </p:nvPr>
        </p:nvSpPr>
        <p:spPr/>
        <p:txBody>
          <a:bodyPr/>
          <a:lstStyle/>
          <a:p>
            <a:fld id="{CA059654-6C5C-4D5F-BD4A-343A945B206E}" type="datetimeFigureOut">
              <a:rPr lang="pt-BR" smtClean="0"/>
              <a:pPr/>
              <a:t>25/03/2013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BE07707-84D5-4AC6-9E14-BBC76761626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9" name="Retângu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ângu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8" name="Retângu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to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ço Reservado para Conteúdo 19"/>
          <p:cNvSpPr>
            <a:spLocks noGrp="1"/>
          </p:cNvSpPr>
          <p:nvPr>
            <p:ph sz="quarter" idx="1"/>
          </p:nvPr>
        </p:nvSpPr>
        <p:spPr>
          <a:xfrm>
            <a:off x="3124200" y="685800"/>
            <a:ext cx="5638800" cy="5410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BE07707-84D5-4AC6-9E14-BBC767616261}" type="slidenum">
              <a:rPr lang="pt-BR" smtClean="0"/>
              <a:pPr/>
              <a:t>‹nº›</a:t>
            </a:fld>
            <a:endParaRPr lang="pt-BR"/>
          </a:p>
        </p:txBody>
      </p:sp>
      <p:sp>
        <p:nvSpPr>
          <p:cNvPr id="21" name="Retângu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p:txBody>
          <a:bodyPr/>
          <a:lstStyle/>
          <a:p>
            <a:fld id="{CA059654-6C5C-4D5F-BD4A-343A945B206E}" type="datetimeFigureOut">
              <a:rPr lang="pt-BR" smtClean="0"/>
              <a:pPr/>
              <a:t>25/03/2013</a:t>
            </a:fld>
            <a:endParaRPr lang="pt-BR"/>
          </a:p>
        </p:txBody>
      </p:sp>
      <p:sp>
        <p:nvSpPr>
          <p:cNvPr id="6" name="Espaço Reservado para Rodapé 5"/>
          <p:cNvSpPr>
            <a:spLocks noGrp="1"/>
          </p:cNvSpPr>
          <p:nvPr>
            <p:ph type="ftr" sz="quarter" idx="11"/>
          </p:nvPr>
        </p:nvSpPr>
        <p:spPr>
          <a:xfrm>
            <a:off x="301752" y="6410848"/>
            <a:ext cx="3383280" cy="365760"/>
          </a:xfrm>
        </p:spPr>
        <p:txBody>
          <a:bodyPr/>
          <a:lstStyle/>
          <a:p>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1" name="Conector reto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ângu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ângu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p>
            <a:fld id="{5BE07707-84D5-4AC6-9E14-BBC767616261}" type="slidenum">
              <a:rPr lang="pt-BR" smtClean="0"/>
              <a:pPr/>
              <a:t>‹nº›</a:t>
            </a:fld>
            <a:endParaRPr lang="pt-BR"/>
          </a:p>
        </p:txBody>
      </p:sp>
      <p:sp>
        <p:nvSpPr>
          <p:cNvPr id="2" name="Títu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3000375" y="609600"/>
            <a:ext cx="5867400" cy="4267200"/>
          </a:xfrm>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22" name="Retângu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a:xfrm>
            <a:off x="5788152" y="6404984"/>
            <a:ext cx="3044952" cy="365760"/>
          </a:xfrm>
        </p:spPr>
        <p:txBody>
          <a:bodyPr/>
          <a:lstStyle/>
          <a:p>
            <a:fld id="{CA059654-6C5C-4D5F-BD4A-343A945B206E}" type="datetimeFigureOut">
              <a:rPr lang="pt-BR" smtClean="0"/>
              <a:pPr/>
              <a:t>25/03/2013</a:t>
            </a:fld>
            <a:endParaRPr lang="pt-BR"/>
          </a:p>
        </p:txBody>
      </p:sp>
      <p:sp>
        <p:nvSpPr>
          <p:cNvPr id="6" name="Espaço Reservado para Rodapé 5"/>
          <p:cNvSpPr>
            <a:spLocks noGrp="1"/>
          </p:cNvSpPr>
          <p:nvPr>
            <p:ph type="ftr" sz="quarter" idx="11"/>
          </p:nvPr>
        </p:nvSpPr>
        <p:spPr>
          <a:xfrm>
            <a:off x="301752" y="6410848"/>
            <a:ext cx="3584448" cy="365760"/>
          </a:xfrm>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ço Reservado para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A059654-6C5C-4D5F-BD4A-343A945B206E}" type="datetimeFigureOut">
              <a:rPr lang="pt-BR" smtClean="0"/>
              <a:pPr/>
              <a:t>25/03/2013</a:t>
            </a:fld>
            <a:endParaRPr lang="pt-BR"/>
          </a:p>
        </p:txBody>
      </p:sp>
      <p:sp>
        <p:nvSpPr>
          <p:cNvPr id="3" name="Espaço Reservado para Rodapé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t-BR"/>
          </a:p>
        </p:txBody>
      </p:sp>
      <p:sp>
        <p:nvSpPr>
          <p:cNvPr id="8" name="Retângu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to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BE07707-84D5-4AC6-9E14-BBC767616261}" type="slidenum">
              <a:rPr lang="pt-BR" smtClean="0"/>
              <a:pPr/>
              <a:t>‹nº›</a:t>
            </a:fld>
            <a:endParaRPr lang="pt-BR"/>
          </a:p>
        </p:txBody>
      </p:sp>
      <p:sp>
        <p:nvSpPr>
          <p:cNvPr id="22" name="Espaço Reservado para Título 21"/>
          <p:cNvSpPr>
            <a:spLocks noGrp="1"/>
          </p:cNvSpPr>
          <p:nvPr>
            <p:ph type="title"/>
          </p:nvPr>
        </p:nvSpPr>
        <p:spPr>
          <a:xfrm>
            <a:off x="301752" y="228600"/>
            <a:ext cx="8534400" cy="758952"/>
          </a:xfrm>
          <a:prstGeom prst="rect">
            <a:avLst/>
          </a:prstGeom>
        </p:spPr>
        <p:txBody>
          <a:bodyPr vert="horz" anchor="b">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2819400"/>
            <a:ext cx="6400800" cy="2841848"/>
          </a:xfrm>
        </p:spPr>
        <p:txBody>
          <a:bodyPr/>
          <a:lstStyle/>
          <a:p>
            <a:endParaRPr lang="pt-BR" dirty="0"/>
          </a:p>
        </p:txBody>
      </p:sp>
      <p:sp>
        <p:nvSpPr>
          <p:cNvPr id="2" name="Título 1"/>
          <p:cNvSpPr>
            <a:spLocks noGrp="1"/>
          </p:cNvSpPr>
          <p:nvPr>
            <p:ph type="ctrTitle"/>
          </p:nvPr>
        </p:nvSpPr>
        <p:spPr/>
        <p:txBody>
          <a:bodyPr/>
          <a:lstStyle/>
          <a:p>
            <a:r>
              <a:rPr lang="pt-BR" dirty="0" smtClean="0"/>
              <a:t>Racionalismo Cartesiano: a dúvida metódica </a:t>
            </a:r>
            <a:endParaRPr lang="pt-BR" dirty="0"/>
          </a:p>
        </p:txBody>
      </p:sp>
      <p:pic>
        <p:nvPicPr>
          <p:cNvPr id="4" name="Imagem 3" descr="DescartesRene1596-1650.png"/>
          <p:cNvPicPr>
            <a:picLocks noChangeAspect="1"/>
          </p:cNvPicPr>
          <p:nvPr/>
        </p:nvPicPr>
        <p:blipFill>
          <a:blip r:embed="rId3" cstate="print"/>
          <a:stretch>
            <a:fillRect/>
          </a:stretch>
        </p:blipFill>
        <p:spPr>
          <a:xfrm>
            <a:off x="1547664" y="2636913"/>
            <a:ext cx="5904656" cy="39294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Teorias Materialistas </a:t>
            </a:r>
            <a:endParaRPr lang="pt-BR" dirty="0"/>
          </a:p>
        </p:txBody>
      </p:sp>
      <p:sp>
        <p:nvSpPr>
          <p:cNvPr id="3" name="Espaço Reservado para Conteúdo 2"/>
          <p:cNvSpPr>
            <a:spLocks noGrp="1"/>
          </p:cNvSpPr>
          <p:nvPr>
            <p:ph sz="quarter" idx="1"/>
          </p:nvPr>
        </p:nvSpPr>
        <p:spPr/>
        <p:txBody>
          <a:bodyPr>
            <a:normAutofit fontScale="92500" lnSpcReduction="10000"/>
          </a:bodyPr>
          <a:lstStyle/>
          <a:p>
            <a:pPr>
              <a:buNone/>
            </a:pPr>
            <a:r>
              <a:rPr lang="pt-BR" sz="1800" b="1" dirty="0" smtClean="0"/>
              <a:t>						</a:t>
            </a:r>
          </a:p>
          <a:p>
            <a:pPr>
              <a:buNone/>
            </a:pPr>
            <a:endParaRPr lang="pt-BR" sz="1800" b="1" dirty="0" smtClean="0"/>
          </a:p>
          <a:p>
            <a:pPr>
              <a:buNone/>
            </a:pPr>
            <a:r>
              <a:rPr lang="pt-BR" sz="1800" b="1" dirty="0" smtClean="0"/>
              <a:t>				O </a:t>
            </a:r>
            <a:r>
              <a:rPr lang="pt-BR" sz="1800" b="1" dirty="0" smtClean="0"/>
              <a:t>BEHAVIORISMO ANALÍTICO</a:t>
            </a:r>
            <a:endParaRPr lang="pt-BR" sz="1800" dirty="0" smtClean="0"/>
          </a:p>
          <a:p>
            <a:pPr algn="just">
              <a:buNone/>
            </a:pPr>
            <a:r>
              <a:rPr lang="pt-BR" b="1" dirty="0" smtClean="0"/>
              <a:t>    </a:t>
            </a:r>
          </a:p>
          <a:p>
            <a:pPr algn="just">
              <a:buNone/>
            </a:pPr>
            <a:endParaRPr lang="pt-BR" sz="1800" b="1" dirty="0" smtClean="0"/>
          </a:p>
          <a:p>
            <a:pPr algn="just">
              <a:buNone/>
            </a:pPr>
            <a:endParaRPr lang="pt-BR" sz="1800" b="1" dirty="0" smtClean="0"/>
          </a:p>
          <a:p>
            <a:pPr algn="just">
              <a:buNone/>
            </a:pPr>
            <a:endParaRPr lang="pt-BR" sz="1800" b="1" dirty="0" smtClean="0"/>
          </a:p>
          <a:p>
            <a:pPr algn="just">
              <a:buNone/>
            </a:pPr>
            <a:r>
              <a:rPr lang="pt-BR" sz="1800" b="1" dirty="0" smtClean="0"/>
              <a:t>     </a:t>
            </a:r>
          </a:p>
          <a:p>
            <a:pPr algn="just">
              <a:buNone/>
            </a:pPr>
            <a:r>
              <a:rPr lang="pt-BR" sz="1800" b="1" dirty="0" smtClean="0"/>
              <a:t>	</a:t>
            </a:r>
            <a:r>
              <a:rPr lang="pt-BR" sz="1800" b="1" dirty="0" smtClean="0"/>
              <a:t>Carl </a:t>
            </a:r>
            <a:r>
              <a:rPr lang="pt-BR" sz="1800" b="1" dirty="0" err="1" smtClean="0"/>
              <a:t>Hempel</a:t>
            </a:r>
            <a:r>
              <a:rPr lang="pt-BR" sz="1800" b="1" dirty="0" smtClean="0"/>
              <a:t> </a:t>
            </a:r>
            <a:r>
              <a:rPr lang="pt-BR" sz="1800" dirty="0" smtClean="0"/>
              <a:t> </a:t>
            </a:r>
          </a:p>
          <a:p>
            <a:pPr algn="just">
              <a:buNone/>
            </a:pPr>
            <a:endParaRPr lang="pt-BR" sz="1800" dirty="0" smtClean="0"/>
          </a:p>
          <a:p>
            <a:pPr algn="just">
              <a:buNone/>
            </a:pPr>
            <a:r>
              <a:rPr lang="pt-BR" sz="1800" dirty="0" smtClean="0"/>
              <a:t>      </a:t>
            </a:r>
            <a:r>
              <a:rPr lang="pt-BR" sz="1900" dirty="0" smtClean="0"/>
              <a:t>Filósofo </a:t>
            </a:r>
            <a:r>
              <a:rPr lang="pt-BR" sz="1900" dirty="0" smtClean="0"/>
              <a:t>alemão, Carl </a:t>
            </a:r>
            <a:r>
              <a:rPr lang="pt-BR" sz="1900" dirty="0" err="1" smtClean="0"/>
              <a:t>Gustav</a:t>
            </a:r>
            <a:r>
              <a:rPr lang="pt-BR" sz="1900" dirty="0" smtClean="0"/>
              <a:t> </a:t>
            </a:r>
            <a:r>
              <a:rPr lang="pt-BR" sz="1900" dirty="0" err="1" smtClean="0"/>
              <a:t>Hempel</a:t>
            </a:r>
            <a:r>
              <a:rPr lang="pt-BR" sz="1900" dirty="0" smtClean="0"/>
              <a:t> (1905- 1997) dedicou sua carreira a estudar as conexões entre a filosofia, a matemática e a física. Doutor em Filosofia, </a:t>
            </a:r>
            <a:r>
              <a:rPr lang="pt-BR" sz="1900" dirty="0" err="1" smtClean="0"/>
              <a:t>Hempel</a:t>
            </a:r>
            <a:r>
              <a:rPr lang="pt-BR" sz="1900" dirty="0" smtClean="0"/>
              <a:t> participou do Grupo de Berlim e do Círculo de Viena e, após se mudar para os EUA em 1937, lecionou nas universidades de Chicago, Princeton e Yale, além de ter se tornado professor emérito da Universidade Hebraica de Jerusalém.</a:t>
            </a:r>
          </a:p>
          <a:p>
            <a:pPr>
              <a:buNone/>
            </a:pPr>
            <a:endParaRPr lang="pt-BR" dirty="0"/>
          </a:p>
        </p:txBody>
      </p:sp>
      <p:pic>
        <p:nvPicPr>
          <p:cNvPr id="4" name="Imagem 3" descr="Carl Hempel.png"/>
          <p:cNvPicPr>
            <a:picLocks noChangeAspect="1"/>
          </p:cNvPicPr>
          <p:nvPr/>
        </p:nvPicPr>
        <p:blipFill>
          <a:blip r:embed="rId3" cstate="print"/>
          <a:stretch>
            <a:fillRect/>
          </a:stretch>
        </p:blipFill>
        <p:spPr>
          <a:xfrm>
            <a:off x="251520" y="1124744"/>
            <a:ext cx="2376264" cy="278377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Teoria de </a:t>
            </a:r>
            <a:r>
              <a:rPr lang="pt-BR" dirty="0" err="1" smtClean="0"/>
              <a:t>Hempel</a:t>
            </a:r>
            <a:r>
              <a:rPr lang="pt-BR" dirty="0" smtClean="0"/>
              <a:t> </a:t>
            </a:r>
            <a:endParaRPr lang="pt-BR" dirty="0"/>
          </a:p>
        </p:txBody>
      </p:sp>
      <p:sp>
        <p:nvSpPr>
          <p:cNvPr id="3" name="Espaço Reservado para Conteúdo 2"/>
          <p:cNvSpPr>
            <a:spLocks noGrp="1"/>
          </p:cNvSpPr>
          <p:nvPr>
            <p:ph sz="quarter" idx="1"/>
          </p:nvPr>
        </p:nvSpPr>
        <p:spPr>
          <a:xfrm>
            <a:off x="301752" y="1412776"/>
            <a:ext cx="8503920" cy="4686272"/>
          </a:xfrm>
        </p:spPr>
        <p:txBody>
          <a:bodyPr>
            <a:noAutofit/>
          </a:bodyPr>
          <a:lstStyle/>
          <a:p>
            <a:pPr algn="just">
              <a:buNone/>
            </a:pPr>
            <a:r>
              <a:rPr lang="pt-BR" sz="2100" dirty="0" smtClean="0"/>
              <a:t>     A </a:t>
            </a:r>
            <a:r>
              <a:rPr lang="pt-BR" sz="2100" dirty="0" smtClean="0"/>
              <a:t>primeira tentativa contemporânea de solucionar o problema mente-corpo e escapar dos problemas do dualismo foi o behaviorismo analítico. De forma geral, seus partidários objetivam reduzir os termos mentais em descrições comportamentais. Para evidenciarmos isto, abordaremos inicialmente a versão mais dura desta teoria, representada aqui por Carl </a:t>
            </a:r>
            <a:r>
              <a:rPr lang="pt-BR" sz="2100" dirty="0" err="1" smtClean="0"/>
              <a:t>Hempel</a:t>
            </a:r>
            <a:r>
              <a:rPr lang="pt-BR" sz="2100" b="1" dirty="0" smtClean="0"/>
              <a:t>.</a:t>
            </a:r>
          </a:p>
          <a:p>
            <a:pPr algn="just">
              <a:buNone/>
            </a:pPr>
            <a:r>
              <a:rPr lang="pt-BR" sz="2100" dirty="0" smtClean="0"/>
              <a:t>     </a:t>
            </a:r>
            <a:r>
              <a:rPr lang="pt-BR" sz="2100" dirty="0" err="1" smtClean="0"/>
              <a:t>Hempel</a:t>
            </a:r>
            <a:r>
              <a:rPr lang="pt-BR" sz="2100" dirty="0" smtClean="0"/>
              <a:t>, que foi membro do Círculo de Viena, contribuiu para o debate mente-corpo argumentando que nossos predicados mentais ("... é feliz", "... está com dor", "... tem raiva", "... está entusiasmado", etc.) poderiam ser completamente compreendidos através de uma análise do comportamento. Sua abordagem da mente se baseava na teoria </a:t>
            </a:r>
            <a:r>
              <a:rPr lang="pt-BR" sz="2100" dirty="0" err="1" smtClean="0"/>
              <a:t>verificacionista</a:t>
            </a:r>
            <a:r>
              <a:rPr lang="pt-BR" sz="2100" dirty="0" smtClean="0"/>
              <a:t> do significado, segundo a qual "o comportamento esgota o conteúdo epistêmico dos predicados mentais e que não há nenhum significado nos termos além daqueles que se deixam verificar empiricamente" (Smith, 2005, p.243).</a:t>
            </a:r>
          </a:p>
          <a:p>
            <a:pPr algn="just">
              <a:buNone/>
            </a:pPr>
            <a:r>
              <a:rPr lang="pt-BR" sz="2100" dirty="0" smtClean="0"/>
              <a:t> </a:t>
            </a:r>
            <a:endParaRPr lang="pt-BR" sz="2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Teoria de </a:t>
            </a:r>
            <a:r>
              <a:rPr lang="pt-BR" dirty="0" err="1" smtClean="0"/>
              <a:t>Hempel</a:t>
            </a:r>
            <a:r>
              <a:rPr lang="pt-BR" dirty="0" smtClean="0"/>
              <a:t> </a:t>
            </a:r>
            <a:endParaRPr lang="pt-BR" dirty="0"/>
          </a:p>
        </p:txBody>
      </p:sp>
      <p:sp>
        <p:nvSpPr>
          <p:cNvPr id="3" name="Espaço Reservado para Conteúdo 2"/>
          <p:cNvSpPr>
            <a:spLocks noGrp="1"/>
          </p:cNvSpPr>
          <p:nvPr>
            <p:ph sz="quarter" idx="1"/>
          </p:nvPr>
        </p:nvSpPr>
        <p:spPr/>
        <p:txBody>
          <a:bodyPr>
            <a:normAutofit fontScale="92500"/>
          </a:bodyPr>
          <a:lstStyle/>
          <a:p>
            <a:pPr algn="just">
              <a:buNone/>
            </a:pPr>
            <a:r>
              <a:rPr lang="pt-BR" sz="2600" dirty="0" smtClean="0"/>
              <a:t>    De </a:t>
            </a:r>
            <a:r>
              <a:rPr lang="pt-BR" sz="2600" dirty="0" smtClean="0"/>
              <a:t>forma mais clara, esta teoria defendia que era possível traduzir as sentenças que se referiam aos termos mentais de uma pessoa em sentenças sobre seu comportamento sem que houvesse perda de significado, de modo que deveria ser rejeitado aquilo que não pudesse ser verificado empiricamente por estar desprovido de sentido. Por exemplo, o predicado mental "... está feliz" poderia ser traduzido pela descrição das expressões faciais de uma pessoa, tal como um sorriso, e assim por diante. Desse modo, a dicotomia imposta pelo dualismo cartesiano era dissolvida, na medida em que explicaríamos nossa atividade mental sob um ponto de vista empírico.</a:t>
            </a:r>
          </a:p>
          <a:p>
            <a:pPr>
              <a:buNone/>
            </a:pPr>
            <a:endParaRPr 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Críticas ao Behaviorismo </a:t>
            </a:r>
            <a:endParaRPr lang="pt-BR" dirty="0"/>
          </a:p>
        </p:txBody>
      </p:sp>
      <p:sp>
        <p:nvSpPr>
          <p:cNvPr id="3" name="Espaço Reservado para Conteúdo 2"/>
          <p:cNvSpPr>
            <a:spLocks noGrp="1"/>
          </p:cNvSpPr>
          <p:nvPr>
            <p:ph sz="quarter" idx="1"/>
          </p:nvPr>
        </p:nvSpPr>
        <p:spPr/>
        <p:txBody>
          <a:bodyPr/>
          <a:lstStyle/>
          <a:p>
            <a:pPr algn="just">
              <a:buNone/>
            </a:pPr>
            <a:r>
              <a:rPr lang="pt-BR" sz="2400" dirty="0" smtClean="0"/>
              <a:t>   </a:t>
            </a:r>
          </a:p>
          <a:p>
            <a:pPr algn="just">
              <a:buNone/>
            </a:pPr>
            <a:endParaRPr lang="pt-BR" sz="2400" dirty="0" smtClean="0"/>
          </a:p>
          <a:p>
            <a:pPr algn="just">
              <a:buNone/>
            </a:pPr>
            <a:endParaRPr lang="pt-BR" sz="2400" dirty="0" smtClean="0"/>
          </a:p>
          <a:p>
            <a:pPr algn="just">
              <a:buNone/>
            </a:pPr>
            <a:endParaRPr lang="pt-BR" sz="2400" dirty="0" smtClean="0"/>
          </a:p>
          <a:p>
            <a:pPr algn="just">
              <a:buNone/>
            </a:pPr>
            <a:endParaRPr lang="pt-BR" sz="2400" dirty="0" smtClean="0"/>
          </a:p>
          <a:p>
            <a:pPr algn="just">
              <a:buNone/>
            </a:pPr>
            <a:endParaRPr lang="pt-BR" sz="2400" dirty="0" smtClean="0"/>
          </a:p>
          <a:p>
            <a:pPr algn="just">
              <a:buNone/>
            </a:pPr>
            <a:r>
              <a:rPr lang="pt-BR" sz="2400" dirty="0" smtClean="0"/>
              <a:t> </a:t>
            </a:r>
            <a:r>
              <a:rPr lang="pt-BR" sz="2400" dirty="0" smtClean="0"/>
              <a:t>  </a:t>
            </a:r>
            <a:r>
              <a:rPr lang="pt-BR" sz="1800" dirty="0" smtClean="0"/>
              <a:t>Inúmeras </a:t>
            </a:r>
            <a:r>
              <a:rPr lang="pt-BR" sz="1800" dirty="0" smtClean="0"/>
              <a:t>objeções foram levantadas contra esta forma de behaviorismo. Uma delas é a constatação de que o behaviorista de linha dura não consegue eliminar os termos mentais por meio da tradução destes para o comportamento, de modo que sempre existirão resíduos, isto é, termos mentais não analisados. Para tornar esta objeção mais clara, vejamos um exemplo que evidencia a impossibilidade de eliminarmos tais resíduos.</a:t>
            </a:r>
          </a:p>
          <a:p>
            <a:pPr>
              <a:buNone/>
            </a:pPr>
            <a:endParaRPr lang="pt-BR" dirty="0"/>
          </a:p>
        </p:txBody>
      </p:sp>
      <p:pic>
        <p:nvPicPr>
          <p:cNvPr id="4" name="Imagem 3" descr="Hands drewing.jpg"/>
          <p:cNvPicPr>
            <a:picLocks noChangeAspect="1"/>
          </p:cNvPicPr>
          <p:nvPr/>
        </p:nvPicPr>
        <p:blipFill>
          <a:blip r:embed="rId3" cstate="print"/>
          <a:stretch>
            <a:fillRect/>
          </a:stretch>
        </p:blipFill>
        <p:spPr>
          <a:xfrm>
            <a:off x="4932040" y="1124744"/>
            <a:ext cx="4032448" cy="3024336"/>
          </a:xfrm>
          <a:prstGeom prst="rect">
            <a:avLst/>
          </a:prstGeom>
        </p:spPr>
      </p:pic>
      <p:pic>
        <p:nvPicPr>
          <p:cNvPr id="5" name="Imagem 4" descr="hands II.jpg"/>
          <p:cNvPicPr>
            <a:picLocks noChangeAspect="1"/>
          </p:cNvPicPr>
          <p:nvPr/>
        </p:nvPicPr>
        <p:blipFill>
          <a:blip r:embed="rId4" cstate="print"/>
          <a:stretch>
            <a:fillRect/>
          </a:stretch>
        </p:blipFill>
        <p:spPr>
          <a:xfrm>
            <a:off x="323528" y="1196752"/>
            <a:ext cx="3528392" cy="301089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Objeção ao Behaviorismo </a:t>
            </a:r>
            <a:endParaRPr lang="pt-BR" dirty="0"/>
          </a:p>
        </p:txBody>
      </p:sp>
      <p:sp>
        <p:nvSpPr>
          <p:cNvPr id="3" name="Espaço Reservado para Conteúdo 2"/>
          <p:cNvSpPr>
            <a:spLocks noGrp="1"/>
          </p:cNvSpPr>
          <p:nvPr>
            <p:ph sz="quarter" idx="1"/>
          </p:nvPr>
        </p:nvSpPr>
        <p:spPr/>
        <p:txBody>
          <a:bodyPr>
            <a:normAutofit fontScale="77500" lnSpcReduction="20000"/>
          </a:bodyPr>
          <a:lstStyle/>
          <a:p>
            <a:pPr algn="just">
              <a:buNone/>
            </a:pPr>
            <a:r>
              <a:rPr lang="pt-BR" dirty="0" smtClean="0"/>
              <a:t>	Como </a:t>
            </a:r>
            <a:r>
              <a:rPr lang="pt-BR" dirty="0" smtClean="0"/>
              <a:t>faríamos para descrever comportamentalmente o desejo de andar de bicicleta de João? Segundo a proposta de </a:t>
            </a:r>
            <a:r>
              <a:rPr lang="pt-BR" dirty="0" err="1" smtClean="0"/>
              <a:t>Hempel</a:t>
            </a:r>
            <a:r>
              <a:rPr lang="pt-BR" dirty="0" smtClean="0"/>
              <a:t>, poderíamos verificar se ele está colocando sua roupa de ciclista, ou arrumando sua bicicleta, ou enchendo os pneus, e assim por diante. Entretanto, o desejo de João envolve a referência a outros estados mentais, tais como a crença de que não existe uma fissura no quadro da sua bicicleta que lhe causará um tombo. Assim, torna-se necessário mais uma tradução do mental em comportamental para eliminar esta crença de João. Contudo, ela envolve a referência ao desejo de João, na medida que a sua crença de que não existe uma fissura no quadro de sua bicicleta é manifestada quando ele está preparando sua bicicleta, pois deseja pedalar. Desse modo, a análise de </a:t>
            </a:r>
            <a:r>
              <a:rPr lang="pt-BR" dirty="0" err="1" smtClean="0"/>
              <a:t>Hempel</a:t>
            </a:r>
            <a:r>
              <a:rPr lang="pt-BR" dirty="0" smtClean="0"/>
              <a:t> resulta numa tradução incompleta e parcial de nossa mente, tendo em vista que não consegue eliminar o mental da análise comportamental.</a:t>
            </a:r>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
            </a:r>
            <a:br>
              <a:rPr lang="pt-BR" b="1" dirty="0" smtClean="0"/>
            </a:br>
            <a:r>
              <a:rPr lang="pt-BR" b="1" dirty="0" smtClean="0"/>
              <a:t/>
            </a:r>
            <a:br>
              <a:rPr lang="pt-BR" b="1" dirty="0" smtClean="0"/>
            </a:br>
            <a:r>
              <a:rPr lang="pt-BR" b="1" dirty="0" smtClean="0"/>
              <a:t/>
            </a:r>
            <a:br>
              <a:rPr lang="pt-BR" b="1" dirty="0" smtClean="0"/>
            </a:br>
            <a:r>
              <a:rPr lang="pt-BR" b="1" dirty="0" smtClean="0"/>
              <a:t/>
            </a:r>
            <a:br>
              <a:rPr lang="pt-BR" b="1" dirty="0" smtClean="0"/>
            </a:br>
            <a:r>
              <a:rPr lang="pt-BR" b="1" dirty="0" smtClean="0"/>
              <a:t/>
            </a:r>
            <a:br>
              <a:rPr lang="pt-BR" b="1" dirty="0" smtClean="0"/>
            </a:br>
            <a:r>
              <a:rPr lang="pt-BR" b="1" dirty="0" smtClean="0"/>
              <a:t/>
            </a:r>
            <a:br>
              <a:rPr lang="pt-BR" b="1" dirty="0" smtClean="0"/>
            </a:br>
            <a:r>
              <a:rPr lang="pt-BR" b="1" dirty="0" smtClean="0"/>
              <a:t/>
            </a:r>
            <a:br>
              <a:rPr lang="pt-BR" b="1" dirty="0" smtClean="0"/>
            </a:br>
            <a:r>
              <a:rPr lang="pt-BR" b="1" dirty="0" smtClean="0"/>
              <a:t/>
            </a:r>
            <a:br>
              <a:rPr lang="pt-BR" b="1" dirty="0" smtClean="0"/>
            </a:br>
            <a:r>
              <a:rPr lang="pt-BR" b="1" dirty="0" smtClean="0"/>
              <a:t/>
            </a:r>
            <a:br>
              <a:rPr lang="pt-BR" b="1" dirty="0" smtClean="0"/>
            </a:br>
            <a:r>
              <a:rPr lang="pt-BR" b="1" dirty="0" smtClean="0"/>
              <a:t/>
            </a:r>
            <a:br>
              <a:rPr lang="pt-BR" b="1" dirty="0" smtClean="0"/>
            </a:br>
            <a:r>
              <a:rPr lang="pt-BR" b="1" dirty="0" smtClean="0"/>
              <a:t/>
            </a:r>
            <a:br>
              <a:rPr lang="pt-BR" b="1" dirty="0" smtClean="0"/>
            </a:br>
            <a:r>
              <a:rPr lang="pt-BR" b="1" dirty="0" smtClean="0"/>
              <a:t/>
            </a:r>
            <a:br>
              <a:rPr lang="pt-BR" b="1" dirty="0" smtClean="0"/>
            </a:br>
            <a:r>
              <a:rPr lang="pt-BR" b="1" dirty="0" smtClean="0"/>
              <a:t/>
            </a:r>
            <a:br>
              <a:rPr lang="pt-BR" b="1" dirty="0" smtClean="0"/>
            </a:br>
            <a:r>
              <a:rPr lang="pt-BR" b="1" dirty="0" smtClean="0"/>
              <a:t/>
            </a:r>
            <a:br>
              <a:rPr lang="pt-BR" b="1" dirty="0" smtClean="0"/>
            </a:br>
            <a:r>
              <a:rPr lang="pt-BR" sz="2700" b="1" dirty="0" smtClean="0"/>
              <a:t>O </a:t>
            </a:r>
            <a:r>
              <a:rPr lang="pt-BR" sz="2700" b="1" dirty="0" smtClean="0"/>
              <a:t>FUNCIONALISMO</a:t>
            </a:r>
            <a:r>
              <a:rPr lang="pt-BR" sz="2700" dirty="0" smtClean="0"/>
              <a:t/>
            </a:r>
            <a:br>
              <a:rPr lang="pt-BR" sz="2700" dirty="0" smtClean="0"/>
            </a:br>
            <a:endParaRPr lang="pt-BR" sz="2700" dirty="0"/>
          </a:p>
        </p:txBody>
      </p:sp>
      <p:sp>
        <p:nvSpPr>
          <p:cNvPr id="3" name="Espaço Reservado para Conteúdo 2"/>
          <p:cNvSpPr>
            <a:spLocks noGrp="1"/>
          </p:cNvSpPr>
          <p:nvPr>
            <p:ph sz="quarter" idx="1"/>
          </p:nvPr>
        </p:nvSpPr>
        <p:spPr/>
        <p:txBody>
          <a:bodyPr>
            <a:normAutofit fontScale="77500" lnSpcReduction="20000"/>
          </a:bodyPr>
          <a:lstStyle/>
          <a:p>
            <a:pPr algn="just">
              <a:buNone/>
            </a:pPr>
            <a:r>
              <a:rPr lang="pt-BR" dirty="0" smtClean="0"/>
              <a:t>    Diante </a:t>
            </a:r>
            <a:r>
              <a:rPr lang="pt-BR" dirty="0" smtClean="0"/>
              <a:t>das críticas ao behaviorismo analítico e à teoria da identidade, surgiu uma proposta que não era um dualismo, nem queria explicar toda nossa atividade mental em termos neurobiológicos ou comportamentais, mas que reconhecia que os estados mentais têm um nível de descrição que está acima do nível físico: o funcionalismo</a:t>
            </a:r>
            <a:r>
              <a:rPr lang="pt-BR" dirty="0" smtClean="0"/>
              <a:t>.</a:t>
            </a:r>
          </a:p>
          <a:p>
            <a:pPr algn="just">
              <a:buNone/>
            </a:pPr>
            <a:endParaRPr lang="pt-BR" dirty="0" smtClean="0"/>
          </a:p>
          <a:p>
            <a:pPr algn="just">
              <a:buNone/>
            </a:pPr>
            <a:r>
              <a:rPr lang="pt-BR" dirty="0" smtClean="0"/>
              <a:t>    Os </a:t>
            </a:r>
            <a:r>
              <a:rPr lang="pt-BR" dirty="0" smtClean="0"/>
              <a:t>partidários desta teoria concebem a mente em termos de uma função. Podemos entender a função de uma coisa como o trabalho que ela realiza, tal como um termostato, que a partir dos dados do ambiente, pode acionar ou desligar o aquecimento. Mais sofisticado, um computador recebe dados de entrada (</a:t>
            </a:r>
            <a:r>
              <a:rPr lang="pt-BR" i="1" dirty="0" smtClean="0"/>
              <a:t>inputs</a:t>
            </a:r>
            <a:r>
              <a:rPr lang="pt-BR" dirty="0" smtClean="0"/>
              <a:t>) e, por meio de um algoritmo, isto é, um conjunto de instruções de um programa, os transforma em dados de saída (</a:t>
            </a:r>
            <a:r>
              <a:rPr lang="pt-BR" i="1" dirty="0" smtClean="0"/>
              <a:t>outputs</a:t>
            </a:r>
            <a:r>
              <a:rPr lang="pt-BR" dirty="0" smtClean="0"/>
              <a:t>). Diante do fato de que um computador pode utilizar diversos algoritmos, sua função é computar funções.</a:t>
            </a:r>
          </a:p>
          <a:p>
            <a:pPr>
              <a:buNone/>
            </a:pPr>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Funcionalismo de Hilary Putnam</a:t>
            </a:r>
            <a:endParaRPr lang="pt-BR" dirty="0"/>
          </a:p>
        </p:txBody>
      </p:sp>
      <p:sp>
        <p:nvSpPr>
          <p:cNvPr id="3" name="Espaço Reservado para Conteúdo 2"/>
          <p:cNvSpPr>
            <a:spLocks noGrp="1"/>
          </p:cNvSpPr>
          <p:nvPr>
            <p:ph sz="quarter" idx="1"/>
          </p:nvPr>
        </p:nvSpPr>
        <p:spPr/>
        <p:txBody>
          <a:bodyPr>
            <a:normAutofit fontScale="77500" lnSpcReduction="20000"/>
          </a:bodyPr>
          <a:lstStyle/>
          <a:p>
            <a:pPr>
              <a:buNone/>
            </a:pPr>
            <a:endParaRPr lang="pt-BR" dirty="0" smtClean="0"/>
          </a:p>
          <a:p>
            <a:pPr>
              <a:buNone/>
            </a:pPr>
            <a:endParaRPr lang="pt-BR" dirty="0" smtClean="0"/>
          </a:p>
          <a:p>
            <a:pPr>
              <a:buNone/>
            </a:pPr>
            <a:endParaRPr lang="pt-BR" dirty="0" smtClean="0"/>
          </a:p>
          <a:p>
            <a:pPr>
              <a:buNone/>
            </a:pPr>
            <a:endParaRPr lang="pt-BR" dirty="0" smtClean="0"/>
          </a:p>
          <a:p>
            <a:pPr>
              <a:buNone/>
            </a:pPr>
            <a:endParaRPr lang="pt-BR" dirty="0" smtClean="0"/>
          </a:p>
          <a:p>
            <a:pPr>
              <a:buNone/>
            </a:pPr>
            <a:endParaRPr lang="pt-BR" dirty="0" smtClean="0"/>
          </a:p>
          <a:p>
            <a:pPr>
              <a:buNone/>
            </a:pPr>
            <a:endParaRPr lang="pt-BR" dirty="0" smtClean="0"/>
          </a:p>
          <a:p>
            <a:pPr>
              <a:buNone/>
            </a:pPr>
            <a:endParaRPr lang="pt-BR" dirty="0" smtClean="0"/>
          </a:p>
          <a:p>
            <a:pPr>
              <a:buNone/>
            </a:pPr>
            <a:r>
              <a:rPr lang="pt-BR" dirty="0" smtClean="0"/>
              <a:t>		</a:t>
            </a:r>
          </a:p>
          <a:p>
            <a:pPr>
              <a:buNone/>
            </a:pPr>
            <a:r>
              <a:rPr lang="pt-BR" sz="1600" dirty="0" smtClean="0"/>
              <a:t>								Hilary </a:t>
            </a:r>
            <a:r>
              <a:rPr lang="pt-BR" sz="1600" dirty="0" err="1" smtClean="0"/>
              <a:t>Whitehall</a:t>
            </a:r>
            <a:r>
              <a:rPr lang="pt-BR" sz="1600" dirty="0" smtClean="0"/>
              <a:t> </a:t>
            </a:r>
            <a:r>
              <a:rPr lang="pt-BR" sz="1600" dirty="0" smtClean="0"/>
              <a:t>Putnam</a:t>
            </a:r>
            <a:endParaRPr lang="pt-BR" sz="2300" dirty="0" smtClean="0"/>
          </a:p>
          <a:p>
            <a:pPr algn="just">
              <a:buNone/>
            </a:pPr>
            <a:endParaRPr lang="pt-BR" sz="2300" dirty="0" smtClean="0"/>
          </a:p>
          <a:p>
            <a:pPr algn="just">
              <a:buNone/>
            </a:pPr>
            <a:r>
              <a:rPr lang="pt-BR" sz="2300" dirty="0" smtClean="0"/>
              <a:t>     Nascido </a:t>
            </a:r>
            <a:r>
              <a:rPr lang="pt-BR" sz="2300" dirty="0" smtClean="0"/>
              <a:t>em Chicago, EUA, Hilary </a:t>
            </a:r>
            <a:r>
              <a:rPr lang="pt-BR" sz="2300" dirty="0" err="1" smtClean="0"/>
              <a:t>Whitehall</a:t>
            </a:r>
            <a:r>
              <a:rPr lang="pt-BR" sz="2300" dirty="0" smtClean="0"/>
              <a:t> Putnam é um filósofo especializado em filosofia da mente e da linguagem, além da filosofia da matemática. Publicou obras como </a:t>
            </a:r>
            <a:r>
              <a:rPr lang="pt-BR" sz="2300" i="1" dirty="0" smtClean="0"/>
              <a:t>O Colapso da Verdade e Corda Tripla,</a:t>
            </a:r>
            <a:r>
              <a:rPr lang="pt-BR" sz="2300" dirty="0" smtClean="0"/>
              <a:t> ambos publicados no Brasil em 2008, pela editora Ideias e Letras</a:t>
            </a:r>
            <a:endParaRPr lang="pt-BR" sz="2300" dirty="0"/>
          </a:p>
        </p:txBody>
      </p:sp>
      <p:pic>
        <p:nvPicPr>
          <p:cNvPr id="4" name="Imagem 3" descr="PutnamHilary.jpg"/>
          <p:cNvPicPr>
            <a:picLocks noChangeAspect="1"/>
          </p:cNvPicPr>
          <p:nvPr/>
        </p:nvPicPr>
        <p:blipFill>
          <a:blip r:embed="rId3" cstate="print"/>
          <a:stretch>
            <a:fillRect/>
          </a:stretch>
        </p:blipFill>
        <p:spPr>
          <a:xfrm>
            <a:off x="5796136" y="1484784"/>
            <a:ext cx="2857500" cy="28384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Funcionalismo de Hilary Putnam</a:t>
            </a:r>
            <a:endParaRPr lang="pt-BR" dirty="0"/>
          </a:p>
        </p:txBody>
      </p:sp>
      <p:sp>
        <p:nvSpPr>
          <p:cNvPr id="3" name="Espaço Reservado para Conteúdo 2"/>
          <p:cNvSpPr>
            <a:spLocks noGrp="1"/>
          </p:cNvSpPr>
          <p:nvPr>
            <p:ph sz="quarter" idx="1"/>
          </p:nvPr>
        </p:nvSpPr>
        <p:spPr/>
        <p:txBody>
          <a:bodyPr>
            <a:normAutofit/>
          </a:bodyPr>
          <a:lstStyle/>
          <a:p>
            <a:pPr algn="just">
              <a:buNone/>
            </a:pPr>
            <a:r>
              <a:rPr lang="pt-BR" dirty="0" smtClean="0"/>
              <a:t>    </a:t>
            </a:r>
            <a:r>
              <a:rPr lang="pt-BR" sz="1800" dirty="0" smtClean="0"/>
              <a:t>Tendo </a:t>
            </a:r>
            <a:r>
              <a:rPr lang="pt-BR" sz="1800" dirty="0" smtClean="0"/>
              <a:t>isto em vista, na década de 1970, Hilary Putnam  argumentou que o computador digital seria uma ótima analogia para nossas relações mente-cérebro, isto é, a mente corresponderia ao </a:t>
            </a:r>
            <a:r>
              <a:rPr lang="pt-BR" sz="1800" i="1" dirty="0" smtClean="0"/>
              <a:t>so</a:t>
            </a:r>
            <a:r>
              <a:rPr lang="pt-BR" sz="1800" dirty="0" smtClean="0"/>
              <a:t>­</a:t>
            </a:r>
            <a:r>
              <a:rPr lang="pt-BR" sz="1800" i="1" dirty="0" smtClean="0"/>
              <a:t>ftware</a:t>
            </a:r>
            <a:r>
              <a:rPr lang="pt-BR" sz="1800" dirty="0" smtClean="0"/>
              <a:t> e o cérebro, ao </a:t>
            </a:r>
            <a:r>
              <a:rPr lang="pt-BR" sz="1800" i="1" dirty="0" smtClean="0"/>
              <a:t>hardware</a:t>
            </a:r>
            <a:r>
              <a:rPr lang="pt-BR" sz="1800" dirty="0" smtClean="0"/>
              <a:t>. Nesse sentido, os estados mentais de uma pessoa são definidos em termos de seu papel funcional/causal que exerceriam entre uma informação sensorial ou perceptiva (</a:t>
            </a:r>
            <a:r>
              <a:rPr lang="pt-BR" sz="1800" i="1" dirty="0" smtClean="0"/>
              <a:t>input</a:t>
            </a:r>
            <a:r>
              <a:rPr lang="pt-BR" sz="1800" dirty="0" smtClean="0"/>
              <a:t>) e o comportamento (output). Neste contexto, a "dor" é definida como o sistema de relações que ocorre entre uma picada de abelha no meu braço e o meu gemido. De forma mais clara, a lesão no tecido decorrente da picada e o meu gemido são eventos que isoladamente não definem o que é a dor. Para tanto, é necessário tomá-la como uma função que envolve relações causais entre a picada (input) e o gemido (</a:t>
            </a:r>
            <a:r>
              <a:rPr lang="pt-BR" sz="1800" i="1" dirty="0" smtClean="0"/>
              <a:t>output</a:t>
            </a:r>
            <a:r>
              <a:rPr lang="pt-BR" sz="1800" dirty="0" smtClean="0"/>
              <a:t>). Assim, um estado mental tem uma realidade abstrata, tal como a de um so­ </a:t>
            </a:r>
            <a:r>
              <a:rPr lang="pt-BR" sz="1800" dirty="0" err="1" smtClean="0"/>
              <a:t>ware</a:t>
            </a:r>
            <a:r>
              <a:rPr lang="pt-BR" sz="1800" dirty="0" smtClean="0"/>
              <a:t>, se sobrepondo a uma descrição física.</a:t>
            </a:r>
          </a:p>
          <a:p>
            <a:pPr>
              <a:buNone/>
            </a:pPr>
            <a:endParaRPr lang="pt-B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Funcionalismo de Hilary Putnam</a:t>
            </a:r>
            <a:endParaRPr lang="pt-BR" dirty="0"/>
          </a:p>
        </p:txBody>
      </p:sp>
      <p:sp>
        <p:nvSpPr>
          <p:cNvPr id="3" name="Espaço Reservado para Conteúdo 2"/>
          <p:cNvSpPr>
            <a:spLocks noGrp="1"/>
          </p:cNvSpPr>
          <p:nvPr>
            <p:ph sz="quarter" idx="1"/>
          </p:nvPr>
        </p:nvSpPr>
        <p:spPr/>
        <p:txBody>
          <a:bodyPr>
            <a:normAutofit/>
          </a:bodyPr>
          <a:lstStyle/>
          <a:p>
            <a:pPr algn="just">
              <a:buNone/>
            </a:pPr>
            <a:endParaRPr lang="pt-BR" sz="1800" dirty="0" smtClean="0"/>
          </a:p>
          <a:p>
            <a:pPr algn="just">
              <a:buNone/>
            </a:pPr>
            <a:endParaRPr lang="pt-BR" sz="1800" dirty="0" smtClean="0"/>
          </a:p>
          <a:p>
            <a:pPr algn="just">
              <a:buNone/>
            </a:pPr>
            <a:endParaRPr lang="pt-BR" sz="1800" dirty="0" smtClean="0"/>
          </a:p>
          <a:p>
            <a:pPr algn="just">
              <a:buNone/>
            </a:pPr>
            <a:endParaRPr lang="pt-BR" sz="1800" dirty="0" smtClean="0"/>
          </a:p>
          <a:p>
            <a:pPr algn="just">
              <a:buNone/>
            </a:pPr>
            <a:endParaRPr lang="pt-BR" sz="1800" dirty="0" smtClean="0"/>
          </a:p>
          <a:p>
            <a:pPr algn="just">
              <a:buNone/>
            </a:pPr>
            <a:endParaRPr lang="pt-BR" sz="1800" dirty="0" smtClean="0"/>
          </a:p>
          <a:p>
            <a:pPr algn="just">
              <a:buNone/>
            </a:pPr>
            <a:endParaRPr lang="pt-BR" sz="1800" dirty="0" smtClean="0"/>
          </a:p>
          <a:p>
            <a:pPr algn="just">
              <a:buNone/>
            </a:pPr>
            <a:r>
              <a:rPr lang="pt-BR" sz="1800" dirty="0" smtClean="0"/>
              <a:t> </a:t>
            </a:r>
            <a:r>
              <a:rPr lang="pt-BR" sz="1800" dirty="0" smtClean="0"/>
              <a:t>    Nesse </a:t>
            </a:r>
            <a:r>
              <a:rPr lang="pt-BR" sz="1800" dirty="0" smtClean="0"/>
              <a:t>sentido, do mesmo modo que um </a:t>
            </a:r>
            <a:r>
              <a:rPr lang="pt-BR" sz="1800" i="1" dirty="0" smtClean="0"/>
              <a:t>software</a:t>
            </a:r>
            <a:r>
              <a:rPr lang="pt-BR" sz="1800" dirty="0" smtClean="0"/>
              <a:t> pode ser rodado em diferentes computadores, se o funcionalismo estiver certo, podemos esperar que uma máquina que execute as mesmas funções que o nosso cérebro, exiba estados mentais iguais aos nossos. Do mesmo modo, supondo que um extraterrestre tenha um sistema nervoso completamente diferente do nosso, mas que tenha estados internos funcionalmente isomórficos aos nossos, terá uma vida mental como a de um ser humano.</a:t>
            </a:r>
          </a:p>
          <a:p>
            <a:pPr>
              <a:buNone/>
            </a:pPr>
            <a:endParaRPr lang="pt-BR" dirty="0"/>
          </a:p>
        </p:txBody>
      </p:sp>
      <p:pic>
        <p:nvPicPr>
          <p:cNvPr id="4" name="Imagem 3" descr="brain-computer-inside.jpg"/>
          <p:cNvPicPr>
            <a:picLocks noChangeAspect="1"/>
          </p:cNvPicPr>
          <p:nvPr/>
        </p:nvPicPr>
        <p:blipFill>
          <a:blip r:embed="rId3" cstate="print"/>
          <a:stretch>
            <a:fillRect/>
          </a:stretch>
        </p:blipFill>
        <p:spPr>
          <a:xfrm>
            <a:off x="6084168" y="1196752"/>
            <a:ext cx="2476872" cy="2734880"/>
          </a:xfrm>
          <a:prstGeom prst="rect">
            <a:avLst/>
          </a:prstGeom>
          <a:ln>
            <a:noFill/>
          </a:ln>
          <a:effectLst>
            <a:softEdge rad="112500"/>
          </a:effectLst>
        </p:spPr>
      </p:pic>
      <p:pic>
        <p:nvPicPr>
          <p:cNvPr id="5" name="Imagem 4" descr="Computer.gif"/>
          <p:cNvPicPr>
            <a:picLocks noChangeAspect="1"/>
          </p:cNvPicPr>
          <p:nvPr/>
        </p:nvPicPr>
        <p:blipFill>
          <a:blip r:embed="rId4" cstate="print"/>
          <a:stretch>
            <a:fillRect/>
          </a:stretch>
        </p:blipFill>
        <p:spPr>
          <a:xfrm>
            <a:off x="467544" y="980728"/>
            <a:ext cx="3600400" cy="28341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John Searle </a:t>
            </a:r>
            <a:endParaRPr lang="pt-BR" dirty="0"/>
          </a:p>
        </p:txBody>
      </p:sp>
      <p:sp>
        <p:nvSpPr>
          <p:cNvPr id="3" name="Espaço Reservado para Conteúdo 2"/>
          <p:cNvSpPr>
            <a:spLocks noGrp="1"/>
          </p:cNvSpPr>
          <p:nvPr>
            <p:ph sz="quarter" idx="1"/>
          </p:nvPr>
        </p:nvSpPr>
        <p:spPr/>
        <p:txBody>
          <a:bodyPr>
            <a:normAutofit/>
          </a:bodyPr>
          <a:lstStyle/>
          <a:p>
            <a:pPr>
              <a:buNone/>
            </a:pPr>
            <a:endParaRPr lang="pt-BR" sz="1800" dirty="0" smtClean="0"/>
          </a:p>
          <a:p>
            <a:pPr>
              <a:buNone/>
            </a:pPr>
            <a:endParaRPr lang="pt-BR" sz="1800" dirty="0" smtClean="0"/>
          </a:p>
          <a:p>
            <a:pPr>
              <a:buNone/>
            </a:pPr>
            <a:endParaRPr lang="pt-BR" sz="1800" dirty="0" smtClean="0"/>
          </a:p>
          <a:p>
            <a:pPr>
              <a:buNone/>
            </a:pPr>
            <a:endParaRPr lang="pt-BR" sz="1800" dirty="0" smtClean="0"/>
          </a:p>
          <a:p>
            <a:pPr>
              <a:buNone/>
            </a:pPr>
            <a:endParaRPr lang="pt-BR" sz="1800" dirty="0" smtClean="0"/>
          </a:p>
          <a:p>
            <a:pPr>
              <a:buNone/>
            </a:pPr>
            <a:endParaRPr lang="pt-BR" sz="1800" dirty="0" smtClean="0"/>
          </a:p>
          <a:p>
            <a:pPr>
              <a:buNone/>
            </a:pPr>
            <a:endParaRPr lang="pt-BR" sz="1800" dirty="0" smtClean="0"/>
          </a:p>
          <a:p>
            <a:pPr>
              <a:buNone/>
            </a:pPr>
            <a:endParaRPr lang="pt-BR" sz="1800" dirty="0" smtClean="0"/>
          </a:p>
          <a:p>
            <a:pPr algn="just">
              <a:buNone/>
            </a:pPr>
            <a:r>
              <a:rPr lang="pt-BR" sz="1800" dirty="0" smtClean="0"/>
              <a:t>     John </a:t>
            </a:r>
            <a:r>
              <a:rPr lang="pt-BR" sz="1800" dirty="0" smtClean="0"/>
              <a:t>Rogers Searle (31 de Julho de </a:t>
            </a:r>
            <a:r>
              <a:rPr lang="pt-BR" sz="1800" dirty="0" smtClean="0"/>
              <a:t>1932)é </a:t>
            </a:r>
            <a:r>
              <a:rPr lang="pt-BR" sz="1800" dirty="0" smtClean="0"/>
              <a:t>um dos maiores filósofos contemporâneos, mais conhecido por sua obra Speech </a:t>
            </a:r>
            <a:r>
              <a:rPr lang="pt-BR" sz="1800" dirty="0" err="1" smtClean="0"/>
              <a:t>Acts</a:t>
            </a:r>
            <a:r>
              <a:rPr lang="pt-BR" sz="1800" dirty="0" smtClean="0"/>
              <a:t> (atos da Fala). </a:t>
            </a:r>
            <a:r>
              <a:rPr lang="pt-BR" sz="1800" dirty="0" smtClean="0"/>
              <a:t>Sua obra estende-se desde a filosofia da linguagem, da consciência, da mente e da racionalidade até a questões vetustas da filosofia, como a ontologia e a epistemologia. Sua obra é traduzida em mais de sessenta idiomas. Atualmente é Professor de Filosofia da Universidade da Califórnia em Berkeley.</a:t>
            </a:r>
          </a:p>
          <a:p>
            <a:pPr>
              <a:buNone/>
            </a:pPr>
            <a:endParaRPr lang="pt-BR" sz="1800" dirty="0"/>
          </a:p>
        </p:txBody>
      </p:sp>
      <p:pic>
        <p:nvPicPr>
          <p:cNvPr id="5" name="Imagem 4" descr="Searle.jpg"/>
          <p:cNvPicPr>
            <a:picLocks noChangeAspect="1"/>
          </p:cNvPicPr>
          <p:nvPr/>
        </p:nvPicPr>
        <p:blipFill>
          <a:blip r:embed="rId3" cstate="print"/>
          <a:stretch>
            <a:fillRect/>
          </a:stretch>
        </p:blipFill>
        <p:spPr>
          <a:xfrm>
            <a:off x="1907704" y="1268760"/>
            <a:ext cx="2161315" cy="28961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Quem foi </a:t>
            </a:r>
            <a:r>
              <a:rPr lang="pt-BR" dirty="0" err="1" smtClean="0"/>
              <a:t>Renè</a:t>
            </a:r>
            <a:r>
              <a:rPr lang="pt-BR" dirty="0" smtClean="0"/>
              <a:t> Descartes ? </a:t>
            </a:r>
            <a:endParaRPr lang="pt-BR" dirty="0"/>
          </a:p>
        </p:txBody>
      </p:sp>
      <p:sp>
        <p:nvSpPr>
          <p:cNvPr id="3" name="Espaço Reservado para Conteúdo 2"/>
          <p:cNvSpPr>
            <a:spLocks noGrp="1"/>
          </p:cNvSpPr>
          <p:nvPr>
            <p:ph sz="quarter" idx="1"/>
          </p:nvPr>
        </p:nvSpPr>
        <p:spPr>
          <a:xfrm>
            <a:off x="301752" y="1527048"/>
            <a:ext cx="8503920" cy="4998296"/>
          </a:xfrm>
        </p:spPr>
        <p:txBody>
          <a:bodyPr>
            <a:normAutofit lnSpcReduction="10000"/>
          </a:bodyPr>
          <a:lstStyle/>
          <a:p>
            <a:endParaRPr lang="pt-BR" sz="1800" dirty="0" smtClean="0"/>
          </a:p>
          <a:p>
            <a:endParaRPr lang="pt-BR" sz="1800" dirty="0" smtClean="0"/>
          </a:p>
          <a:p>
            <a:endParaRPr lang="pt-BR" sz="1800" dirty="0" smtClean="0"/>
          </a:p>
          <a:p>
            <a:endParaRPr lang="pt-BR" sz="1800" dirty="0" smtClean="0"/>
          </a:p>
          <a:p>
            <a:endParaRPr lang="pt-BR" sz="1800" dirty="0" smtClean="0"/>
          </a:p>
          <a:p>
            <a:endParaRPr lang="pt-BR" sz="1600" dirty="0" smtClean="0"/>
          </a:p>
          <a:p>
            <a:endParaRPr lang="pt-BR" sz="1600" dirty="0" smtClean="0"/>
          </a:p>
          <a:p>
            <a:endParaRPr lang="pt-BR" sz="1600" dirty="0" smtClean="0"/>
          </a:p>
          <a:p>
            <a:pPr algn="just"/>
            <a:r>
              <a:rPr lang="pt-BR" sz="1600" dirty="0" err="1" smtClean="0"/>
              <a:t>Renè</a:t>
            </a:r>
            <a:r>
              <a:rPr lang="pt-BR" sz="1600" dirty="0" smtClean="0"/>
              <a:t> Descartes (1596-1650)  é também conhecido pelo nome latino de </a:t>
            </a:r>
            <a:r>
              <a:rPr lang="pt-BR" sz="1600" dirty="0" err="1" smtClean="0"/>
              <a:t>Cartesius</a:t>
            </a:r>
            <a:r>
              <a:rPr lang="pt-BR" sz="1600" dirty="0" smtClean="0"/>
              <a:t>, por isso seu pensamento é dito “cartesiano”. Desde muito jovem, o filósofo se interessou pela matemática, geometria e álgebra. Entre os estudos que desenvolveu, estão a geometria analítica e as chamadas coordenadas cartesianas. Conhecedor da ciência de seu tempo, Descartes criticou a educação que teve com os jesuítas. Viveu em um período conturbado e, por temor a Inquisição após a condenação de Galileu, aceitou o convite da rainha Cristina para morar na Suécia, onde veio a falecer, talvez devido ao rigoroso inverno. Escreveu </a:t>
            </a:r>
            <a:r>
              <a:rPr lang="pt-BR" sz="1600" i="1" dirty="0" smtClean="0"/>
              <a:t>Discurso do método, Meditações metafísicas, Regras para a direção do espírito, Tratado do mundo, Princípios de filosofia, Tratado das paixões da alma</a:t>
            </a:r>
            <a:r>
              <a:rPr lang="pt-BR" sz="1600" dirty="0" smtClean="0"/>
              <a:t>, além de inúmeras cartas. </a:t>
            </a:r>
            <a:endParaRPr lang="pt-BR" sz="1600" dirty="0"/>
          </a:p>
        </p:txBody>
      </p:sp>
      <p:pic>
        <p:nvPicPr>
          <p:cNvPr id="4" name="Imagem 3" descr="rene_descartes13.jpg"/>
          <p:cNvPicPr>
            <a:picLocks noChangeAspect="1"/>
          </p:cNvPicPr>
          <p:nvPr/>
        </p:nvPicPr>
        <p:blipFill>
          <a:blip r:embed="rId3" cstate="print"/>
          <a:stretch>
            <a:fillRect/>
          </a:stretch>
        </p:blipFill>
        <p:spPr>
          <a:xfrm>
            <a:off x="4956043" y="1052736"/>
            <a:ext cx="3679957" cy="27599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Teoria de Searle </a:t>
            </a:r>
            <a:endParaRPr lang="pt-BR" dirty="0"/>
          </a:p>
        </p:txBody>
      </p:sp>
      <p:sp>
        <p:nvSpPr>
          <p:cNvPr id="3" name="Espaço Reservado para Conteúdo 2"/>
          <p:cNvSpPr>
            <a:spLocks noGrp="1"/>
          </p:cNvSpPr>
          <p:nvPr>
            <p:ph sz="quarter" idx="1"/>
          </p:nvPr>
        </p:nvSpPr>
        <p:spPr/>
        <p:txBody>
          <a:bodyPr>
            <a:normAutofit fontScale="25000" lnSpcReduction="20000"/>
          </a:bodyPr>
          <a:lstStyle/>
          <a:p>
            <a:pPr algn="just">
              <a:buNone/>
            </a:pPr>
            <a:r>
              <a:rPr lang="pt-BR" sz="1800" dirty="0" smtClean="0"/>
              <a:t>    </a:t>
            </a:r>
          </a:p>
          <a:p>
            <a:pPr algn="just">
              <a:buNone/>
            </a:pPr>
            <a:endParaRPr lang="pt-BR" sz="1800" dirty="0" smtClean="0"/>
          </a:p>
          <a:p>
            <a:pPr algn="just">
              <a:buNone/>
            </a:pPr>
            <a:endParaRPr lang="pt-BR" sz="1800" dirty="0" smtClean="0"/>
          </a:p>
          <a:p>
            <a:pPr algn="just">
              <a:buNone/>
            </a:pPr>
            <a:r>
              <a:rPr lang="pt-BR" sz="1800" dirty="0" smtClean="0"/>
              <a:t>	</a:t>
            </a:r>
            <a:endParaRPr lang="pt-BR" sz="1800" dirty="0" smtClean="0"/>
          </a:p>
          <a:p>
            <a:pPr algn="just">
              <a:buNone/>
            </a:pPr>
            <a:endParaRPr lang="pt-BR" sz="1800" dirty="0" smtClean="0"/>
          </a:p>
          <a:p>
            <a:pPr algn="just">
              <a:buNone/>
            </a:pPr>
            <a:endParaRPr lang="pt-BR" sz="1800" dirty="0" smtClean="0"/>
          </a:p>
          <a:p>
            <a:pPr algn="just">
              <a:buNone/>
            </a:pPr>
            <a:endParaRPr lang="pt-BR" sz="1800" dirty="0" smtClean="0"/>
          </a:p>
          <a:p>
            <a:pPr algn="just">
              <a:buNone/>
            </a:pPr>
            <a:endParaRPr lang="pt-BR" sz="1800" dirty="0" smtClean="0"/>
          </a:p>
          <a:p>
            <a:pPr algn="just">
              <a:buNone/>
            </a:pPr>
            <a:endParaRPr lang="pt-BR" sz="1800" dirty="0" smtClean="0"/>
          </a:p>
          <a:p>
            <a:pPr algn="just">
              <a:buNone/>
            </a:pPr>
            <a:endParaRPr lang="pt-BR" sz="1800" dirty="0" smtClean="0"/>
          </a:p>
          <a:p>
            <a:pPr algn="just">
              <a:buNone/>
            </a:pPr>
            <a:endParaRPr lang="pt-BR" sz="1800" dirty="0" smtClean="0"/>
          </a:p>
          <a:p>
            <a:pPr algn="just">
              <a:buNone/>
            </a:pPr>
            <a:endParaRPr lang="pt-BR" sz="1800" dirty="0" smtClean="0"/>
          </a:p>
          <a:p>
            <a:pPr algn="just">
              <a:buNone/>
            </a:pPr>
            <a:endParaRPr lang="pt-BR" sz="5000" dirty="0" smtClean="0"/>
          </a:p>
          <a:p>
            <a:pPr algn="just">
              <a:buNone/>
            </a:pPr>
            <a:endParaRPr lang="pt-BR" sz="1800" dirty="0" smtClean="0"/>
          </a:p>
          <a:p>
            <a:pPr algn="just">
              <a:buNone/>
            </a:pPr>
            <a:endParaRPr lang="pt-BR" sz="6200" dirty="0" smtClean="0"/>
          </a:p>
          <a:p>
            <a:pPr algn="just">
              <a:buNone/>
            </a:pPr>
            <a:endParaRPr lang="pt-BR" sz="6200" dirty="0" smtClean="0"/>
          </a:p>
          <a:p>
            <a:pPr algn="just">
              <a:buNone/>
            </a:pPr>
            <a:r>
              <a:rPr lang="pt-BR" sz="6200" dirty="0" smtClean="0"/>
              <a:t>	</a:t>
            </a:r>
          </a:p>
          <a:p>
            <a:pPr algn="just">
              <a:buNone/>
            </a:pPr>
            <a:endParaRPr lang="pt-BR" sz="6200" dirty="0" smtClean="0"/>
          </a:p>
          <a:p>
            <a:pPr algn="just">
              <a:buNone/>
            </a:pPr>
            <a:endParaRPr lang="pt-BR" sz="6200" dirty="0" smtClean="0"/>
          </a:p>
          <a:p>
            <a:pPr algn="just">
              <a:buNone/>
            </a:pPr>
            <a:r>
              <a:rPr lang="pt-BR" sz="7200" dirty="0" smtClean="0"/>
              <a:t>	Convergindo </a:t>
            </a:r>
            <a:r>
              <a:rPr lang="pt-BR" sz="7200" dirty="0" smtClean="0"/>
              <a:t>com a proposta funcionalista, inúmeros pesquisadores estavam engajados em criar programas que compreendiam estórias e procuravam simular fenômenos mentais humanos. Questionando tal possibilidade, John Searle, em seu artigo </a:t>
            </a:r>
            <a:r>
              <a:rPr lang="pt-BR" sz="7200" i="1" dirty="0" smtClean="0"/>
              <a:t>Mentes, Cérebros e Programas</a:t>
            </a:r>
            <a:r>
              <a:rPr lang="pt-BR" sz="7200" dirty="0" smtClean="0"/>
              <a:t>, ofereceu uma objeção ao funcionalismo conhecida como "o argumento do quarto chinês". Neste, Searle imaginou o que aconteceria se a mente de um humano funcionasse de acordo com os princípios desta teoria. Como se trata de um experimento de pensamento, devemos imaginar a situação proposta por ele.</a:t>
            </a:r>
          </a:p>
          <a:p>
            <a:pPr algn="just">
              <a:buNone/>
            </a:pPr>
            <a:endParaRPr lang="pt-BR" sz="5000" dirty="0" smtClean="0"/>
          </a:p>
          <a:p>
            <a:pPr algn="just">
              <a:buNone/>
            </a:pPr>
            <a:r>
              <a:rPr lang="pt-BR" sz="5000" dirty="0" smtClean="0"/>
              <a:t> </a:t>
            </a:r>
            <a:endParaRPr lang="pt-BR" sz="5000" dirty="0"/>
          </a:p>
        </p:txBody>
      </p:sp>
      <p:pic>
        <p:nvPicPr>
          <p:cNvPr id="4" name="Imagem 3" descr="cérebro II.jpg"/>
          <p:cNvPicPr>
            <a:picLocks noChangeAspect="1"/>
          </p:cNvPicPr>
          <p:nvPr/>
        </p:nvPicPr>
        <p:blipFill>
          <a:blip r:embed="rId3" cstate="print"/>
          <a:stretch>
            <a:fillRect/>
          </a:stretch>
        </p:blipFill>
        <p:spPr>
          <a:xfrm>
            <a:off x="6372200" y="1412776"/>
            <a:ext cx="2406774" cy="2291667"/>
          </a:xfrm>
          <a:prstGeom prst="rect">
            <a:avLst/>
          </a:prstGeom>
          <a:ln>
            <a:noFill/>
          </a:ln>
          <a:effectLst>
            <a:softEdge rad="112500"/>
          </a:effectLst>
        </p:spPr>
      </p:pic>
      <p:pic>
        <p:nvPicPr>
          <p:cNvPr id="5" name="Imagem 4" descr="Imagem para o Banner CONGIC.jpg"/>
          <p:cNvPicPr>
            <a:picLocks noChangeAspect="1"/>
          </p:cNvPicPr>
          <p:nvPr/>
        </p:nvPicPr>
        <p:blipFill>
          <a:blip r:embed="rId4" cstate="print"/>
          <a:stretch>
            <a:fillRect/>
          </a:stretch>
        </p:blipFill>
        <p:spPr>
          <a:xfrm>
            <a:off x="323528" y="1412776"/>
            <a:ext cx="3313931" cy="24826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Exemplos para a objeção de Searle  </a:t>
            </a:r>
            <a:endParaRPr lang="pt-BR" dirty="0"/>
          </a:p>
        </p:txBody>
      </p:sp>
      <p:sp>
        <p:nvSpPr>
          <p:cNvPr id="3" name="Espaço Reservado para Conteúdo 2"/>
          <p:cNvSpPr>
            <a:spLocks noGrp="1"/>
          </p:cNvSpPr>
          <p:nvPr>
            <p:ph sz="quarter" idx="1"/>
          </p:nvPr>
        </p:nvSpPr>
        <p:spPr/>
        <p:txBody>
          <a:bodyPr>
            <a:normAutofit/>
          </a:bodyPr>
          <a:lstStyle/>
          <a:p>
            <a:pPr algn="just">
              <a:buNone/>
            </a:pPr>
            <a:r>
              <a:rPr lang="pt-BR" sz="2200" dirty="0" smtClean="0"/>
              <a:t>	(</a:t>
            </a:r>
            <a:r>
              <a:rPr lang="pt-BR" sz="2200" dirty="0" smtClean="0">
                <a:solidFill>
                  <a:srgbClr val="FF0000"/>
                </a:solidFill>
              </a:rPr>
              <a:t>Etapa 01</a:t>
            </a:r>
            <a:r>
              <a:rPr lang="pt-BR" sz="2200" dirty="0" smtClean="0"/>
              <a:t>)</a:t>
            </a:r>
          </a:p>
          <a:p>
            <a:pPr algn="just">
              <a:buNone/>
            </a:pPr>
            <a:r>
              <a:rPr lang="pt-BR" sz="2200" dirty="0" smtClean="0"/>
              <a:t>	</a:t>
            </a:r>
            <a:r>
              <a:rPr lang="pt-BR" sz="2200" dirty="0" smtClean="0"/>
              <a:t>Vamos </a:t>
            </a:r>
            <a:r>
              <a:rPr lang="pt-BR" sz="2200" dirty="0" smtClean="0"/>
              <a:t>supor que uma pessoa esteja em um quarto fechado cujo único contato com o exterior se dá por meio de uma portinhola. Ela recebe um primeiro texto em chinês, mas não conhece o chinês, nem reconhece seus símbolos, e sua língua nativa é o português</a:t>
            </a:r>
            <a:r>
              <a:rPr lang="pt-BR" sz="2200" dirty="0" smtClean="0"/>
              <a:t>.(</a:t>
            </a:r>
            <a:r>
              <a:rPr lang="pt-BR" sz="2200" dirty="0" smtClean="0">
                <a:solidFill>
                  <a:srgbClr val="FF0000"/>
                </a:solidFill>
              </a:rPr>
              <a:t>Etapa 02) </a:t>
            </a:r>
            <a:r>
              <a:rPr lang="pt-BR" sz="2200" dirty="0" smtClean="0"/>
              <a:t>Suponha agora que ela receba um segundo texto em chinês e as regras de transformação em português, por meio das quais deve relacionar o conjunto de símbolos contidos nos dois textos. </a:t>
            </a:r>
            <a:r>
              <a:rPr lang="pt-BR" sz="2200" dirty="0" smtClean="0"/>
              <a:t>(</a:t>
            </a:r>
            <a:r>
              <a:rPr lang="pt-BR" sz="2200" dirty="0" smtClean="0">
                <a:solidFill>
                  <a:srgbClr val="FF0000"/>
                </a:solidFill>
              </a:rPr>
              <a:t>Etapa 03</a:t>
            </a:r>
            <a:r>
              <a:rPr lang="pt-BR" sz="2200" dirty="0" smtClean="0"/>
              <a:t>) A </a:t>
            </a:r>
            <a:r>
              <a:rPr lang="pt-BR" sz="2200" dirty="0" smtClean="0"/>
              <a:t>pessoa recebe também um terceiro texto em chinês com outras instruções em português, que lhe permitem relacionar este último texto com os dois primeiros, devolvendo através da portinhola o resultado da manipulação dos símbolos.</a:t>
            </a:r>
          </a:p>
          <a:p>
            <a:pPr>
              <a:buNone/>
            </a:pPr>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Exemplos para a </a:t>
            </a:r>
            <a:r>
              <a:rPr lang="pt-BR" dirty="0" smtClean="0"/>
              <a:t>objeção </a:t>
            </a:r>
            <a:r>
              <a:rPr lang="pt-BR" dirty="0" smtClean="0"/>
              <a:t>de Searle </a:t>
            </a:r>
            <a:endParaRPr lang="pt-BR" dirty="0"/>
          </a:p>
        </p:txBody>
      </p:sp>
      <p:sp>
        <p:nvSpPr>
          <p:cNvPr id="3" name="Espaço Reservado para Conteúdo 2"/>
          <p:cNvSpPr>
            <a:spLocks noGrp="1"/>
          </p:cNvSpPr>
          <p:nvPr>
            <p:ph sz="quarter" idx="1"/>
          </p:nvPr>
        </p:nvSpPr>
        <p:spPr>
          <a:xfrm>
            <a:off x="301752" y="1527048"/>
            <a:ext cx="8503920" cy="4854280"/>
          </a:xfrm>
        </p:spPr>
        <p:txBody>
          <a:bodyPr>
            <a:normAutofit fontScale="92500" lnSpcReduction="20000"/>
          </a:bodyPr>
          <a:lstStyle/>
          <a:p>
            <a:pPr algn="just">
              <a:buNone/>
            </a:pPr>
            <a:r>
              <a:rPr lang="pt-BR" sz="2000" dirty="0" smtClean="0"/>
              <a:t>	(</a:t>
            </a:r>
            <a:r>
              <a:rPr lang="pt-BR" sz="2000" dirty="0" smtClean="0">
                <a:solidFill>
                  <a:srgbClr val="FF0000"/>
                </a:solidFill>
              </a:rPr>
              <a:t>Etapa 04</a:t>
            </a:r>
            <a:r>
              <a:rPr lang="pt-BR" sz="2000" dirty="0" smtClean="0"/>
              <a:t>)</a:t>
            </a:r>
            <a:endParaRPr lang="pt-BR" sz="2000" dirty="0" smtClean="0">
              <a:solidFill>
                <a:srgbClr val="FF0000"/>
              </a:solidFill>
            </a:endParaRPr>
          </a:p>
          <a:p>
            <a:pPr algn="just">
              <a:buNone/>
            </a:pPr>
            <a:endParaRPr lang="pt-BR" sz="2000" dirty="0" smtClean="0"/>
          </a:p>
          <a:p>
            <a:pPr algn="just">
              <a:buNone/>
            </a:pPr>
            <a:r>
              <a:rPr lang="pt-BR" sz="2000" dirty="0" smtClean="0"/>
              <a:t>	Por </a:t>
            </a:r>
            <a:r>
              <a:rPr lang="pt-BR" sz="2000" dirty="0" smtClean="0"/>
              <a:t>não conhecer o chinês, a pessoa não sabe que o primeiro texto é um roteiro, o segundo é uma história e o último são perguntas. Desse modo, o que ela devolve através da portinhola são as respostas (</a:t>
            </a:r>
            <a:r>
              <a:rPr lang="pt-BR" sz="2000" i="1" dirty="0" smtClean="0"/>
              <a:t>output</a:t>
            </a:r>
            <a:r>
              <a:rPr lang="pt-BR" sz="2000" dirty="0" smtClean="0"/>
              <a:t>) das perguntas, de modo que podemos identificar as regras e instruções que recebeu em português com um programa de computador. Imaginemos agora que depois de um tempo fornecendo outputs, a pessoa manipula tão bem os símbolos formais em chinês que se um nativo ler as respostas, afirmará que quem respondeu as perguntas compreende o chinês</a:t>
            </a:r>
            <a:r>
              <a:rPr lang="pt-BR" sz="2000" dirty="0" smtClean="0"/>
              <a:t>.</a:t>
            </a:r>
          </a:p>
          <a:p>
            <a:pPr algn="just">
              <a:buNone/>
            </a:pPr>
            <a:r>
              <a:rPr lang="pt-BR" sz="2000" dirty="0" smtClean="0"/>
              <a:t>	</a:t>
            </a:r>
            <a:r>
              <a:rPr lang="pt-BR" sz="2000" dirty="0" smtClean="0">
                <a:solidFill>
                  <a:srgbClr val="FF0000"/>
                </a:solidFill>
              </a:rPr>
              <a:t>Conclusão:</a:t>
            </a:r>
          </a:p>
          <a:p>
            <a:pPr algn="just">
              <a:buNone/>
            </a:pPr>
            <a:r>
              <a:rPr lang="pt-BR" sz="2000" dirty="0" smtClean="0"/>
              <a:t>	Contudo</a:t>
            </a:r>
            <a:r>
              <a:rPr lang="pt-BR" sz="2000" dirty="0" smtClean="0"/>
              <a:t>, o nativo estaria errado, na medida em que esta manipulação de símbolos envolve sintaxe, mas não semântica, ou seja, a pessoa que está dentro do quarto fechado não compreende o que respondeu. Assim, de modo análogo, pode-se afirmar que um computador não compreende e o funcionalismo falha como modelo computacional da mente por não contemplar os conteúdos proposicionais de alguns de nossos estados mentais.</a:t>
            </a:r>
          </a:p>
          <a:p>
            <a:pPr algn="just">
              <a:buNone/>
            </a:pPr>
            <a:endParaRPr lang="pt-BR" sz="2000" dirty="0" smtClean="0"/>
          </a:p>
          <a:p>
            <a:pPr>
              <a:buNone/>
            </a:pP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 busca pelo método </a:t>
            </a:r>
            <a:endParaRPr lang="pt-BR" dirty="0"/>
          </a:p>
        </p:txBody>
      </p:sp>
      <p:sp>
        <p:nvSpPr>
          <p:cNvPr id="3" name="Espaço Reservado para Conteúdo 2"/>
          <p:cNvSpPr>
            <a:spLocks noGrp="1"/>
          </p:cNvSpPr>
          <p:nvPr>
            <p:ph sz="quarter" idx="1"/>
          </p:nvPr>
        </p:nvSpPr>
        <p:spPr/>
        <p:txBody>
          <a:bodyPr>
            <a:normAutofit/>
          </a:bodyPr>
          <a:lstStyle/>
          <a:p>
            <a:pPr algn="just"/>
            <a:r>
              <a:rPr lang="pt-BR" sz="2000" dirty="0" smtClean="0"/>
              <a:t>Utiliza-se do ideal matemático para encontrar o método capaz de conduzir à verdade indubitável;  (</a:t>
            </a:r>
            <a:r>
              <a:rPr lang="pt-BR" sz="2000" i="1" dirty="0" err="1" smtClean="0"/>
              <a:t>mathesis</a:t>
            </a:r>
            <a:r>
              <a:rPr lang="pt-BR" sz="2000" i="1" dirty="0" smtClean="0"/>
              <a:t> </a:t>
            </a:r>
            <a:r>
              <a:rPr lang="pt-BR" sz="2000" i="1" dirty="0" err="1" smtClean="0"/>
              <a:t>universalis</a:t>
            </a:r>
            <a:r>
              <a:rPr lang="pt-BR" sz="2000" i="1" dirty="0" smtClean="0"/>
              <a:t> – </a:t>
            </a:r>
            <a:r>
              <a:rPr lang="pt-BR" sz="2000" dirty="0" smtClean="0"/>
              <a:t>matemática universal).</a:t>
            </a:r>
          </a:p>
          <a:p>
            <a:pPr algn="just"/>
            <a:r>
              <a:rPr lang="pt-BR" sz="2000" dirty="0" smtClean="0"/>
              <a:t>O Racionalismo cartesiano afirmava que o conhecimento é inteiramente dominado pela inteligência (razão), e não pelos sentidos, assim sendo é baseado na ordem e na medida, o que permite estabelecer cadeias de razões, para deduzir uma coisa de outra. </a:t>
            </a:r>
          </a:p>
          <a:p>
            <a:pPr algn="just"/>
            <a:endParaRPr lang="pt-BR" sz="2000" dirty="0" smtClean="0"/>
          </a:p>
          <a:p>
            <a:pPr algn="just"/>
            <a:r>
              <a:rPr lang="pt-BR" sz="2000" dirty="0" smtClean="0"/>
              <a:t>O método de Descartes estabelece quatro regras básicas que, semelhante a resolução de uma questão matemática, permite que se compreenda a qualquer problema.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Regras do Método</a:t>
            </a:r>
            <a:endParaRPr lang="pt-BR" dirty="0"/>
          </a:p>
        </p:txBody>
      </p:sp>
      <p:sp>
        <p:nvSpPr>
          <p:cNvPr id="3" name="Espaço Reservado para Conteúdo 2"/>
          <p:cNvSpPr>
            <a:spLocks noGrp="1"/>
          </p:cNvSpPr>
          <p:nvPr>
            <p:ph sz="half" idx="1"/>
          </p:nvPr>
        </p:nvSpPr>
        <p:spPr/>
        <p:txBody>
          <a:bodyPr>
            <a:normAutofit/>
          </a:bodyPr>
          <a:lstStyle/>
          <a:p>
            <a:pPr algn="just">
              <a:buNone/>
            </a:pPr>
            <a:r>
              <a:rPr lang="pt-BR" sz="1800" dirty="0" smtClean="0"/>
              <a:t>1°) </a:t>
            </a:r>
            <a:r>
              <a:rPr lang="pt-BR" sz="1800" b="1" dirty="0" smtClean="0"/>
              <a:t>Evidência</a:t>
            </a:r>
            <a:r>
              <a:rPr lang="pt-BR" sz="1800" dirty="0" smtClean="0"/>
              <a:t>: Acolher apenas o que aparece ao espírito como ideia clara e distinta.</a:t>
            </a:r>
          </a:p>
          <a:p>
            <a:pPr algn="just">
              <a:buNone/>
            </a:pPr>
            <a:endParaRPr lang="pt-BR" sz="1800" dirty="0" smtClean="0"/>
          </a:p>
          <a:p>
            <a:pPr algn="just">
              <a:buNone/>
            </a:pPr>
            <a:r>
              <a:rPr lang="pt-BR" sz="1800" dirty="0" smtClean="0"/>
              <a:t>2°) </a:t>
            </a:r>
            <a:r>
              <a:rPr lang="pt-BR" sz="1800" b="1" dirty="0" smtClean="0"/>
              <a:t>Análise</a:t>
            </a:r>
            <a:r>
              <a:rPr lang="pt-BR" sz="1800" dirty="0" smtClean="0"/>
              <a:t>: Dividir cada dificuldade em parcelas menores para resolvê-las por partes.</a:t>
            </a:r>
          </a:p>
          <a:p>
            <a:pPr algn="just">
              <a:buNone/>
            </a:pPr>
            <a:endParaRPr lang="pt-BR" sz="1800" dirty="0" smtClean="0"/>
          </a:p>
          <a:p>
            <a:pPr algn="just">
              <a:buNone/>
            </a:pPr>
            <a:r>
              <a:rPr lang="pt-BR" sz="1800" dirty="0" smtClean="0"/>
              <a:t>3°) </a:t>
            </a:r>
            <a:r>
              <a:rPr lang="pt-BR" sz="1800" b="1" dirty="0" smtClean="0"/>
              <a:t>Ordem</a:t>
            </a:r>
            <a:r>
              <a:rPr lang="pt-BR" sz="1800" dirty="0" smtClean="0"/>
              <a:t>: Conduzir por ordem os pensamentos, começando pelos objetos mais simples e mais fáceis de conhecer para só depois lançar-se aos mais compostos. </a:t>
            </a:r>
          </a:p>
          <a:p>
            <a:pPr algn="just">
              <a:buNone/>
            </a:pPr>
            <a:endParaRPr lang="pt-BR" sz="1800" dirty="0" smtClean="0"/>
          </a:p>
        </p:txBody>
      </p:sp>
      <p:sp>
        <p:nvSpPr>
          <p:cNvPr id="4" name="Espaço Reservado para Conteúdo 3"/>
          <p:cNvSpPr>
            <a:spLocks noGrp="1"/>
          </p:cNvSpPr>
          <p:nvPr>
            <p:ph sz="half" idx="2"/>
          </p:nvPr>
        </p:nvSpPr>
        <p:spPr/>
        <p:txBody>
          <a:bodyPr>
            <a:normAutofit/>
          </a:bodyPr>
          <a:lstStyle/>
          <a:p>
            <a:pPr>
              <a:buNone/>
            </a:pPr>
            <a:endParaRPr lang="pt-BR" sz="1800" dirty="0" smtClean="0"/>
          </a:p>
          <a:p>
            <a:pPr algn="just">
              <a:buNone/>
            </a:pPr>
            <a:r>
              <a:rPr lang="pt-BR" sz="1800" dirty="0" smtClean="0"/>
              <a:t>4°) </a:t>
            </a:r>
            <a:r>
              <a:rPr lang="pt-BR" sz="1800" b="1" dirty="0" smtClean="0"/>
              <a:t>Enumeração</a:t>
            </a:r>
            <a:r>
              <a:rPr lang="pt-BR" sz="1800" dirty="0" smtClean="0"/>
              <a:t>: Fazer revisões gerais para ter certeza de que nada foi omitido. </a:t>
            </a:r>
          </a:p>
          <a:p>
            <a:pPr>
              <a:buNone/>
            </a:pPr>
            <a:endParaRPr lang="pt-BR" sz="1800" dirty="0" smtClean="0"/>
          </a:p>
          <a:p>
            <a:pPr algn="just">
              <a:buNone/>
            </a:pPr>
            <a:r>
              <a:rPr lang="pt-BR" sz="1800" b="1" dirty="0" smtClean="0"/>
              <a:t>A dúvida metódica </a:t>
            </a:r>
            <a:r>
              <a:rPr lang="pt-BR" sz="1800" dirty="0" smtClean="0"/>
              <a:t>– Começa duvidando de tudo: do testemunho dos sentidos, das afirmações do senso comum, dos argumentos da autoridade, das informações da consciência, das verdades deduzidas pelo raciocínio, da realidade do mundo exterior e da realidade de seu próprio corpo. </a:t>
            </a:r>
            <a:endParaRPr lang="pt-BR"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Tendências ao erro</a:t>
            </a:r>
            <a:endParaRPr lang="pt-BR" dirty="0"/>
          </a:p>
        </p:txBody>
      </p:sp>
      <p:sp>
        <p:nvSpPr>
          <p:cNvPr id="3" name="Espaço Reservado para Conteúdo 2"/>
          <p:cNvSpPr>
            <a:spLocks noGrp="1"/>
          </p:cNvSpPr>
          <p:nvPr>
            <p:ph sz="quarter" idx="1"/>
          </p:nvPr>
        </p:nvSpPr>
        <p:spPr/>
        <p:txBody>
          <a:bodyPr>
            <a:normAutofit/>
          </a:bodyPr>
          <a:lstStyle/>
          <a:p>
            <a:pPr algn="just"/>
            <a:r>
              <a:rPr lang="pt-BR" sz="2000" dirty="0" smtClean="0"/>
              <a:t>Descartes localizava a origem do erro em duas atitudes que chamou de atitudes infantis:</a:t>
            </a:r>
          </a:p>
          <a:p>
            <a:pPr algn="just"/>
            <a:endParaRPr lang="pt-BR" sz="2000" dirty="0" smtClean="0"/>
          </a:p>
          <a:p>
            <a:pPr marL="342900" indent="-342900" algn="just">
              <a:buNone/>
            </a:pPr>
            <a:r>
              <a:rPr lang="pt-BR" sz="1800" dirty="0" smtClean="0"/>
              <a:t>1   A prevenção, que é a facilidade com que nosso espírito se deixa levar pelas opiniões e ideias alheias, sem se preocupar em verificar se são ou não verdadeiras. São as opiniões que se cristalizam em nós sob a forma de preconceitos (colocados em nós por pais, professores, livros, autoridades) e que escravizam nosso pensamento, impedindo-nos de pensar e de investigar;</a:t>
            </a:r>
          </a:p>
          <a:p>
            <a:pPr marL="342900" indent="-342900" algn="just">
              <a:buAutoNum type="arabicPeriod"/>
            </a:pPr>
            <a:endParaRPr lang="pt-BR" sz="1800" dirty="0" smtClean="0"/>
          </a:p>
          <a:p>
            <a:pPr algn="just">
              <a:buNone/>
            </a:pPr>
            <a:r>
              <a:rPr lang="pt-BR" sz="1800" dirty="0" smtClean="0"/>
              <a:t>2    A precipitação, que é a facilidade e a velocidade com que nossa vontade nos faz emitir juízos sobre as coisas antes de verificarmos se nossas ideias são ou não são verdadeiras. São opiniões que emitimos em consequência de nossa vontade ser mais forte e poderosa do que nosso intelecto. Originam-se no conhecimento sensível, na imaginação, na linguagem e na memória.</a:t>
            </a:r>
            <a:endParaRPr lang="pt-BR"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Leitura do texto </a:t>
            </a:r>
            <a:endParaRPr lang="pt-BR" dirty="0"/>
          </a:p>
        </p:txBody>
      </p:sp>
      <p:sp>
        <p:nvSpPr>
          <p:cNvPr id="3" name="Espaço Reservado para Conteúdo 2"/>
          <p:cNvSpPr>
            <a:spLocks noGrp="1"/>
          </p:cNvSpPr>
          <p:nvPr>
            <p:ph sz="quarter" idx="1"/>
          </p:nvPr>
        </p:nvSpPr>
        <p:spPr/>
        <p:txBody>
          <a:bodyPr/>
          <a:lstStyle/>
          <a:p>
            <a:pPr>
              <a:buNone/>
            </a:pPr>
            <a:endParaRPr lang="pt-BR" dirty="0" smtClean="0"/>
          </a:p>
          <a:p>
            <a:pPr>
              <a:buNone/>
            </a:pPr>
            <a:r>
              <a:rPr lang="pt-BR" dirty="0" smtClean="0"/>
              <a:t>1) Por que, segundo Descartes não devemos confiar nos sentidos?</a:t>
            </a:r>
          </a:p>
          <a:p>
            <a:pPr>
              <a:buNone/>
            </a:pPr>
            <a:endParaRPr lang="pt-BR" dirty="0" smtClean="0"/>
          </a:p>
          <a:p>
            <a:pPr>
              <a:buNone/>
            </a:pPr>
            <a:r>
              <a:rPr lang="pt-BR" dirty="0" smtClean="0"/>
              <a:t>2) Qual o interesse de se conhecer a verdade?</a:t>
            </a:r>
          </a:p>
          <a:p>
            <a:pPr>
              <a:buNone/>
            </a:pPr>
            <a:endParaRPr lang="pt-BR" dirty="0" smtClean="0"/>
          </a:p>
          <a:p>
            <a:pPr>
              <a:buNone/>
            </a:pPr>
            <a:endParaRPr lang="pt-BR" dirty="0" smtClean="0"/>
          </a:p>
          <a:p>
            <a:pPr>
              <a:buNone/>
            </a:pPr>
            <a:r>
              <a:rPr lang="pt-BR" dirty="0" smtClean="0"/>
              <a:t>3) Por que o rigor do método cartesiano </a:t>
            </a:r>
            <a:r>
              <a:rPr lang="pt-BR" smtClean="0"/>
              <a:t>não garante o conhecimento? </a:t>
            </a:r>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Problema Mente-corpo </a:t>
            </a:r>
            <a:endParaRPr lang="pt-BR" dirty="0"/>
          </a:p>
        </p:txBody>
      </p:sp>
      <p:sp>
        <p:nvSpPr>
          <p:cNvPr id="3" name="Espaço Reservado para Conteúdo 2"/>
          <p:cNvSpPr>
            <a:spLocks noGrp="1"/>
          </p:cNvSpPr>
          <p:nvPr>
            <p:ph sz="quarter" idx="1"/>
          </p:nvPr>
        </p:nvSpPr>
        <p:spPr/>
        <p:txBody>
          <a:bodyPr>
            <a:normAutofit fontScale="92500" lnSpcReduction="10000"/>
          </a:bodyPr>
          <a:lstStyle/>
          <a:p>
            <a:pPr algn="just">
              <a:buNone/>
            </a:pPr>
            <a:r>
              <a:rPr lang="pt-BR" dirty="0" smtClean="0"/>
              <a:t>   Nossa </a:t>
            </a:r>
            <a:r>
              <a:rPr lang="pt-BR" dirty="0" smtClean="0"/>
              <a:t>mente é provavelmente a coisa que temos de mais íntimo, e a ela vinculamos os nossos pensamentos, tristezas, alegrias, angústias, intenções, julgamentos, e assim por diante. Contudo, quando tentamos compreender de modo sistemático e coerente a natureza das relações entre a nossa mente e o nosso corpo, nos defrontamos com o problema mente-corpo. Configura-se como um problema porque o cérebro é um sistema físico, público e extenso, mas os fenômenos mentais, principalmente aqueles que envolvem consciência, parecem ser essencialmente subjetivos, inacessíveis à observação e à mensuração e, portanto, escapando a uma apreensão científica.</a:t>
            </a:r>
          </a:p>
          <a:p>
            <a:pPr>
              <a:buNone/>
            </a:pP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 Descoberta de Descartes </a:t>
            </a:r>
            <a:endParaRPr lang="pt-BR" dirty="0"/>
          </a:p>
        </p:txBody>
      </p:sp>
      <p:sp>
        <p:nvSpPr>
          <p:cNvPr id="3" name="Espaço Reservado para Conteúdo 2"/>
          <p:cNvSpPr>
            <a:spLocks noGrp="1"/>
          </p:cNvSpPr>
          <p:nvPr>
            <p:ph sz="quarter" idx="1"/>
          </p:nvPr>
        </p:nvSpPr>
        <p:spPr/>
        <p:txBody>
          <a:bodyPr>
            <a:normAutofit lnSpcReduction="10000"/>
          </a:bodyPr>
          <a:lstStyle/>
          <a:p>
            <a:pPr algn="just">
              <a:buNone/>
            </a:pPr>
            <a:r>
              <a:rPr lang="pt-BR" dirty="0" smtClean="0"/>
              <a:t> </a:t>
            </a:r>
          </a:p>
          <a:p>
            <a:pPr algn="just">
              <a:buNone/>
            </a:pPr>
            <a:r>
              <a:rPr lang="pt-BR" dirty="0" smtClean="0"/>
              <a:t> </a:t>
            </a:r>
            <a:r>
              <a:rPr lang="pt-BR" dirty="0" smtClean="0"/>
              <a:t>  Sob </a:t>
            </a:r>
            <a:r>
              <a:rPr lang="pt-BR" dirty="0" smtClean="0"/>
              <a:t>um ponto de vista histórico, Descartes foi o precursor deste problema ao defender que pensamento e corpo estavam em realidades completamente distintas, que se relacionavam causalmente. Como explicar esta interação entre algo imaterial e algo material? Descartes a explicou postulando que a glândula pineal era a interface entre mente e matéria, mas a sua solução apenas transferia as dificuldades impostas pelo seu dualismo.</a:t>
            </a:r>
          </a:p>
          <a:p>
            <a:pPr>
              <a:buNone/>
            </a:pPr>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Respostas contemporâneas </a:t>
            </a:r>
            <a:endParaRPr lang="pt-BR" dirty="0"/>
          </a:p>
        </p:txBody>
      </p:sp>
      <p:sp>
        <p:nvSpPr>
          <p:cNvPr id="3" name="Espaço Reservado para Conteúdo 2"/>
          <p:cNvSpPr>
            <a:spLocks noGrp="1"/>
          </p:cNvSpPr>
          <p:nvPr>
            <p:ph sz="quarter" idx="1"/>
          </p:nvPr>
        </p:nvSpPr>
        <p:spPr/>
        <p:txBody>
          <a:bodyPr>
            <a:normAutofit fontScale="92500" lnSpcReduction="10000"/>
          </a:bodyPr>
          <a:lstStyle/>
          <a:p>
            <a:pPr algn="just">
              <a:buNone/>
            </a:pPr>
            <a:r>
              <a:rPr lang="pt-BR" dirty="0" smtClean="0"/>
              <a:t>    Outros </a:t>
            </a:r>
            <a:r>
              <a:rPr lang="pt-BR" dirty="0" smtClean="0"/>
              <a:t>modernos enfrentaram o desafio posto por Descartes, mas sem respondê-lo definitivamente. Já no século 20, motivados pela explicação de muitos fenômenos do mundo pelas ciências e pelas descobertas sobre o cérebro, os pensadores engajaram-se em linhas de pesquisa que visavam explicar as relações entre o mental e o corporal, principalmente por meio de abordagens materialistas. Assim, de forma geral, surgiram diversas teorias que tentavam encontrar correlatos comportamentais ou neurofisiológicos para nossos estados mentais, isto é, nossos desejos, crenças, intenções, pensamentos, sensações, percepções, entre outros tipos.</a:t>
            </a:r>
            <a:endParaRPr lang="pt-B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257</TotalTime>
  <Words>1447</Words>
  <Application>Microsoft Office PowerPoint</Application>
  <PresentationFormat>Apresentação na tela (4:3)</PresentationFormat>
  <Paragraphs>167</Paragraphs>
  <Slides>22</Slides>
  <Notes>22</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Cívico</vt:lpstr>
      <vt:lpstr>Racionalismo Cartesiano: a dúvida metódica </vt:lpstr>
      <vt:lpstr>Quem foi Renè Descartes ? </vt:lpstr>
      <vt:lpstr>A busca pelo método </vt:lpstr>
      <vt:lpstr>Regras do Método</vt:lpstr>
      <vt:lpstr>Tendências ao erro</vt:lpstr>
      <vt:lpstr>Leitura do texto </vt:lpstr>
      <vt:lpstr>Problema Mente-corpo </vt:lpstr>
      <vt:lpstr>A Descoberta de Descartes </vt:lpstr>
      <vt:lpstr>Respostas contemporâneas </vt:lpstr>
      <vt:lpstr>Teorias Materialistas </vt:lpstr>
      <vt:lpstr>Teoria de Hempel </vt:lpstr>
      <vt:lpstr>Teoria de Hempel </vt:lpstr>
      <vt:lpstr>Críticas ao Behaviorismo </vt:lpstr>
      <vt:lpstr>Objeção ao Behaviorismo </vt:lpstr>
      <vt:lpstr>              O FUNCIONALISMO </vt:lpstr>
      <vt:lpstr>O Funcionalismo de Hilary Putnam</vt:lpstr>
      <vt:lpstr>O Funcionalismo de Hilary Putnam</vt:lpstr>
      <vt:lpstr>O Funcionalismo de Hilary Putnam</vt:lpstr>
      <vt:lpstr>John Searle </vt:lpstr>
      <vt:lpstr>Teoria de Searle </vt:lpstr>
      <vt:lpstr>Exemplos para a objeção de Searle  </vt:lpstr>
      <vt:lpstr>Exemplos para a objeção de Searle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Racionalismo Cartesiano: a dúvida metódica </dc:title>
  <dc:creator>Rodrigo Vidal</dc:creator>
  <cp:lastModifiedBy>Rodrigo Vidal</cp:lastModifiedBy>
  <cp:revision>14</cp:revision>
  <dcterms:created xsi:type="dcterms:W3CDTF">2013-03-18T18:46:26Z</dcterms:created>
  <dcterms:modified xsi:type="dcterms:W3CDTF">2013-03-25T20:57:15Z</dcterms:modified>
</cp:coreProperties>
</file>