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D76E-5A54-4133-9225-29F7383924D2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A8FA1-C6CB-4BA2-98AA-1C6F6D740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773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8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01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02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483E-EA4B-424B-ACF9-79320BDCFAF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5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7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9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4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13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483E-EA4B-424B-ACF9-79320BDCFAF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0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36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8FA1-C6CB-4BA2-98AA-1C6F6D7407B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38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7B8DFE-C80E-4814-93D8-DE279D1D616D}" type="datetimeFigureOut">
              <a:rPr lang="pt-BR" smtClean="0"/>
              <a:t>18/11/2015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0BB1751-197C-4C74-89A9-F05510CA19F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2852936"/>
            <a:ext cx="7334632" cy="1040136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Palestra Semana de Ciência e Tecnologia IFRN – </a:t>
            </a:r>
            <a:r>
              <a:rPr lang="pt-BR" sz="2000" dirty="0" err="1" smtClean="0"/>
              <a:t>Câmpus</a:t>
            </a:r>
            <a:r>
              <a:rPr lang="pt-BR" sz="2000" dirty="0" smtClean="0"/>
              <a:t> Pau dos Ferros 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7406640" cy="1104528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Tema: “A ciência e os valores: discutindo a ética no fazer científico” </a:t>
            </a:r>
          </a:p>
          <a:p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31640" y="4653136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BR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Palestrante: </a:t>
            </a:r>
            <a:r>
              <a:rPr lang="pt-BR" sz="20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Dr</a:t>
            </a:r>
            <a:r>
              <a:rPr lang="pt-BR" sz="2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Rodrigo Vidal do Nascimento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464496" cy="310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Bioética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Cenário contemporâneo</a:t>
            </a:r>
          </a:p>
          <a:p>
            <a:pPr>
              <a:buNone/>
            </a:pPr>
            <a:r>
              <a:rPr lang="pt-BR" sz="2400" dirty="0" smtClean="0"/>
              <a:t>Princípios para a preservação da vida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O que é vida?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clonagem 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inteligência artificial e robótica (filmes: </a:t>
            </a:r>
            <a:r>
              <a:rPr lang="pt-BR" sz="2400" dirty="0" err="1" smtClean="0"/>
              <a:t>Blade</a:t>
            </a:r>
            <a:r>
              <a:rPr lang="pt-BR" sz="2400" dirty="0" smtClean="0"/>
              <a:t> </a:t>
            </a:r>
            <a:r>
              <a:rPr lang="pt-BR" sz="2400" dirty="0" err="1" smtClean="0"/>
              <a:t>runner</a:t>
            </a:r>
            <a:r>
              <a:rPr lang="pt-BR" sz="2400" dirty="0" smtClean="0"/>
              <a:t> e A.I) </a:t>
            </a:r>
          </a:p>
        </p:txBody>
      </p:sp>
      <p:pic>
        <p:nvPicPr>
          <p:cNvPr id="4" name="Imagem 3" descr="Bioé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132856"/>
            <a:ext cx="2376264" cy="1728904"/>
          </a:xfrm>
          <a:prstGeom prst="rect">
            <a:avLst/>
          </a:prstGeom>
        </p:spPr>
      </p:pic>
      <p:pic>
        <p:nvPicPr>
          <p:cNvPr id="5" name="Imagem 4" descr="Imagem Banner Raissa CONG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132856"/>
            <a:ext cx="2304256" cy="298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Questões ideológicas, morais ou jurídicas?</a:t>
            </a:r>
            <a:endParaRPr lang="pt-BR" dirty="0"/>
          </a:p>
        </p:txBody>
      </p:sp>
      <p:pic>
        <p:nvPicPr>
          <p:cNvPr id="4" name="Espaço Reservado para Conteúdo 3" descr="Ethics and scien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4867128" cy="2808312"/>
          </a:xfrm>
        </p:spPr>
      </p:pic>
      <p:pic>
        <p:nvPicPr>
          <p:cNvPr id="5" name="Imagem 4" descr="bioética canib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861048"/>
            <a:ext cx="4609046" cy="2842245"/>
          </a:xfrm>
          <a:prstGeom prst="rect">
            <a:avLst/>
          </a:prstGeom>
        </p:spPr>
      </p:pic>
      <p:pic>
        <p:nvPicPr>
          <p:cNvPr id="6" name="Imagem 5" descr="Conhecimento é po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412776"/>
            <a:ext cx="2915816" cy="235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Cérebro Eletrônico – Gilberto Gil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268760"/>
            <a:ext cx="4000488" cy="4979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/>
              <a:t>	O cérebro eletrônico faz tudo</a:t>
            </a:r>
            <a:br>
              <a:rPr lang="pt-BR" dirty="0" smtClean="0"/>
            </a:br>
            <a:r>
              <a:rPr lang="pt-BR" dirty="0" smtClean="0"/>
              <a:t>Faz quase tudo</a:t>
            </a:r>
            <a:br>
              <a:rPr lang="pt-BR" dirty="0" smtClean="0"/>
            </a:br>
            <a:r>
              <a:rPr lang="pt-BR" dirty="0" smtClean="0"/>
              <a:t>Faz quase tudo</a:t>
            </a:r>
            <a:br>
              <a:rPr lang="pt-BR" dirty="0" smtClean="0"/>
            </a:br>
            <a:r>
              <a:rPr lang="pt-BR" dirty="0" smtClean="0"/>
              <a:t>Mas ele é mudo</a:t>
            </a:r>
          </a:p>
          <a:p>
            <a:pPr>
              <a:buNone/>
            </a:pPr>
            <a:r>
              <a:rPr lang="pt-BR" dirty="0" smtClean="0"/>
              <a:t>	O cérebro eletrônico comanda</a:t>
            </a:r>
            <a:br>
              <a:rPr lang="pt-BR" dirty="0" smtClean="0"/>
            </a:br>
            <a:r>
              <a:rPr lang="pt-BR" dirty="0" smtClean="0"/>
              <a:t>Manda e desmanda</a:t>
            </a:r>
            <a:br>
              <a:rPr lang="pt-BR" dirty="0" smtClean="0"/>
            </a:br>
            <a:r>
              <a:rPr lang="pt-BR" dirty="0" smtClean="0"/>
              <a:t>Ele é quem manda</a:t>
            </a:r>
            <a:br>
              <a:rPr lang="pt-BR" dirty="0" smtClean="0"/>
            </a:br>
            <a:r>
              <a:rPr lang="pt-BR" dirty="0" smtClean="0"/>
              <a:t>Mas ele não anda</a:t>
            </a:r>
          </a:p>
          <a:p>
            <a:pPr>
              <a:buNone/>
            </a:pPr>
            <a:r>
              <a:rPr lang="pt-BR" dirty="0" smtClean="0"/>
              <a:t>	Só eu posso pensar</a:t>
            </a:r>
            <a:br>
              <a:rPr lang="pt-BR" dirty="0" smtClean="0"/>
            </a:br>
            <a:r>
              <a:rPr lang="pt-BR" dirty="0" smtClean="0"/>
              <a:t>Se Deus existe</a:t>
            </a:r>
            <a:br>
              <a:rPr lang="pt-BR" dirty="0" smtClean="0"/>
            </a:br>
            <a:r>
              <a:rPr lang="pt-BR" dirty="0" smtClean="0"/>
              <a:t>Só eu</a:t>
            </a:r>
            <a:br>
              <a:rPr lang="pt-BR" dirty="0" smtClean="0"/>
            </a:br>
            <a:r>
              <a:rPr lang="pt-BR" dirty="0" smtClean="0"/>
              <a:t>Só eu posso chorar</a:t>
            </a:r>
            <a:br>
              <a:rPr lang="pt-BR" dirty="0" smtClean="0"/>
            </a:br>
            <a:r>
              <a:rPr lang="pt-BR" dirty="0" smtClean="0"/>
              <a:t>Quando estou triste</a:t>
            </a:r>
            <a:br>
              <a:rPr lang="pt-BR" dirty="0" smtClean="0"/>
            </a:br>
            <a:r>
              <a:rPr lang="pt-BR" dirty="0" smtClean="0"/>
              <a:t>Só eu</a:t>
            </a:r>
            <a:br>
              <a:rPr lang="pt-BR" dirty="0" smtClean="0"/>
            </a:br>
            <a:r>
              <a:rPr lang="pt-BR" dirty="0" smtClean="0"/>
              <a:t>Eu cá com meus botões</a:t>
            </a:r>
            <a:br>
              <a:rPr lang="pt-BR" dirty="0" smtClean="0"/>
            </a:br>
            <a:r>
              <a:rPr lang="pt-BR" dirty="0" smtClean="0"/>
              <a:t>De carne e osso</a:t>
            </a:r>
            <a:br>
              <a:rPr lang="pt-BR" dirty="0" smtClean="0"/>
            </a:br>
            <a:r>
              <a:rPr lang="pt-BR" dirty="0" smtClean="0"/>
              <a:t>Eu falo e ouço. Hum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0112" y="1196752"/>
            <a:ext cx="3096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Eu penso e posso</a:t>
            </a:r>
            <a:br>
              <a:rPr lang="pt-BR" dirty="0"/>
            </a:br>
            <a:r>
              <a:rPr lang="pt-BR" dirty="0"/>
              <a:t>Eu posso decidir</a:t>
            </a:r>
            <a:br>
              <a:rPr lang="pt-BR" dirty="0"/>
            </a:br>
            <a:r>
              <a:rPr lang="pt-BR" dirty="0"/>
              <a:t>Se vivo ou morro por que</a:t>
            </a:r>
            <a:br>
              <a:rPr lang="pt-BR" dirty="0"/>
            </a:br>
            <a:r>
              <a:rPr lang="pt-BR" dirty="0"/>
              <a:t>Porque sou vivo</a:t>
            </a:r>
            <a:br>
              <a:rPr lang="pt-BR" dirty="0"/>
            </a:br>
            <a:r>
              <a:rPr lang="pt-BR" dirty="0"/>
              <a:t>Vivo pra cachorro e sei</a:t>
            </a:r>
            <a:br>
              <a:rPr lang="pt-BR" dirty="0"/>
            </a:br>
            <a:r>
              <a:rPr lang="pt-BR" dirty="0"/>
              <a:t>Que cérebro eletrônico nenhum me dá socorro</a:t>
            </a:r>
            <a:br>
              <a:rPr lang="pt-BR" dirty="0"/>
            </a:br>
            <a:r>
              <a:rPr lang="pt-BR" dirty="0"/>
              <a:t>No meu caminho inevitável para a </a:t>
            </a:r>
            <a:r>
              <a:rPr lang="pt-BR" dirty="0" smtClean="0"/>
              <a:t>morte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Porque sou vivo</a:t>
            </a:r>
            <a:br>
              <a:rPr lang="pt-BR" dirty="0"/>
            </a:br>
            <a:r>
              <a:rPr lang="pt-BR" dirty="0"/>
              <a:t>Sou muito vivo e sei</a:t>
            </a:r>
          </a:p>
          <a:p>
            <a:r>
              <a:rPr lang="pt-BR" dirty="0"/>
              <a:t>Que a morte é nosso impulso </a:t>
            </a:r>
            <a:r>
              <a:rPr lang="pt-BR" dirty="0" smtClean="0"/>
              <a:t>primitivo</a:t>
            </a:r>
            <a:r>
              <a:rPr lang="pt-BR" dirty="0"/>
              <a:t> e sei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Que cérebro eletrônico nenhum me dá socorro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Com seus botões de ferro e </a:t>
            </a:r>
            <a:r>
              <a:rPr lang="pt-BR" dirty="0" smtClean="0"/>
              <a:t>seus</a:t>
            </a:r>
            <a:r>
              <a:rPr lang="pt-BR" dirty="0"/>
              <a:t> </a:t>
            </a:r>
            <a:r>
              <a:rPr lang="pt-BR" dirty="0" smtClean="0"/>
              <a:t>Olhos </a:t>
            </a:r>
            <a:r>
              <a:rPr lang="pt-BR" dirty="0"/>
              <a:t>de vidro</a:t>
            </a:r>
          </a:p>
        </p:txBody>
      </p:sp>
      <p:pic>
        <p:nvPicPr>
          <p:cNvPr id="6" name="Imagem 5" descr="cérebro eletrôn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1763688" cy="1658969"/>
          </a:xfrm>
          <a:prstGeom prst="rect">
            <a:avLst/>
          </a:prstGeom>
        </p:spPr>
      </p:pic>
      <p:pic>
        <p:nvPicPr>
          <p:cNvPr id="7" name="Imagem 6" descr="cérebro 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1737001" cy="165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quê se fala tanto em </a:t>
            </a:r>
            <a:r>
              <a:rPr lang="pt-BR" i="1" dirty="0" smtClean="0"/>
              <a:t>Ética 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Necessidade apenas do mundo contemporâneo?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sz="2800" dirty="0" smtClean="0"/>
              <a:t>Para que tantos códigos de conduta? </a:t>
            </a:r>
          </a:p>
          <a:p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Por que </a:t>
            </a:r>
            <a:r>
              <a:rPr lang="pt-BR" sz="2800" i="1" dirty="0" smtClean="0"/>
              <a:t>ética </a:t>
            </a:r>
            <a:r>
              <a:rPr lang="pt-BR" sz="2800" dirty="0" smtClean="0"/>
              <a:t>e </a:t>
            </a:r>
            <a:r>
              <a:rPr lang="pt-BR" sz="2800" i="1" dirty="0" smtClean="0"/>
              <a:t>moral </a:t>
            </a:r>
            <a:r>
              <a:rPr lang="pt-BR" sz="2800" dirty="0" smtClean="0"/>
              <a:t>são tomadas como as mesmas coisas?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Leitura do texto de Ernest </a:t>
            </a:r>
            <a:r>
              <a:rPr lang="pt-BR" sz="2800" i="1" dirty="0" err="1" smtClean="0">
                <a:solidFill>
                  <a:schemeClr val="accent2">
                    <a:lumMod val="50000"/>
                  </a:schemeClr>
                </a:solidFill>
              </a:rPr>
              <a:t>Tugendhat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 – Lições sobre ética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Ciência 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dos valores da ciência:</a:t>
            </a:r>
          </a:p>
          <a:p>
            <a:endParaRPr lang="pt-BR" dirty="0" smtClean="0"/>
          </a:p>
          <a:p>
            <a:r>
              <a:rPr lang="pt-BR" dirty="0" smtClean="0"/>
              <a:t>Imparcialidade</a:t>
            </a:r>
          </a:p>
          <a:p>
            <a:endParaRPr lang="pt-BR" dirty="0" smtClean="0"/>
          </a:p>
          <a:p>
            <a:r>
              <a:rPr lang="pt-BR" dirty="0" smtClean="0"/>
              <a:t>Neutralidade</a:t>
            </a:r>
          </a:p>
          <a:p>
            <a:endParaRPr lang="pt-BR" dirty="0" smtClean="0"/>
          </a:p>
          <a:p>
            <a:r>
              <a:rPr lang="pt-BR" dirty="0" smtClean="0"/>
              <a:t>Autonomia </a:t>
            </a:r>
            <a:endParaRPr lang="pt-BR" dirty="0"/>
          </a:p>
        </p:txBody>
      </p:sp>
      <p:pic>
        <p:nvPicPr>
          <p:cNvPr id="4" name="Imagem 3" descr="Contradiçõ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38884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Imparcialidade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dirty="0" smtClean="0"/>
              <a:t>É a concepção de que as teorias científicas são corretamente aceitas</a:t>
            </a:r>
          </a:p>
          <a:p>
            <a:pPr algn="just">
              <a:buNone/>
            </a:pPr>
            <a:r>
              <a:rPr lang="pt-BR" sz="2000" dirty="0" smtClean="0"/>
              <a:t>apenas em virtude de manifestarem os valores cognitivos em alto</a:t>
            </a:r>
          </a:p>
          <a:p>
            <a:pPr algn="just">
              <a:buNone/>
            </a:pPr>
            <a:r>
              <a:rPr lang="pt-BR" sz="2000" dirty="0" smtClean="0"/>
              <a:t>grau,  segundo os mais rigorosos padrões de avaliação e com respeito</a:t>
            </a:r>
          </a:p>
          <a:p>
            <a:pPr algn="just">
              <a:buNone/>
            </a:pPr>
            <a:r>
              <a:rPr lang="pt-BR" sz="2000" dirty="0" smtClean="0"/>
              <a:t>a uma série apropriada de dados empíricos. </a:t>
            </a:r>
            <a:endParaRPr lang="pt-BR" sz="2000" dirty="0"/>
          </a:p>
        </p:txBody>
      </p:sp>
      <p:pic>
        <p:nvPicPr>
          <p:cNvPr id="4" name="Imagem 3" descr="celulas_tronco_e_igrej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5024"/>
            <a:ext cx="3810000" cy="2514600"/>
          </a:xfrm>
          <a:prstGeom prst="rect">
            <a:avLst/>
          </a:prstGeom>
        </p:spPr>
      </p:pic>
      <p:pic>
        <p:nvPicPr>
          <p:cNvPr id="5" name="Imagem 4" descr="Stem_Cell_Resear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3744416" cy="293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Neutralidade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O conhecimento científico é neutro quando não atende a nenhum</a:t>
            </a:r>
          </a:p>
          <a:p>
            <a:pPr algn="just">
              <a:buNone/>
            </a:pPr>
            <a:r>
              <a:rPr lang="pt-BR" sz="2000" dirty="0" smtClean="0"/>
              <a:t>outro valor particular, podendo suas práticas serem realizadas no</a:t>
            </a:r>
          </a:p>
          <a:p>
            <a:pPr algn="just">
              <a:buNone/>
            </a:pPr>
            <a:r>
              <a:rPr lang="pt-BR" sz="2000" dirty="0" smtClean="0"/>
              <a:t>interior de qualquer esquema de valor: elas não serviriam a nenhum</a:t>
            </a:r>
          </a:p>
          <a:p>
            <a:pPr algn="just">
              <a:buNone/>
            </a:pPr>
            <a:r>
              <a:rPr lang="pt-BR" sz="2000" dirty="0" smtClean="0"/>
              <a:t>interesse específico.</a:t>
            </a:r>
          </a:p>
          <a:p>
            <a:pPr algn="just">
              <a:buNone/>
            </a:pPr>
            <a:endParaRPr lang="pt-BR" sz="2000" dirty="0"/>
          </a:p>
        </p:txBody>
      </p:sp>
      <p:pic>
        <p:nvPicPr>
          <p:cNvPr id="4" name="Imagem 3" descr="Neutralidade da ciê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212977"/>
            <a:ext cx="3611489" cy="2808312"/>
          </a:xfrm>
          <a:prstGeom prst="rect">
            <a:avLst/>
          </a:prstGeom>
        </p:spPr>
      </p:pic>
      <p:pic>
        <p:nvPicPr>
          <p:cNvPr id="5" name="Imagem 4" descr="bomba-atom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212976"/>
            <a:ext cx="3203139" cy="266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000" dirty="0" smtClean="0"/>
              <a:t>Refere-se às condições independentes das investigações, porque,</a:t>
            </a:r>
          </a:p>
          <a:p>
            <a:pPr algn="just">
              <a:buNone/>
            </a:pPr>
            <a:r>
              <a:rPr lang="pt-BR" sz="2000" dirty="0" smtClean="0"/>
              <a:t>segundo se espera, as instituições científicas deveriam estar isentas de</a:t>
            </a:r>
          </a:p>
          <a:p>
            <a:pPr algn="just">
              <a:buNone/>
            </a:pPr>
            <a:r>
              <a:rPr lang="pt-BR" sz="2000" dirty="0" smtClean="0"/>
              <a:t>pressões externas e poder definir suas agendas voltadas para a</a:t>
            </a:r>
          </a:p>
          <a:p>
            <a:pPr algn="just">
              <a:buNone/>
            </a:pPr>
            <a:r>
              <a:rPr lang="pt-BR" sz="2000" dirty="0" smtClean="0"/>
              <a:t>produção de teorias imparciais e neutras. </a:t>
            </a:r>
            <a:endParaRPr lang="pt-BR" sz="2000" dirty="0"/>
          </a:p>
        </p:txBody>
      </p:sp>
      <p:pic>
        <p:nvPicPr>
          <p:cNvPr id="4" name="Imagem 3" descr="good-science-bad-sc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4441676" cy="3057354"/>
          </a:xfrm>
          <a:prstGeom prst="rect">
            <a:avLst/>
          </a:prstGeom>
        </p:spPr>
      </p:pic>
      <p:pic>
        <p:nvPicPr>
          <p:cNvPr id="5" name="Imagem 4" descr="Financiamento pesqui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89040"/>
            <a:ext cx="3232446" cy="18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3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40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Problematizando a relação com o </a:t>
            </a:r>
            <a:r>
              <a:rPr lang="pt-BR" sz="4000" i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outro</a:t>
            </a:r>
            <a:r>
              <a:rPr lang="pt-BR" sz="4900" dirty="0" smtClean="0">
                <a:solidFill>
                  <a:schemeClr val="tx1"/>
                </a:solidFill>
              </a:rPr>
              <a:t/>
            </a:r>
            <a:br>
              <a:rPr lang="pt-BR" sz="4900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	</a:t>
            </a:r>
            <a:r>
              <a:rPr lang="pt-BR" sz="2000" dirty="0" smtClean="0"/>
              <a:t>Definição de Alteridade (</a:t>
            </a:r>
            <a:r>
              <a:rPr lang="pt-BR" sz="2000" i="1" dirty="0" err="1" smtClean="0"/>
              <a:t>eterotès</a:t>
            </a:r>
            <a:r>
              <a:rPr lang="pt-BR" sz="2000" dirty="0" smtClean="0"/>
              <a:t>) : Ser outro, colocar-se ou constituir-se como outro.</a:t>
            </a:r>
          </a:p>
          <a:p>
            <a:pPr>
              <a:buNone/>
            </a:pPr>
            <a:r>
              <a:rPr lang="pt-BR" sz="2000" dirty="0" smtClean="0"/>
              <a:t>	Três dimensões desse conceito:</a:t>
            </a:r>
          </a:p>
          <a:p>
            <a:pPr>
              <a:buNone/>
            </a:pPr>
            <a:r>
              <a:rPr lang="pt-BR" sz="2000" dirty="0" smtClean="0"/>
              <a:t>	a) Alteridade do mundo</a:t>
            </a:r>
          </a:p>
          <a:p>
            <a:pPr>
              <a:buNone/>
            </a:pPr>
            <a:r>
              <a:rPr lang="pt-BR" sz="2000" dirty="0" smtClean="0"/>
              <a:t>	b) Alteridade da vida </a:t>
            </a:r>
          </a:p>
          <a:p>
            <a:pPr>
              <a:buNone/>
            </a:pPr>
            <a:r>
              <a:rPr lang="pt-BR" sz="2000" dirty="0" smtClean="0"/>
              <a:t>	c) Alteridade do outro ser humano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</a:p>
          <a:p>
            <a:pPr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pic>
        <p:nvPicPr>
          <p:cNvPr id="4" name="Imagem 3" descr="mise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645024"/>
            <a:ext cx="3505572" cy="2337048"/>
          </a:xfrm>
          <a:prstGeom prst="rect">
            <a:avLst/>
          </a:prstGeom>
        </p:spPr>
      </p:pic>
      <p:pic>
        <p:nvPicPr>
          <p:cNvPr id="5" name="Imagem 4" descr="medicina virt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3984104" cy="26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Responsabilidade social do cientista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Formação humanística</a:t>
            </a:r>
          </a:p>
          <a:p>
            <a:pPr>
              <a:buNone/>
            </a:pPr>
            <a:r>
              <a:rPr lang="pt-BR" sz="2400" dirty="0" smtClean="0"/>
              <a:t>Identificação de valores subjacentes a sua prática</a:t>
            </a:r>
          </a:p>
          <a:p>
            <a:pPr>
              <a:buNone/>
            </a:pPr>
            <a:r>
              <a:rPr lang="pt-BR" sz="2400" dirty="0" smtClean="0"/>
              <a:t>Cientista como sujeito no tempo</a:t>
            </a:r>
          </a:p>
          <a:p>
            <a:pPr>
              <a:buNone/>
            </a:pPr>
            <a:endParaRPr lang="pt-BR" sz="2800" dirty="0" smtClean="0"/>
          </a:p>
        </p:txBody>
      </p:sp>
      <p:pic>
        <p:nvPicPr>
          <p:cNvPr id="4" name="Imagem 3" descr="aqueci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19" y="3645024"/>
            <a:ext cx="3363503" cy="2569716"/>
          </a:xfrm>
          <a:prstGeom prst="rect">
            <a:avLst/>
          </a:prstGeom>
        </p:spPr>
      </p:pic>
      <p:pic>
        <p:nvPicPr>
          <p:cNvPr id="5" name="Imagem 4" descr="ciencia no tem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14096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Benefícios da ciência, para quem?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t-BR" sz="2000" dirty="0" smtClean="0"/>
              <a:t>Princípios do utilitarismo – Todas as ações devem visar o bem estar da</a:t>
            </a:r>
          </a:p>
          <a:p>
            <a:pPr algn="just">
              <a:spcBef>
                <a:spcPts val="0"/>
              </a:spcBef>
              <a:buNone/>
            </a:pPr>
            <a:r>
              <a:rPr lang="pt-BR" sz="2000" dirty="0" smtClean="0"/>
              <a:t>maioria dos indivíduos.</a:t>
            </a:r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1835696" y="1700808"/>
            <a:ext cx="619268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Até que ponto a ciência efetivamente se presta a servir a valores alternativos, que visem a estabilidade social e ecológica? </a:t>
            </a:r>
          </a:p>
          <a:p>
            <a:pPr algn="ctr"/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907704" y="5489848"/>
            <a:ext cx="6192688" cy="13681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r>
              <a:rPr lang="pt-BR" sz="2000" dirty="0" smtClean="0"/>
              <a:t>Como enfrentar um projeto científico desvinculado dos interesses  do mercado, uma vez que a pesquisa científica exige uma infraestrutura cara, equipamentos e instrumentos de tecnologia avançada?</a:t>
            </a:r>
          </a:p>
          <a:p>
            <a:pPr algn="just">
              <a:buNone/>
            </a:pPr>
            <a:endParaRPr lang="pt-BR" sz="2000" dirty="0" smtClean="0"/>
          </a:p>
          <a:p>
            <a:pPr algn="ctr"/>
            <a:endParaRPr lang="pt-BR" sz="2000" dirty="0"/>
          </a:p>
        </p:txBody>
      </p:sp>
      <p:pic>
        <p:nvPicPr>
          <p:cNvPr id="6" name="Imagem 5" descr="science-Vs Eth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852936"/>
            <a:ext cx="3600400" cy="2577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10548</TotalTime>
  <Words>357</Words>
  <Application>Microsoft Office PowerPoint</Application>
  <PresentationFormat>Apresentação na tela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Verdana</vt:lpstr>
      <vt:lpstr>Wingdings 2</vt:lpstr>
      <vt:lpstr>Solstício</vt:lpstr>
      <vt:lpstr>Palestra Semana de Ciência e Tecnologia IFRN – Câmpus Pau dos Ferros </vt:lpstr>
      <vt:lpstr>Por quê se fala tanto em Ética ?</vt:lpstr>
      <vt:lpstr>Ciência e Valores</vt:lpstr>
      <vt:lpstr>Imparcialidade  </vt:lpstr>
      <vt:lpstr>Neutralidade </vt:lpstr>
      <vt:lpstr>Autonomia</vt:lpstr>
      <vt:lpstr> Problematizando a relação com o outro </vt:lpstr>
      <vt:lpstr>Responsabilidade social do cientista</vt:lpstr>
      <vt:lpstr>Benefícios da ciência, para quem? </vt:lpstr>
      <vt:lpstr>A Bioética</vt:lpstr>
      <vt:lpstr>Questões ideológicas, morais ou jurídicas?</vt:lpstr>
      <vt:lpstr>Cérebro Eletrônico – Gilberto Gil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Semana de Ciência e Tecnologia IFRN – Câmpus Pau dos Ferros</dc:title>
  <dc:creator>Rodrigo Vidal</dc:creator>
  <cp:lastModifiedBy>Rodrigo Vidal do Nascimento</cp:lastModifiedBy>
  <cp:revision>11</cp:revision>
  <dcterms:created xsi:type="dcterms:W3CDTF">2013-02-28T17:22:35Z</dcterms:created>
  <dcterms:modified xsi:type="dcterms:W3CDTF">2015-11-25T19:18:57Z</dcterms:modified>
</cp:coreProperties>
</file>