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3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2589078-2229-4A33-8154-E703E4E33D0B}" type="datetimeFigureOut">
              <a:rPr lang="pt-BR" smtClean="0"/>
              <a:t>14/10/2012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A7207C8-7202-44DF-85B7-56F4594ABCBB}" type="slidenum">
              <a:rPr lang="pt-BR" smtClean="0"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7207C8-7202-44DF-85B7-56F4594ABCBB}" type="slidenum">
              <a:rPr lang="pt-BR" smtClean="0"/>
              <a:t>1</a:t>
            </a:fld>
            <a:endParaRPr lang="pt-BR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7207C8-7202-44DF-85B7-56F4594ABCBB}" type="slidenum">
              <a:rPr lang="pt-BR" smtClean="0"/>
              <a:t>10</a:t>
            </a:fld>
            <a:endParaRPr lang="pt-B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7207C8-7202-44DF-85B7-56F4594ABCBB}" type="slidenum">
              <a:rPr lang="pt-BR" smtClean="0"/>
              <a:t>2</a:t>
            </a:fld>
            <a:endParaRPr lang="pt-B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7207C8-7202-44DF-85B7-56F4594ABCBB}" type="slidenum">
              <a:rPr lang="pt-BR" smtClean="0"/>
              <a:t>3</a:t>
            </a:fld>
            <a:endParaRPr lang="pt-BR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7207C8-7202-44DF-85B7-56F4594ABCBB}" type="slidenum">
              <a:rPr lang="pt-BR" smtClean="0"/>
              <a:t>4</a:t>
            </a:fld>
            <a:endParaRPr lang="pt-BR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7207C8-7202-44DF-85B7-56F4594ABCBB}" type="slidenum">
              <a:rPr lang="pt-BR" smtClean="0"/>
              <a:t>5</a:t>
            </a:fld>
            <a:endParaRPr lang="pt-BR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7207C8-7202-44DF-85B7-56F4594ABCBB}" type="slidenum">
              <a:rPr lang="pt-BR" smtClean="0"/>
              <a:t>6</a:t>
            </a:fld>
            <a:endParaRPr lang="pt-BR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7207C8-7202-44DF-85B7-56F4594ABCBB}" type="slidenum">
              <a:rPr lang="pt-BR" smtClean="0"/>
              <a:t>7</a:t>
            </a:fld>
            <a:endParaRPr lang="pt-BR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7207C8-7202-44DF-85B7-56F4594ABCBB}" type="slidenum">
              <a:rPr lang="pt-BR" smtClean="0"/>
              <a:t>8</a:t>
            </a:fld>
            <a:endParaRPr lang="pt-BR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7207C8-7202-44DF-85B7-56F4594ABCBB}" type="slidenum">
              <a:rPr lang="pt-BR" smtClean="0"/>
              <a:t>9</a:t>
            </a:fld>
            <a:endParaRPr lang="pt-B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tângulo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etângulo de cantos arredondados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ítulo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pt-BR" smtClean="0"/>
              <a:t>Clique para editar o estilo do subtítulo mestre</a:t>
            </a:r>
            <a:endParaRPr kumimoji="0" lang="en-US"/>
          </a:p>
        </p:txBody>
      </p:sp>
      <p:sp>
        <p:nvSpPr>
          <p:cNvPr id="28" name="Espaço Reservado para Data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C0F7DF-12AA-4DD2-A7F0-2BDBCF618AFA}" type="datetimeFigureOut">
              <a:rPr lang="pt-BR" smtClean="0"/>
              <a:t>14/10/2012</a:t>
            </a:fld>
            <a:endParaRPr lang="pt-BR"/>
          </a:p>
        </p:txBody>
      </p:sp>
      <p:sp>
        <p:nvSpPr>
          <p:cNvPr id="17" name="Espaço Reservado para Rodapé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29" name="Espaço Reservado para Número de Slide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3185E6B0-1907-44E5-97DE-C14E02944A25}" type="slidenum">
              <a:rPr lang="pt-BR" smtClean="0"/>
              <a:t>‹nº›</a:t>
            </a:fld>
            <a:endParaRPr lang="pt-BR"/>
          </a:p>
        </p:txBody>
      </p:sp>
      <p:sp>
        <p:nvSpPr>
          <p:cNvPr id="7" name="Retângulo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tângulo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tângulo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ítulo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C0F7DF-12AA-4DD2-A7F0-2BDBCF618AFA}" type="datetimeFigureOut">
              <a:rPr lang="pt-BR" smtClean="0"/>
              <a:t>14/10/2012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85E6B0-1907-44E5-97DE-C14E02944A25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C0F7DF-12AA-4DD2-A7F0-2BDBCF618AFA}" type="datetimeFigureOut">
              <a:rPr lang="pt-BR" smtClean="0"/>
              <a:t>14/10/2012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85E6B0-1907-44E5-97DE-C14E02944A25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C0F7DF-12AA-4DD2-A7F0-2BDBCF618AFA}" type="datetimeFigureOut">
              <a:rPr lang="pt-BR" smtClean="0"/>
              <a:t>14/10/2012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85E6B0-1907-44E5-97DE-C14E02944A25}" type="slidenum">
              <a:rPr lang="pt-BR" smtClean="0"/>
              <a:t>‹nº›</a:t>
            </a:fld>
            <a:endParaRPr lang="pt-BR"/>
          </a:p>
        </p:txBody>
      </p:sp>
      <p:sp>
        <p:nvSpPr>
          <p:cNvPr id="8" name="Espaço Reservado para Conteúdo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tângulo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etângulo de cantos arredondados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C0F7DF-12AA-4DD2-A7F0-2BDBCF618AFA}" type="datetimeFigureOut">
              <a:rPr lang="pt-BR" smtClean="0"/>
              <a:t>14/10/2012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pt-BR"/>
          </a:p>
        </p:txBody>
      </p:sp>
      <p:sp>
        <p:nvSpPr>
          <p:cNvPr id="7" name="Retângulo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tângulo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tângulo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3185E6B0-1907-44E5-97DE-C14E02944A25}" type="slidenum">
              <a:rPr lang="pt-BR" smtClean="0"/>
              <a:t>‹nº›</a:t>
            </a:fld>
            <a:endParaRPr 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C0F7DF-12AA-4DD2-A7F0-2BDBCF618AFA}" type="datetimeFigureOut">
              <a:rPr lang="pt-BR" smtClean="0"/>
              <a:t>14/10/2012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85E6B0-1907-44E5-97DE-C14E02944A25}" type="slidenum">
              <a:rPr lang="pt-BR" smtClean="0"/>
              <a:t>‹nº›</a:t>
            </a:fld>
            <a:endParaRPr lang="pt-BR"/>
          </a:p>
        </p:txBody>
      </p:sp>
      <p:sp>
        <p:nvSpPr>
          <p:cNvPr id="9" name="Espaço Reservado para Conteúdo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11" name="Espaço Reservado para Conteúdo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C0F7DF-12AA-4DD2-A7F0-2BDBCF618AFA}" type="datetimeFigureOut">
              <a:rPr lang="pt-BR" smtClean="0"/>
              <a:t>14/10/2012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85E6B0-1907-44E5-97DE-C14E02944A25}" type="slidenum">
              <a:rPr lang="pt-BR" smtClean="0"/>
              <a:t>‹nº›</a:t>
            </a:fld>
            <a:endParaRPr lang="pt-BR"/>
          </a:p>
        </p:txBody>
      </p:sp>
      <p:sp>
        <p:nvSpPr>
          <p:cNvPr id="11" name="Espaço Reservado para Conteúdo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13" name="Espaço Reservado para Conteúdo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C0F7DF-12AA-4DD2-A7F0-2BDBCF618AFA}" type="datetimeFigureOut">
              <a:rPr lang="pt-BR" smtClean="0"/>
              <a:t>14/10/2012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85E6B0-1907-44E5-97DE-C14E02944A25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C0F7DF-12AA-4DD2-A7F0-2BDBCF618AFA}" type="datetimeFigureOut">
              <a:rPr lang="pt-BR" smtClean="0"/>
              <a:t>14/10/2012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85E6B0-1907-44E5-97DE-C14E02944A25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tângulo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etângulo de cantos arredondados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C0F7DF-12AA-4DD2-A7F0-2BDBCF618AFA}" type="datetimeFigureOut">
              <a:rPr lang="pt-BR" smtClean="0"/>
              <a:t>14/10/2012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85E6B0-1907-44E5-97DE-C14E02944A25}" type="slidenum">
              <a:rPr lang="pt-BR" smtClean="0"/>
              <a:t>‹nº›</a:t>
            </a:fld>
            <a:endParaRPr lang="pt-BR"/>
          </a:p>
        </p:txBody>
      </p:sp>
      <p:sp>
        <p:nvSpPr>
          <p:cNvPr id="11" name="Espaço Reservado para Conteúdo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C0F7DF-12AA-4DD2-A7F0-2BDBCF618AFA}" type="datetimeFigureOut">
              <a:rPr lang="pt-BR" smtClean="0"/>
              <a:t>14/10/2012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3185E6B0-1907-44E5-97DE-C14E02944A25}" type="slidenum">
              <a:rPr lang="pt-BR" smtClean="0"/>
              <a:t>‹nº›</a:t>
            </a:fld>
            <a:endParaRPr lang="pt-BR"/>
          </a:p>
        </p:txBody>
      </p:sp>
      <p:sp>
        <p:nvSpPr>
          <p:cNvPr id="11" name="Retângulo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tângulo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tângulo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pt-BR" smtClean="0"/>
              <a:t>Clique no ícone para adicionar uma imagem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tângulo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etângulo de cantos arredondados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Espaço Reservado para Título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13" name="Espaço Reservado para Texto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  <a:p>
            <a:pPr lvl="1" eaLnBrk="1" latinLnBrk="0" hangingPunct="1"/>
            <a:r>
              <a:rPr kumimoji="0" lang="pt-BR" smtClean="0"/>
              <a:t>Segundo nível</a:t>
            </a:r>
          </a:p>
          <a:p>
            <a:pPr lvl="2" eaLnBrk="1" latinLnBrk="0" hangingPunct="1"/>
            <a:r>
              <a:rPr kumimoji="0" lang="pt-BR" smtClean="0"/>
              <a:t>Terceiro nível</a:t>
            </a:r>
          </a:p>
          <a:p>
            <a:pPr lvl="3" eaLnBrk="1" latinLnBrk="0" hangingPunct="1"/>
            <a:r>
              <a:rPr kumimoji="0" lang="pt-BR" smtClean="0"/>
              <a:t>Quarto nível</a:t>
            </a:r>
          </a:p>
          <a:p>
            <a:pPr lvl="4" eaLnBrk="1" latinLnBrk="0" hangingPunct="1"/>
            <a:r>
              <a:rPr kumimoji="0" lang="pt-BR" smtClean="0"/>
              <a:t>Quinto nível</a:t>
            </a:r>
            <a:endParaRPr kumimoji="0" lang="en-US"/>
          </a:p>
        </p:txBody>
      </p:sp>
      <p:sp>
        <p:nvSpPr>
          <p:cNvPr id="14" name="Espaço Reservado para Data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71C0F7DF-12AA-4DD2-A7F0-2BDBCF618AFA}" type="datetimeFigureOut">
              <a:rPr lang="pt-BR" smtClean="0"/>
              <a:t>14/10/2012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pt-BR"/>
          </a:p>
        </p:txBody>
      </p:sp>
      <p:sp>
        <p:nvSpPr>
          <p:cNvPr id="23" name="Espaço Reservado para Número de Slide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3185E6B0-1907-44E5-97DE-C14E02944A25}" type="slidenum">
              <a:rPr lang="pt-BR" smtClean="0"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t-BR" sz="3200" dirty="0" smtClean="0"/>
              <a:t>Pensamento Helenístico </a:t>
            </a:r>
          </a:p>
          <a:p>
            <a:r>
              <a:rPr lang="pt-BR" sz="4400" dirty="0" smtClean="0"/>
              <a:t>Epicuro de </a:t>
            </a:r>
            <a:r>
              <a:rPr lang="pt-BR" sz="4400" dirty="0" err="1" smtClean="0"/>
              <a:t>Samos</a:t>
            </a:r>
            <a:endParaRPr lang="pt-BR" sz="4400" dirty="0"/>
          </a:p>
        </p:txBody>
      </p:sp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dirty="0" smtClean="0"/>
              <a:t>Questões para discutir em Grupo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 smtClean="0"/>
              <a:t>Máxima sobre o Hedonismo Epicúreo</a:t>
            </a:r>
            <a:endParaRPr lang="pt-BR" dirty="0"/>
          </a:p>
        </p:txBody>
      </p:sp>
      <p:pic>
        <p:nvPicPr>
          <p:cNvPr id="4" name="Espaço Reservado para Conteúdo 3" descr="Epicuro Pensamentos.jpeg"/>
          <p:cNvPicPr>
            <a:picLocks noGrp="1" noChangeAspect="1"/>
          </p:cNvPicPr>
          <p:nvPr>
            <p:ph sz="quarter" idx="1"/>
          </p:nvPr>
        </p:nvPicPr>
        <p:blipFill>
          <a:blip r:embed="rId3" cstate="print"/>
          <a:stretch>
            <a:fillRect/>
          </a:stretch>
        </p:blipFill>
        <p:spPr>
          <a:xfrm>
            <a:off x="1547664" y="1484784"/>
            <a:ext cx="6458941" cy="4851382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 smtClean="0"/>
              <a:t>Leia e discuta em Grupo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pt-BR" sz="2400" dirty="0" smtClean="0"/>
              <a:t>1° O que significa ser feliz para vocês? </a:t>
            </a:r>
            <a:r>
              <a:rPr lang="pt-BR" sz="2400" dirty="0" smtClean="0"/>
              <a:t>(conceituar a felicidade) </a:t>
            </a:r>
            <a:endParaRPr lang="pt-BR" sz="2400" dirty="0" smtClean="0"/>
          </a:p>
          <a:p>
            <a:pPr>
              <a:buNone/>
            </a:pPr>
            <a:r>
              <a:rPr lang="pt-BR" sz="2400" dirty="0" smtClean="0"/>
              <a:t>2° Liste as três coisas mais importantes para sua felicidade.</a:t>
            </a:r>
          </a:p>
          <a:p>
            <a:pPr algn="just">
              <a:buNone/>
            </a:pPr>
            <a:r>
              <a:rPr lang="pt-BR" sz="2400" dirty="0" smtClean="0"/>
              <a:t>3° Por que somos levados a desejar aquilo que não nos leva necessariamente à felicidade?</a:t>
            </a:r>
          </a:p>
          <a:p>
            <a:pPr algn="just">
              <a:buNone/>
            </a:pPr>
            <a:r>
              <a:rPr lang="pt-BR" sz="2400" dirty="0" smtClean="0"/>
              <a:t>4° Discuta sobre o motivo de tantas pessoas se dizerem infelizes, principalmente nas redes sociais. </a:t>
            </a:r>
          </a:p>
          <a:p>
            <a:pPr algn="just">
              <a:buNone/>
            </a:pPr>
            <a:r>
              <a:rPr lang="pt-BR" sz="2400" dirty="0" smtClean="0"/>
              <a:t>5° Quais são as situações que atrapalham a sua felicidade?</a:t>
            </a:r>
            <a:endParaRPr lang="pt-BR" sz="2400" dirty="0" smtClean="0"/>
          </a:p>
          <a:p>
            <a:pPr>
              <a:buNone/>
            </a:pPr>
            <a:endParaRPr lang="pt-BR" sz="2400" dirty="0"/>
          </a:p>
        </p:txBody>
      </p:sp>
      <p:pic>
        <p:nvPicPr>
          <p:cNvPr id="4" name="Imagem 3" descr="Happy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187624" y="4437112"/>
            <a:ext cx="2466975" cy="184785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5" name="Imagem 4" descr="sad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292080" y="4581128"/>
            <a:ext cx="2828925" cy="161925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ítulo 1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r>
              <a:rPr lang="pt-BR" sz="3600" dirty="0" smtClean="0"/>
              <a:t>Estoicismo </a:t>
            </a:r>
          </a:p>
          <a:p>
            <a:r>
              <a:rPr lang="pt-BR" sz="3600" dirty="0" err="1" smtClean="0"/>
              <a:t>Pirronismo</a:t>
            </a:r>
            <a:r>
              <a:rPr lang="pt-BR" sz="3600" dirty="0" smtClean="0"/>
              <a:t> </a:t>
            </a:r>
          </a:p>
          <a:p>
            <a:r>
              <a:rPr lang="pt-BR" sz="3600" dirty="0" smtClean="0"/>
              <a:t>Cinismo</a:t>
            </a:r>
          </a:p>
          <a:p>
            <a:r>
              <a:rPr lang="pt-BR" sz="3600" dirty="0" smtClean="0"/>
              <a:t>Epicurismo</a:t>
            </a:r>
          </a:p>
          <a:p>
            <a:endParaRPr lang="pt-BR" sz="3600" dirty="0"/>
          </a:p>
        </p:txBody>
      </p:sp>
      <p:sp>
        <p:nvSpPr>
          <p:cNvPr id="3" name="Título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dirty="0" smtClean="0"/>
              <a:t>Principais Escolas do Período Helenístico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Estoicismo: 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10000"/>
          </a:bodyPr>
          <a:lstStyle/>
          <a:p>
            <a:endParaRPr lang="pt-BR" dirty="0" smtClean="0"/>
          </a:p>
          <a:p>
            <a:endParaRPr lang="pt-BR" dirty="0" smtClean="0"/>
          </a:p>
          <a:p>
            <a:endParaRPr lang="pt-BR" dirty="0" smtClean="0"/>
          </a:p>
          <a:p>
            <a:endParaRPr lang="pt-BR" dirty="0" smtClean="0"/>
          </a:p>
          <a:p>
            <a:r>
              <a:rPr lang="pt-BR" dirty="0" smtClean="0"/>
              <a:t>Teve como fundador Zenão de </a:t>
            </a:r>
            <a:r>
              <a:rPr lang="pt-BR" dirty="0" err="1" smtClean="0"/>
              <a:t>Cítio</a:t>
            </a:r>
            <a:r>
              <a:rPr lang="pt-BR" dirty="0" smtClean="0"/>
              <a:t>  (336 -263 </a:t>
            </a:r>
            <a:r>
              <a:rPr lang="pt-BR" dirty="0" err="1" smtClean="0"/>
              <a:t>a.C.</a:t>
            </a:r>
            <a:r>
              <a:rPr lang="pt-BR" dirty="0" smtClean="0"/>
              <a:t>)</a:t>
            </a:r>
          </a:p>
          <a:p>
            <a:endParaRPr lang="pt-BR" dirty="0" smtClean="0"/>
          </a:p>
          <a:p>
            <a:r>
              <a:rPr lang="pt-BR" dirty="0" smtClean="0"/>
              <a:t>Defendiam a noção de que toda a realidade existente é uma realidade racional, ou seja tudo o que existe faz parte da realidade racional;</a:t>
            </a:r>
          </a:p>
          <a:p>
            <a:endParaRPr lang="pt-BR" dirty="0" smtClean="0"/>
          </a:p>
          <a:p>
            <a:r>
              <a:rPr lang="pt-BR" dirty="0" smtClean="0"/>
              <a:t>Propõem o dever (razão) como melhor caminho para a felicidade;</a:t>
            </a:r>
          </a:p>
          <a:p>
            <a:endParaRPr lang="pt-BR" dirty="0" smtClean="0"/>
          </a:p>
          <a:p>
            <a:r>
              <a:rPr lang="pt-BR" dirty="0" smtClean="0"/>
              <a:t>Perseguiam o ideal do estado de plena serenidade (</a:t>
            </a:r>
            <a:r>
              <a:rPr lang="pt-BR" i="1" dirty="0" err="1" smtClean="0"/>
              <a:t>ataraxía</a:t>
            </a:r>
            <a:r>
              <a:rPr lang="pt-BR" dirty="0" smtClean="0"/>
              <a:t>)</a:t>
            </a:r>
            <a:endParaRPr lang="pt-BR" dirty="0"/>
          </a:p>
        </p:txBody>
      </p:sp>
      <p:pic>
        <p:nvPicPr>
          <p:cNvPr id="4" name="Imagem 3" descr="200px-Zeno_of_Citium_pushkin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732240" y="0"/>
            <a:ext cx="1963936" cy="377075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err="1" smtClean="0"/>
              <a:t>Pirronismo</a:t>
            </a:r>
            <a:r>
              <a:rPr lang="pt-BR" dirty="0" smtClean="0"/>
              <a:t>: a suspensão do juízo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pt-BR" dirty="0" smtClean="0"/>
          </a:p>
          <a:p>
            <a:pPr>
              <a:buNone/>
            </a:pPr>
            <a:endParaRPr lang="pt-BR" dirty="0" smtClean="0"/>
          </a:p>
          <a:p>
            <a:endParaRPr lang="pt-BR" dirty="0" smtClean="0"/>
          </a:p>
          <a:p>
            <a:endParaRPr lang="pt-BR" dirty="0" smtClean="0"/>
          </a:p>
          <a:p>
            <a:r>
              <a:rPr lang="pt-BR" dirty="0" smtClean="0"/>
              <a:t>Fundado por </a:t>
            </a:r>
            <a:r>
              <a:rPr lang="pt-BR" dirty="0" err="1" smtClean="0"/>
              <a:t>Pirro</a:t>
            </a:r>
            <a:r>
              <a:rPr lang="pt-BR" dirty="0" smtClean="0"/>
              <a:t> de </a:t>
            </a:r>
            <a:r>
              <a:rPr lang="pt-BR" dirty="0" err="1" smtClean="0"/>
              <a:t>Élida</a:t>
            </a:r>
            <a:r>
              <a:rPr lang="pt-BR" dirty="0" smtClean="0"/>
              <a:t> (365-275 </a:t>
            </a:r>
            <a:r>
              <a:rPr lang="pt-BR" dirty="0" err="1" smtClean="0"/>
              <a:t>a.C.</a:t>
            </a:r>
            <a:r>
              <a:rPr lang="pt-BR" dirty="0" smtClean="0"/>
              <a:t>)</a:t>
            </a:r>
          </a:p>
          <a:p>
            <a:r>
              <a:rPr lang="pt-BR" dirty="0" smtClean="0"/>
              <a:t>Defendia incerteza do conhecimento, afirmando que nenhum conhecimento é seguro, tudo pode ser contestado;</a:t>
            </a:r>
          </a:p>
          <a:p>
            <a:r>
              <a:rPr lang="pt-BR" dirty="0" smtClean="0"/>
              <a:t>Propunham a suspensão de juízo  (</a:t>
            </a:r>
            <a:r>
              <a:rPr lang="pt-BR" i="1" dirty="0" err="1" smtClean="0"/>
              <a:t>epokhé</a:t>
            </a:r>
            <a:r>
              <a:rPr lang="pt-BR" dirty="0" smtClean="0"/>
              <a:t>);</a:t>
            </a:r>
          </a:p>
          <a:p>
            <a:r>
              <a:rPr lang="pt-BR" dirty="0" smtClean="0"/>
              <a:t>Constitui uma forma de ceticismo;</a:t>
            </a:r>
            <a:endParaRPr lang="pt-BR" dirty="0"/>
          </a:p>
        </p:txBody>
      </p:sp>
      <p:pic>
        <p:nvPicPr>
          <p:cNvPr id="5" name="Imagem 4" descr="Pirro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372200" y="1196752"/>
            <a:ext cx="2088582" cy="283197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Cinismo </a:t>
            </a:r>
            <a:endParaRPr lang="pt-BR" dirty="0"/>
          </a:p>
        </p:txBody>
      </p:sp>
      <p:pic>
        <p:nvPicPr>
          <p:cNvPr id="4" name="Espaço Reservado para Conteúdo 3" descr="Diogenes_looking_for_a_man_-_attributed_to_JHW_Tischbein.jpg"/>
          <p:cNvPicPr>
            <a:picLocks noGrp="1" noChangeAspect="1"/>
          </p:cNvPicPr>
          <p:nvPr>
            <p:ph sz="quarter" idx="1"/>
          </p:nvPr>
        </p:nvPicPr>
        <p:blipFill>
          <a:blip r:embed="rId3" cstate="print"/>
          <a:stretch>
            <a:fillRect/>
          </a:stretch>
        </p:blipFill>
        <p:spPr>
          <a:xfrm>
            <a:off x="2771800" y="1556792"/>
            <a:ext cx="6019800" cy="4572000"/>
          </a:xfrm>
        </p:spPr>
      </p:pic>
      <p:sp>
        <p:nvSpPr>
          <p:cNvPr id="5" name="CaixaDeTexto 4"/>
          <p:cNvSpPr txBox="1"/>
          <p:nvPr/>
        </p:nvSpPr>
        <p:spPr>
          <a:xfrm>
            <a:off x="611560" y="1772816"/>
            <a:ext cx="18002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Diógenes de </a:t>
            </a:r>
            <a:r>
              <a:rPr lang="pt-BR" dirty="0" err="1" smtClean="0"/>
              <a:t>Sínope</a:t>
            </a:r>
            <a:r>
              <a:rPr lang="pt-BR" dirty="0" smtClean="0"/>
              <a:t> (413-327) satirizando a procura pelo  homem de Platão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 smtClean="0"/>
              <a:t>Epicurismo: a busca pela vida sábia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Fundada por Epicuro de </a:t>
            </a:r>
            <a:r>
              <a:rPr lang="pt-BR" dirty="0" err="1" smtClean="0"/>
              <a:t>Samos</a:t>
            </a:r>
            <a:r>
              <a:rPr lang="pt-BR" dirty="0" smtClean="0"/>
              <a:t> (340 – 270 </a:t>
            </a:r>
            <a:r>
              <a:rPr lang="pt-BR" dirty="0" err="1" smtClean="0"/>
              <a:t>a.C.</a:t>
            </a:r>
            <a:r>
              <a:rPr lang="pt-BR" dirty="0" smtClean="0"/>
              <a:t>)</a:t>
            </a:r>
          </a:p>
          <a:p>
            <a:pPr algn="just"/>
            <a:r>
              <a:rPr lang="pt-BR" dirty="0" smtClean="0"/>
              <a:t>Defendia que através do exercício da filosofia deve se alcançar uma vida sábia e feliz;</a:t>
            </a:r>
          </a:p>
          <a:p>
            <a:pPr algn="just"/>
            <a:r>
              <a:rPr lang="pt-BR" dirty="0" smtClean="0"/>
              <a:t>Retoma o atomismo de Demócrito e Leucipo;</a:t>
            </a:r>
          </a:p>
          <a:p>
            <a:pPr algn="just"/>
            <a:r>
              <a:rPr lang="pt-BR" dirty="0" smtClean="0"/>
              <a:t>Define seu pensamento Ético de acordo com o estudo da natureza (</a:t>
            </a:r>
            <a:r>
              <a:rPr lang="pt-BR" i="1" dirty="0" smtClean="0"/>
              <a:t>phýsis</a:t>
            </a:r>
            <a:r>
              <a:rPr lang="pt-BR" dirty="0" smtClean="0"/>
              <a:t>);</a:t>
            </a:r>
          </a:p>
          <a:p>
            <a:pPr algn="just"/>
            <a:r>
              <a:rPr lang="pt-BR" dirty="0" smtClean="0"/>
              <a:t>Defendia a ética do equilíbrio;</a:t>
            </a:r>
          </a:p>
          <a:p>
            <a:pPr algn="just"/>
            <a:r>
              <a:rPr lang="pt-BR" dirty="0" smtClean="0"/>
              <a:t>Coloca o prazer (</a:t>
            </a:r>
            <a:r>
              <a:rPr lang="pt-BR" i="1" dirty="0" err="1" smtClean="0"/>
              <a:t>hedoné</a:t>
            </a:r>
            <a:r>
              <a:rPr lang="pt-BR" dirty="0" smtClean="0"/>
              <a:t>) como aquilo que</a:t>
            </a:r>
          </a:p>
          <a:p>
            <a:pPr algn="just">
              <a:buNone/>
            </a:pPr>
            <a:r>
              <a:rPr lang="pt-BR" dirty="0" smtClean="0"/>
              <a:t>m</a:t>
            </a:r>
            <a:r>
              <a:rPr lang="pt-BR" dirty="0" smtClean="0"/>
              <a:t>ove a todos os seres vivos.</a:t>
            </a:r>
          </a:p>
          <a:p>
            <a:pPr algn="just"/>
            <a:endParaRPr lang="pt-BR" dirty="0"/>
          </a:p>
        </p:txBody>
      </p:sp>
      <p:pic>
        <p:nvPicPr>
          <p:cNvPr id="4" name="Imagem 3" descr="Epicurus I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516216" y="3741414"/>
            <a:ext cx="1977483" cy="311658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Noção epicúrea sobre os desejos 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pt-BR" dirty="0" smtClean="0"/>
              <a:t>Para Epicuro os desejos são de três categorias:</a:t>
            </a:r>
          </a:p>
          <a:p>
            <a:endParaRPr lang="pt-BR" dirty="0" smtClean="0"/>
          </a:p>
          <a:p>
            <a:r>
              <a:rPr lang="pt-BR" dirty="0" smtClean="0"/>
              <a:t>Naturais e necessários</a:t>
            </a:r>
          </a:p>
          <a:p>
            <a:endParaRPr lang="pt-BR" dirty="0" smtClean="0"/>
          </a:p>
          <a:p>
            <a:r>
              <a:rPr lang="pt-BR" dirty="0" smtClean="0"/>
              <a:t>Naturais e não necessários</a:t>
            </a:r>
          </a:p>
          <a:p>
            <a:endParaRPr lang="pt-BR" dirty="0" smtClean="0"/>
          </a:p>
          <a:p>
            <a:r>
              <a:rPr lang="pt-BR" dirty="0" smtClean="0"/>
              <a:t>Não naturais e não necessários</a:t>
            </a:r>
          </a:p>
          <a:p>
            <a:endParaRPr lang="pt-BR" dirty="0" smtClean="0"/>
          </a:p>
          <a:p>
            <a:r>
              <a:rPr lang="pt-BR" dirty="0" smtClean="0"/>
              <a:t>Para evitar as perturbações na alma devemos utilizar uma medida que nos ajuda a estabelecer uma “economia dos desejos”.</a:t>
            </a:r>
          </a:p>
          <a:p>
            <a:r>
              <a:rPr lang="pt-BR" dirty="0" smtClean="0"/>
              <a:t>A alma que não tem perturbações pode rivalizar a felicidade dos deuses, ou seja, vivem em estado de imperturbabilidade (</a:t>
            </a:r>
            <a:r>
              <a:rPr lang="pt-BR" i="1" dirty="0" err="1" smtClean="0"/>
              <a:t>ataraxía</a:t>
            </a:r>
            <a:r>
              <a:rPr lang="pt-BR" dirty="0" smtClean="0"/>
              <a:t>)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O Jardim de Epicuro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pPr algn="just">
              <a:buNone/>
            </a:pPr>
            <a:endParaRPr lang="pt-BR" dirty="0" smtClean="0"/>
          </a:p>
          <a:p>
            <a:pPr algn="just"/>
            <a:r>
              <a:rPr lang="pt-BR" dirty="0" smtClean="0"/>
              <a:t>O pensamento hedonista de Epicuro;</a:t>
            </a:r>
          </a:p>
          <a:p>
            <a:pPr algn="just"/>
            <a:endParaRPr lang="pt-BR" dirty="0" smtClean="0"/>
          </a:p>
          <a:p>
            <a:pPr algn="just"/>
            <a:r>
              <a:rPr lang="pt-BR" dirty="0" smtClean="0"/>
              <a:t>A verdadeira amizade é aquela que não tem interesse nenhum;</a:t>
            </a:r>
          </a:p>
          <a:p>
            <a:pPr algn="just"/>
            <a:endParaRPr lang="pt-BR" dirty="0" smtClean="0"/>
          </a:p>
          <a:p>
            <a:pPr algn="just"/>
            <a:r>
              <a:rPr lang="pt-BR" dirty="0" smtClean="0"/>
              <a:t>As coisas que levam a felicidade e a vida equilibrada são fáceis de obter e só dependem de nós mesmos;</a:t>
            </a:r>
          </a:p>
          <a:p>
            <a:pPr algn="just"/>
            <a:endParaRPr lang="pt-BR" dirty="0" smtClean="0"/>
          </a:p>
          <a:p>
            <a:pPr algn="just"/>
            <a:r>
              <a:rPr lang="pt-BR" dirty="0" smtClean="0"/>
              <a:t>É preciso viver de acordo com os limites impostos pela própria natureza, portanto, precisamos conhecer bem os modos de realização  da natureza (</a:t>
            </a:r>
            <a:r>
              <a:rPr lang="pt-BR" i="1" dirty="0" err="1" smtClean="0"/>
              <a:t>physiología</a:t>
            </a:r>
            <a:r>
              <a:rPr lang="pt-BR" i="1" dirty="0" smtClean="0"/>
              <a:t>)</a:t>
            </a:r>
            <a:endParaRPr lang="pt-BR" dirty="0" smtClean="0"/>
          </a:p>
          <a:p>
            <a:pPr algn="just"/>
            <a:endParaRPr lang="pt-BR" dirty="0" smtClean="0"/>
          </a:p>
          <a:p>
            <a:pPr algn="just"/>
            <a:endParaRPr lang="pt-BR" dirty="0" smtClean="0"/>
          </a:p>
          <a:p>
            <a:pPr algn="just"/>
            <a:endParaRPr lang="pt-BR" dirty="0" smtClean="0"/>
          </a:p>
          <a:p>
            <a:pPr algn="just"/>
            <a:endParaRPr lang="pt-BR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trimônio Líquido">
  <a:themeElements>
    <a:clrScheme name="Patrimônio Líquido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Patrimônio Líquido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Patrimônio Líquido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11497</TotalTime>
  <Words>455</Words>
  <Application>Microsoft Office PowerPoint</Application>
  <PresentationFormat>Apresentação na tela (4:3)</PresentationFormat>
  <Paragraphs>78</Paragraphs>
  <Slides>10</Slides>
  <Notes>10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10</vt:i4>
      </vt:variant>
    </vt:vector>
  </HeadingPairs>
  <TitlesOfParts>
    <vt:vector size="11" baseType="lpstr">
      <vt:lpstr>Patrimônio Líquido</vt:lpstr>
      <vt:lpstr>Questões para discutir em Grupo</vt:lpstr>
      <vt:lpstr>Leia e discuta em Grupo</vt:lpstr>
      <vt:lpstr>Principais Escolas do Período Helenístico</vt:lpstr>
      <vt:lpstr>Estoicismo: </vt:lpstr>
      <vt:lpstr>Pirronismo: a suspensão do juízo</vt:lpstr>
      <vt:lpstr>Cinismo </vt:lpstr>
      <vt:lpstr>Epicurismo: a busca pela vida sábia</vt:lpstr>
      <vt:lpstr>Noção epicúrea sobre os desejos </vt:lpstr>
      <vt:lpstr>O Jardim de Epicuro</vt:lpstr>
      <vt:lpstr>Máxima sobre o Hedonismo Epicúreo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Questões para discutir em Grupo</dc:title>
  <dc:creator>Rodrigo Vidal</dc:creator>
  <cp:lastModifiedBy>Rodrigo Vidal</cp:lastModifiedBy>
  <cp:revision>6</cp:revision>
  <dcterms:created xsi:type="dcterms:W3CDTF">2012-10-14T22:41:39Z</dcterms:created>
  <dcterms:modified xsi:type="dcterms:W3CDTF">2012-10-22T22:18:44Z</dcterms:modified>
</cp:coreProperties>
</file>