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0" r:id="rId11"/>
    <p:sldId id="265" r:id="rId12"/>
    <p:sldId id="267" r:id="rId13"/>
    <p:sldId id="268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84" r:id="rId26"/>
    <p:sldId id="285" r:id="rId27"/>
    <p:sldId id="286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5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5E51-5E44-450F-BE07-8970A46E46AF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46C0F-B53E-4411-8017-29F3BC96E3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6C0F-B53E-4411-8017-29F3BC96E31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E584AD-09D4-47BD-93CC-A4845FC732D5}" type="datetimeFigureOut">
              <a:rPr lang="pt-BR" smtClean="0"/>
              <a:pPr/>
              <a:t>19/02/2013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8EB216-4388-4287-AAC9-BD75E485F4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é Política 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Conceitos </a:t>
            </a:r>
          </a:p>
          <a:p>
            <a:r>
              <a:rPr lang="pt-BR" dirty="0" smtClean="0"/>
              <a:t>O Poder</a:t>
            </a:r>
          </a:p>
          <a:p>
            <a:r>
              <a:rPr lang="pt-BR" dirty="0" smtClean="0"/>
              <a:t>Formas de Poder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647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35" y="3789040"/>
            <a:ext cx="4464238" cy="290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680" cy="348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83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como forma de Poder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7"/>
            <a:ext cx="4021374" cy="324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7"/>
            <a:ext cx="3744416" cy="326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540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Sociedade de Desiguais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9935" cy="388843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273723" cy="3300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065199" cy="28879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92488" cy="4496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Discursiva (Em Sala de Aula)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A) Explique por que o poder parece ser um fator necessário para a sociedade humana.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B) Por que o </a:t>
            </a:r>
            <a:r>
              <a:rPr lang="pt-BR" dirty="0"/>
              <a:t>m</a:t>
            </a:r>
            <a:r>
              <a:rPr lang="pt-BR" dirty="0" smtClean="0"/>
              <a:t>odelo político criado pelos gregos do século VI a. C. ainda serve, mesmo que parcialmente, para constituirmos a nossa organização política?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C) De que maneira podemos afirmar que as formas de poder (econômico, ideológico e político) garantem o estado de desigualdade da nossa sociedade?</a:t>
            </a:r>
          </a:p>
          <a:p>
            <a:pPr marL="0" indent="0" algn="just">
              <a:buNone/>
            </a:pPr>
            <a:r>
              <a:rPr lang="pt-BR" dirty="0" smtClean="0"/>
              <a:t>D) Conceitue política a partir das suas próprias ideias.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046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concepção de Estado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93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significa Estado?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 grego diz-se </a:t>
            </a:r>
            <a:r>
              <a:rPr lang="pt-BR" i="1" dirty="0" err="1" smtClean="0"/>
              <a:t>Politéia</a:t>
            </a:r>
            <a:r>
              <a:rPr lang="pt-BR" dirty="0" smtClean="0"/>
              <a:t>, no latim </a:t>
            </a:r>
            <a:r>
              <a:rPr lang="pt-BR" i="1" dirty="0" err="1" smtClean="0"/>
              <a:t>Respublica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Em geral significa a organização jurídica coercitiva de determinada comunidade. </a:t>
            </a:r>
          </a:p>
          <a:p>
            <a:r>
              <a:rPr lang="pt-BR" dirty="0" smtClean="0"/>
              <a:t>Maquiavel (</a:t>
            </a:r>
            <a:r>
              <a:rPr lang="pt-BR" i="1" dirty="0" smtClean="0"/>
              <a:t>O Príncipe </a:t>
            </a:r>
            <a:r>
              <a:rPr lang="pt-BR" dirty="0" smtClean="0"/>
              <a:t>em 1513) foi o primeiro a usar a palavra.</a:t>
            </a:r>
          </a:p>
          <a:p>
            <a:endParaRPr lang="pt-BR" dirty="0"/>
          </a:p>
          <a:p>
            <a:r>
              <a:rPr lang="pt-BR" dirty="0" smtClean="0"/>
              <a:t>As três concepções de Estado:</a:t>
            </a:r>
          </a:p>
          <a:p>
            <a:pPr algn="just"/>
            <a:r>
              <a:rPr lang="pt-BR" dirty="0" smtClean="0"/>
              <a:t>1ª) ORGANICISTA - O Estado pensado como algo que existe independentemente dos indivíduos, ou seja, é anterior a eles. Funda-se na analogia entre o Estado é um organismo vivo.</a:t>
            </a:r>
          </a:p>
          <a:p>
            <a:pPr algn="just"/>
            <a:r>
              <a:rPr lang="pt-BR" dirty="0" smtClean="0"/>
              <a:t>2ª) ATOMISTA ou CONTRATUALISTA – O Estado é criação dos indivíduos, ou seja, um acordo consensual (</a:t>
            </a:r>
            <a:r>
              <a:rPr lang="pt-BR" i="1" dirty="0" err="1" smtClean="0"/>
              <a:t>nomos</a:t>
            </a:r>
            <a:r>
              <a:rPr lang="pt-BR" dirty="0" smtClean="0"/>
              <a:t>) entre os homens.  É uma obra humana, todos os seus caracteres foram conferidos pelos  indivíduos que o produziram.</a:t>
            </a:r>
          </a:p>
          <a:p>
            <a:pPr algn="just"/>
            <a:r>
              <a:rPr lang="pt-BR" dirty="0" smtClean="0"/>
              <a:t>3ª) FORMALISTA* – O Estado é uma constituição jurídica, ou seja, existe porque existem as leis. Possui três elementos  característicos: Soberania ou poder supremo, Povo e Território. </a:t>
            </a:r>
          </a:p>
          <a:p>
            <a:pPr marL="0" indent="0" algn="just">
              <a:buNone/>
            </a:pPr>
            <a:r>
              <a:rPr lang="pt-BR" dirty="0" smtClean="0"/>
              <a:t>* Concepção moderna (a partir do século XVII e melhor elaborada no século XIX)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864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de Legitimidade do Poder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 algn="just"/>
            <a:r>
              <a:rPr lang="pt-BR" dirty="0" smtClean="0"/>
              <a:t>Estado Teocrático – O  poder legítimo vem da vontade de Deus;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Monarquias hereditárias – O poder é transmitido de geração a geração e mantido pela força da tradição;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Estados Aristocráticos – Apenas os melhores exerce funções de mando. Os melhores podem ser: os mais ricos, os mais fortes, os de linhagem nobre, a elite do saber.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024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Formas de Regimes Políticos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Regime Democrático – (</a:t>
            </a:r>
            <a:r>
              <a:rPr lang="pt-BR" i="1" dirty="0" smtClean="0"/>
              <a:t>Demos </a:t>
            </a:r>
            <a:r>
              <a:rPr lang="pt-BR" dirty="0" smtClean="0"/>
              <a:t>– povo e </a:t>
            </a:r>
            <a:r>
              <a:rPr lang="pt-BR" i="1" dirty="0" err="1" smtClean="0"/>
              <a:t>Kratos</a:t>
            </a:r>
            <a:r>
              <a:rPr lang="pt-BR" dirty="0"/>
              <a:t> </a:t>
            </a:r>
            <a:r>
              <a:rPr lang="pt-BR" dirty="0" smtClean="0"/>
              <a:t>– poder, governo. O conceito de democracia é permeado por três ideias básicas:</a:t>
            </a:r>
            <a:endParaRPr lang="pt-BR" dirty="0"/>
          </a:p>
          <a:p>
            <a:pPr algn="just"/>
            <a:r>
              <a:rPr lang="pt-BR" dirty="0" smtClean="0"/>
              <a:t>A) </a:t>
            </a:r>
            <a:r>
              <a:rPr lang="pt-BR" dirty="0" smtClean="0">
                <a:solidFill>
                  <a:srgbClr val="FF0000"/>
                </a:solidFill>
              </a:rPr>
              <a:t>Conflito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2632"/>
            <a:ext cx="3744416" cy="26733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22789"/>
            <a:ext cx="3528392" cy="3513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dirty="0" smtClean="0"/>
              <a:t>B) Abertura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286250" cy="2762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12944"/>
            <a:ext cx="3630488" cy="3067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51326"/>
            <a:ext cx="4968552" cy="2698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6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quê Política?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968552" cy="323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8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pt-BR" dirty="0" smtClean="0"/>
              <a:t>C) Rotatividade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9" y="3159703"/>
            <a:ext cx="3548777" cy="29573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936437" cy="29523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3515"/>
            <a:ext cx="3339455" cy="2398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3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t-BR" sz="2800" dirty="0" smtClean="0"/>
              <a:t>Fragilidades da democracia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312368" cy="27658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960440" cy="18762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2858616" cy="3430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5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360625" cy="244318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60440" cy="26614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4" y="347891"/>
            <a:ext cx="3747345" cy="26915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79" y="3140968"/>
            <a:ext cx="3843290" cy="3471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3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Regimes Totalitários: Nazismo e Fascismo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Totalitarismo </a:t>
            </a:r>
            <a:r>
              <a:rPr lang="pt-BR" b="1" dirty="0" smtClean="0"/>
              <a:t>significa Estado total, que absorve em seu interior e em </a:t>
            </a:r>
            <a:r>
              <a:rPr lang="pt-BR" dirty="0" smtClean="0"/>
              <a:t>sua organização o todo da sociedade e suas instituições, controlando-a por inteiro.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que </a:t>
            </a:r>
            <a:r>
              <a:rPr lang="pt-BR" b="1" dirty="0" smtClean="0">
                <a:solidFill>
                  <a:srgbClr val="C00000"/>
                </a:solidFill>
              </a:rPr>
              <a:t>nazismo</a:t>
            </a:r>
            <a:r>
              <a:rPr lang="pt-BR" b="1" dirty="0" smtClean="0"/>
              <a:t>? </a:t>
            </a:r>
            <a:r>
              <a:rPr lang="pt-BR" dirty="0" smtClean="0"/>
              <a:t>Essa palavra é a abreviação do nome de um partido político ao qual Hitler se filiou. Inicialmente, o partido denominava-se Partido Operário Alemão, mas Hitler propôs que fosse denominado Partido Operário Alemão Nacional-Socialista (</a:t>
            </a:r>
            <a:r>
              <a:rPr lang="pt-BR" i="1" dirty="0" err="1" smtClean="0"/>
              <a:t>Nationalsozialistische</a:t>
            </a:r>
            <a:r>
              <a:rPr lang="pt-BR" i="1" dirty="0" smtClean="0"/>
              <a:t> – </a:t>
            </a:r>
            <a:r>
              <a:rPr lang="pt-BR" i="1" dirty="0" err="1" smtClean="0"/>
              <a:t>Nazi</a:t>
            </a:r>
            <a:r>
              <a:rPr lang="pt-BR" i="1" dirty="0" smtClean="0"/>
              <a:t>). Operário, para indicar a </a:t>
            </a:r>
            <a:r>
              <a:rPr lang="pt-BR" dirty="0" smtClean="0"/>
              <a:t>oposição aos liberais, mas nacional-socialista para indicar a oposição aos comunistas e socialistas (críticos do nacionalismo por ser uma ideologia necessária ao capital).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palavra </a:t>
            </a:r>
            <a:r>
              <a:rPr lang="pt-BR" i="1" dirty="0" smtClean="0"/>
              <a:t>fascismo foi inventada por Mussolini a partir do vocábulo italiano </a:t>
            </a:r>
            <a:r>
              <a:rPr lang="pt-BR" i="1" dirty="0" err="1" smtClean="0"/>
              <a:t>fascio</a:t>
            </a:r>
            <a:r>
              <a:rPr lang="pt-BR" i="1" dirty="0" smtClean="0"/>
              <a:t>, feixe. É dupla a significação do </a:t>
            </a:r>
            <a:r>
              <a:rPr lang="pt-BR" i="1" dirty="0" err="1" smtClean="0"/>
              <a:t>fascio</a:t>
            </a:r>
            <a:r>
              <a:rPr lang="pt-BR" i="1" dirty="0" smtClean="0"/>
              <a:t>: por um lado, refere-se ao conjunto </a:t>
            </a:r>
            <a:r>
              <a:rPr lang="pt-BR" dirty="0" smtClean="0"/>
              <a:t>de machados reunidos por meio de um feixe de varas, carregados por funcionários que precediam a aparição pública dos magistrados na antiga Roma, os machados significando o poder do Estado para decapitar criminosos e as varas, a unidade do povo romano em torno do Estado; por outro lado, refere-se a uma tradição popular do século XIX, em que certas comunidades, lutando por seus interesses e direitos, simbolizavam sua luta e unidade pelos </a:t>
            </a:r>
            <a:r>
              <a:rPr lang="pt-BR" i="1" dirty="0" err="1" smtClean="0"/>
              <a:t>fasci</a:t>
            </a:r>
            <a:r>
              <a:rPr lang="pt-BR" i="1" dirty="0" smtClean="0"/>
              <a:t>. Mussolini </a:t>
            </a:r>
            <a:r>
              <a:rPr lang="pt-BR" dirty="0" smtClean="0"/>
              <a:t>se apropria do símbolo romano e popular, criando por toda a Itália os </a:t>
            </a:r>
            <a:r>
              <a:rPr lang="pt-BR" b="1" i="1" dirty="0" err="1" smtClean="0"/>
              <a:t>fasci</a:t>
            </a:r>
            <a:r>
              <a:rPr lang="pt-BR" b="1" i="1" dirty="0" smtClean="0"/>
              <a:t> de </a:t>
            </a:r>
            <a:r>
              <a:rPr lang="pt-BR" b="1" dirty="0" smtClean="0"/>
              <a:t>combate.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Aspectos comuns entre o Nazismo e o Fascismo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Antiliberalismo: </a:t>
            </a:r>
            <a:r>
              <a:rPr lang="pt-BR" dirty="0" smtClean="0"/>
              <a:t>não como afirmação do socialismo e sim como defesa da total intervenção do Estado na economia e na sociedade civil. Em sua fase inicial, ambos se apresentam contra a ordem burguesa e conseguem a adesão da maioria da classe trabalhadora, que sofria as misérias da recessão e do desemprego;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Nacionalismo:</a:t>
            </a:r>
            <a:r>
              <a:rPr lang="pt-BR" b="1" dirty="0" smtClean="0"/>
              <a:t> </a:t>
            </a:r>
            <a:r>
              <a:rPr lang="pt-BR" dirty="0" smtClean="0"/>
              <a:t>a realidade social é a Nação, entendida como unidade territorial e identidade racial, linguística, de costumes e tradições. A nação é o espírito do povo, a pátria-mãe dos antepassados de sangue, una, única e indivisa;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Partido único que organiza as massas: </a:t>
            </a:r>
            <a:r>
              <a:rPr lang="pt-BR" dirty="0" smtClean="0"/>
              <a:t>em lugar de classes sociais, a nação é vista como constituída pelo povo e este é a massa organizada pelo partido único, que a exprime e representa. O partido organiza a sociedade não só em sindicatos corporativos, mas também em associações: de jovens, de mulheres, de crianças, de artistas, de escritores, de cientistas, de bairro, de ginástica e dança, de música, etc. A relação entre a sociedade (a nação) e o Estado é feita pela mediação do partido;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Educação moral e cívica: </a:t>
            </a:r>
            <a:r>
              <a:rPr lang="pt-BR" dirty="0" smtClean="0"/>
              <a:t>para garantir a adesão das massas à ideologia nazifascista, o Estado introduz a educação moral e cívica, pela qual crianças e adolescentes aprenderão os valores </a:t>
            </a:r>
            <a:r>
              <a:rPr lang="pt-BR" dirty="0" err="1" smtClean="0"/>
              <a:t>nazi-fascistas</a:t>
            </a:r>
            <a:r>
              <a:rPr lang="pt-BR" dirty="0" smtClean="0"/>
              <a:t> de pátria, disciplina, força do caráter, formação de corpos belos, saudáveis, poderosos, necessários aos guerreiros dos novos impérios;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Propaganda de massa:</a:t>
            </a:r>
            <a:r>
              <a:rPr lang="pt-BR" b="1" dirty="0" smtClean="0"/>
              <a:t> </a:t>
            </a:r>
            <a:r>
              <a:rPr lang="pt-BR" dirty="0" smtClean="0"/>
              <a:t>o </a:t>
            </a:r>
            <a:r>
              <a:rPr lang="pt-BR" dirty="0" err="1" smtClean="0"/>
              <a:t>nazi-fascismo</a:t>
            </a:r>
            <a:r>
              <a:rPr lang="pt-BR" dirty="0" smtClean="0"/>
              <a:t> introduz, pela primeira vez na História, a prática (hoje cotidiana e banal) da propaganda dirigida às massas. Essa propaganda é política, voltada para a manifestação de sentimentos, emoções e paixões, desvalorizando a razão, o pensamento e a consciência crítica. Por meio do rádio e da imprensa, de cartazes, desfiles, bandas, jogos atléticos, filmes, o </a:t>
            </a:r>
            <a:r>
              <a:rPr lang="pt-BR" dirty="0" err="1" smtClean="0"/>
              <a:t>nazi-fascismo</a:t>
            </a:r>
            <a:r>
              <a:rPr lang="pt-BR" dirty="0" smtClean="0"/>
              <a:t> procura incutir na massa a devoção incondicional à pátria e aos chefes, o amor à hierarquia, à disciplina e à guerra;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Prática da censura e da delação: </a:t>
            </a:r>
            <a:r>
              <a:rPr lang="pt-BR" dirty="0" smtClean="0"/>
              <a:t>o Estado, através do partido, das associações e de aparelhos especializados (policiais e militares), controla o pensamento, as ciências e as artes por meio da censura, queimando livros e obras de arte “contrários” à pátria e aos chefes, prendendo e torturando os dissidentes, perseguindo os “inimigos internos”.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Interpretações críticas sobre Política e Ética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Músicas: </a:t>
            </a:r>
          </a:p>
          <a:p>
            <a:r>
              <a:rPr lang="pt-BR" dirty="0" smtClean="0"/>
              <a:t>Politicar </a:t>
            </a:r>
          </a:p>
          <a:p>
            <a:r>
              <a:rPr lang="pt-BR" dirty="0" smtClean="0"/>
              <a:t>Autor: Tom Zé</a:t>
            </a:r>
          </a:p>
          <a:p>
            <a:endParaRPr lang="pt-BR" dirty="0" smtClean="0"/>
          </a:p>
          <a:p>
            <a:r>
              <a:rPr lang="pt-BR" dirty="0" smtClean="0"/>
              <a:t>Por Pouco</a:t>
            </a:r>
          </a:p>
          <a:p>
            <a:r>
              <a:rPr lang="pt-BR" dirty="0" smtClean="0"/>
              <a:t>Autor: Mundo Livre SA</a:t>
            </a:r>
            <a:endParaRPr lang="pt-BR" dirty="0"/>
          </a:p>
        </p:txBody>
      </p:sp>
      <p:pic>
        <p:nvPicPr>
          <p:cNvPr id="4" name="Imagem 3" descr="images-reco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556792"/>
            <a:ext cx="5148064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postal_mus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8064896" cy="160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404664"/>
            <a:ext cx="28620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Filha da prática</a:t>
            </a:r>
            <a:br>
              <a:rPr lang="pt-BR" dirty="0" smtClean="0"/>
            </a:br>
            <a:r>
              <a:rPr lang="pt-BR" dirty="0" smtClean="0"/>
              <a:t>Filha da tática</a:t>
            </a:r>
            <a:br>
              <a:rPr lang="pt-BR" dirty="0" smtClean="0"/>
            </a:br>
            <a:r>
              <a:rPr lang="pt-BR" dirty="0" smtClean="0"/>
              <a:t>Filha da máquina</a:t>
            </a:r>
            <a:br>
              <a:rPr lang="pt-BR" dirty="0" smtClean="0"/>
            </a:br>
            <a:r>
              <a:rPr lang="pt-BR" dirty="0" smtClean="0"/>
              <a:t>Essa gruta sem-vergonha</a:t>
            </a:r>
            <a:br>
              <a:rPr lang="pt-BR" dirty="0" smtClean="0"/>
            </a:br>
            <a:r>
              <a:rPr lang="pt-BR" dirty="0" smtClean="0"/>
              <a:t>Na entranha</a:t>
            </a:r>
            <a:br>
              <a:rPr lang="pt-BR" dirty="0" smtClean="0"/>
            </a:br>
            <a:r>
              <a:rPr lang="pt-BR" dirty="0" smtClean="0"/>
              <a:t>Não estranha nada</a:t>
            </a:r>
          </a:p>
          <a:p>
            <a:r>
              <a:rPr lang="pt-BR" dirty="0" smtClean="0"/>
              <a:t>Meta sua grandeza</a:t>
            </a:r>
            <a:br>
              <a:rPr lang="pt-BR" dirty="0" smtClean="0"/>
            </a:br>
            <a:r>
              <a:rPr lang="pt-BR" dirty="0" smtClean="0"/>
              <a:t>No Banco da esquina</a:t>
            </a:r>
            <a:br>
              <a:rPr lang="pt-BR" dirty="0" smtClean="0"/>
            </a:br>
            <a:r>
              <a:rPr lang="pt-BR" dirty="0" smtClean="0"/>
              <a:t>Vá tomar no Verbo</a:t>
            </a:r>
            <a:br>
              <a:rPr lang="pt-BR" dirty="0" smtClean="0"/>
            </a:br>
            <a:r>
              <a:rPr lang="pt-BR" dirty="0" smtClean="0"/>
              <a:t>Seu filho da letra</a:t>
            </a:r>
          </a:p>
          <a:p>
            <a:r>
              <a:rPr lang="pt-BR" dirty="0" smtClean="0"/>
              <a:t>Meta sua usura</a:t>
            </a:r>
            <a:br>
              <a:rPr lang="pt-BR" dirty="0" smtClean="0"/>
            </a:br>
            <a:r>
              <a:rPr lang="pt-BR" dirty="0" smtClean="0"/>
              <a:t>Na multinacional</a:t>
            </a:r>
            <a:br>
              <a:rPr lang="pt-BR" dirty="0" smtClean="0"/>
            </a:br>
            <a:r>
              <a:rPr lang="pt-BR" dirty="0" smtClean="0"/>
              <a:t>Vá tomar na virgem</a:t>
            </a:r>
            <a:br>
              <a:rPr lang="pt-BR" dirty="0" smtClean="0"/>
            </a:br>
            <a:r>
              <a:rPr lang="pt-BR" dirty="0" smtClean="0"/>
              <a:t>Seu filho da cruz.</a:t>
            </a:r>
          </a:p>
          <a:p>
            <a:r>
              <a:rPr lang="pt-BR" dirty="0" smtClean="0"/>
              <a:t>Meta sua moral</a:t>
            </a:r>
            <a:br>
              <a:rPr lang="pt-BR" dirty="0" smtClean="0"/>
            </a:br>
            <a:r>
              <a:rPr lang="pt-BR" dirty="0" smtClean="0"/>
              <a:t>Regras e regulamentos</a:t>
            </a:r>
            <a:br>
              <a:rPr lang="pt-BR" dirty="0" smtClean="0"/>
            </a:br>
            <a:r>
              <a:rPr lang="pt-BR" dirty="0" smtClean="0"/>
              <a:t>Escritórios e gravatas</a:t>
            </a:r>
            <a:br>
              <a:rPr lang="pt-BR" dirty="0" smtClean="0"/>
            </a:br>
            <a:r>
              <a:rPr lang="pt-BR" dirty="0" smtClean="0"/>
              <a:t>Sua sessão solene.</a:t>
            </a:r>
          </a:p>
          <a:p>
            <a:r>
              <a:rPr lang="pt-BR" dirty="0" smtClean="0"/>
              <a:t>Pegue, junte tudo</a:t>
            </a:r>
            <a:br>
              <a:rPr lang="pt-BR" dirty="0" smtClean="0"/>
            </a:br>
            <a:r>
              <a:rPr lang="pt-BR" dirty="0" smtClean="0"/>
              <a:t>Passe vaselina</a:t>
            </a:r>
            <a:br>
              <a:rPr lang="pt-BR" dirty="0" smtClean="0"/>
            </a:br>
            <a:r>
              <a:rPr lang="pt-BR" dirty="0" smtClean="0"/>
              <a:t>Enfie, soque, meta</a:t>
            </a:r>
            <a:br>
              <a:rPr lang="pt-BR" dirty="0" smtClean="0"/>
            </a:br>
            <a:r>
              <a:rPr lang="pt-BR" dirty="0" smtClean="0"/>
              <a:t>No tanque de gasolina.</a:t>
            </a:r>
            <a:endParaRPr lang="pt-BR" dirty="0"/>
          </a:p>
        </p:txBody>
      </p:sp>
      <p:pic>
        <p:nvPicPr>
          <p:cNvPr id="3" name="Imagem 2" descr="Tom Zz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149080"/>
            <a:ext cx="2670043" cy="2002532"/>
          </a:xfrm>
          <a:prstGeom prst="rect">
            <a:avLst/>
          </a:prstGeom>
        </p:spPr>
      </p:pic>
      <p:pic>
        <p:nvPicPr>
          <p:cNvPr id="4" name="Imagem 3" descr="tom-z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6672"/>
            <a:ext cx="2431157" cy="3284763"/>
          </a:xfrm>
          <a:prstGeom prst="rect">
            <a:avLst/>
          </a:prstGeom>
        </p:spPr>
      </p:pic>
      <p:pic>
        <p:nvPicPr>
          <p:cNvPr id="5" name="Imagem 4" descr="tomze_d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08920"/>
            <a:ext cx="2781300" cy="2667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4046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Politicar</a:t>
            </a:r>
            <a:endParaRPr lang="pt-BR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268760"/>
            <a:ext cx="2065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TOM ZÉ</a:t>
            </a:r>
            <a:endParaRPr lang="pt-BR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968552" cy="3411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0141"/>
            <a:ext cx="3851920" cy="302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5953800" y="906291"/>
            <a:ext cx="25922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Discurso e Realidade</a:t>
            </a:r>
          </a:p>
          <a:p>
            <a:endParaRPr lang="pt-BR" b="1" dirty="0" smtClean="0"/>
          </a:p>
          <a:p>
            <a:r>
              <a:rPr lang="pt-BR" sz="2000" b="1" dirty="0" smtClean="0"/>
              <a:t>Conveniência e Valores</a:t>
            </a:r>
          </a:p>
          <a:p>
            <a:endParaRPr lang="pt-BR" sz="2000" b="1" dirty="0"/>
          </a:p>
          <a:p>
            <a:r>
              <a:rPr lang="pt-BR" sz="2000" b="1" dirty="0" smtClean="0"/>
              <a:t>Atitudes e Ideias </a:t>
            </a:r>
            <a:endParaRPr lang="pt-BR" sz="2000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7313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556792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Estamos quase sempre otimistas </a:t>
            </a:r>
            <a:br>
              <a:rPr lang="pt-BR" dirty="0" smtClean="0"/>
            </a:br>
            <a:r>
              <a:rPr lang="pt-BR" dirty="0" smtClean="0"/>
              <a:t>Tudo vai dar quase certo</a:t>
            </a:r>
            <a:br>
              <a:rPr lang="pt-BR" dirty="0" smtClean="0"/>
            </a:br>
            <a:r>
              <a:rPr lang="pt-BR" dirty="0" smtClean="0"/>
              <a:t>Pois o ano esta quase acabando</a:t>
            </a:r>
            <a:br>
              <a:rPr lang="pt-BR" dirty="0" smtClean="0"/>
            </a:br>
            <a:r>
              <a:rPr lang="pt-BR" dirty="0" smtClean="0"/>
              <a:t>Depois de termos quase certeza</a:t>
            </a:r>
            <a:br>
              <a:rPr lang="pt-BR" dirty="0" smtClean="0"/>
            </a:br>
            <a:r>
              <a:rPr lang="pt-BR" dirty="0" smtClean="0"/>
              <a:t>Que dento em breve teremos um quase Alegre carnaval</a:t>
            </a:r>
            <a:br>
              <a:rPr lang="pt-BR" dirty="0" smtClean="0"/>
            </a:br>
            <a:r>
              <a:rPr lang="pt-BR" dirty="0" smtClean="0"/>
              <a:t>Por pouco não trouxemos o penta</a:t>
            </a:r>
            <a:br>
              <a:rPr lang="pt-BR" dirty="0" smtClean="0"/>
            </a:br>
            <a:r>
              <a:rPr lang="pt-BR" dirty="0" smtClean="0"/>
              <a:t>Quase acertamos na loto</a:t>
            </a:r>
            <a:br>
              <a:rPr lang="pt-BR" dirty="0" smtClean="0"/>
            </a:br>
            <a:r>
              <a:rPr lang="pt-BR" dirty="0" smtClean="0"/>
              <a:t>Quase compramos a casa</a:t>
            </a:r>
            <a:br>
              <a:rPr lang="pt-BR" dirty="0" smtClean="0"/>
            </a:br>
            <a:r>
              <a:rPr lang="pt-BR" dirty="0" smtClean="0"/>
              <a:t>Quase ganhamos o carro</a:t>
            </a:r>
            <a:br>
              <a:rPr lang="pt-BR" dirty="0" smtClean="0"/>
            </a:br>
            <a:r>
              <a:rPr lang="pt-BR" dirty="0" smtClean="0"/>
              <a:t>A moça da banheira ficou quase nua</a:t>
            </a:r>
            <a:br>
              <a:rPr lang="pt-BR" dirty="0" smtClean="0"/>
            </a:br>
            <a:r>
              <a:rPr lang="pt-BR" dirty="0" smtClean="0"/>
              <a:t>A gostosa da praia quase dá, não dá Quase dá, não dá mole, não</a:t>
            </a:r>
          </a:p>
          <a:p>
            <a:r>
              <a:rPr lang="pt-BR" dirty="0" smtClean="0"/>
              <a:t>Por pouco não ganhamos o Oscar</a:t>
            </a:r>
            <a:br>
              <a:rPr lang="pt-BR" dirty="0" smtClean="0"/>
            </a:br>
            <a:r>
              <a:rPr lang="pt-BR" dirty="0" smtClean="0"/>
              <a:t>Quase ficamos no emprego</a:t>
            </a:r>
            <a:br>
              <a:rPr lang="pt-BR" dirty="0" smtClean="0"/>
            </a:br>
            <a:r>
              <a:rPr lang="pt-BR" dirty="0" smtClean="0"/>
              <a:t>Quase pagamos a dívida</a:t>
            </a:r>
            <a:br>
              <a:rPr lang="pt-BR" dirty="0" smtClean="0"/>
            </a:br>
            <a:r>
              <a:rPr lang="pt-BR" dirty="0" smtClean="0"/>
              <a:t>Quase evitamos a falência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27984" y="2420888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moça da banheira ficou quase nua</a:t>
            </a:r>
            <a:br>
              <a:rPr lang="pt-BR" dirty="0" smtClean="0"/>
            </a:br>
            <a:r>
              <a:rPr lang="pt-BR" dirty="0" smtClean="0"/>
              <a:t>A gostosa da praia quase dá, não dá</a:t>
            </a:r>
            <a:br>
              <a:rPr lang="pt-BR" dirty="0" smtClean="0"/>
            </a:br>
            <a:r>
              <a:rPr lang="pt-BR" dirty="0" smtClean="0"/>
              <a:t>Quase dá, não dá mole, não</a:t>
            </a:r>
            <a:br>
              <a:rPr lang="pt-BR" dirty="0" smtClean="0"/>
            </a:br>
            <a:r>
              <a:rPr lang="pt-BR" dirty="0" smtClean="0"/>
              <a:t>Contribuintes não contam</a:t>
            </a:r>
            <a:br>
              <a:rPr lang="pt-BR" dirty="0" smtClean="0"/>
            </a:br>
            <a:r>
              <a:rPr lang="pt-BR" dirty="0" smtClean="0"/>
              <a:t>Torturadores não sentem</a:t>
            </a:r>
            <a:br>
              <a:rPr lang="pt-BR" dirty="0" smtClean="0"/>
            </a:br>
            <a:r>
              <a:rPr lang="pt-BR" dirty="0" smtClean="0"/>
              <a:t>Esculturas de lama não morrem</a:t>
            </a:r>
            <a:br>
              <a:rPr lang="pt-BR" dirty="0" smtClean="0"/>
            </a:br>
            <a:r>
              <a:rPr lang="pt-BR" dirty="0" smtClean="0"/>
              <a:t>Jornalistas mortos não mentem</a:t>
            </a:r>
            <a:br>
              <a:rPr lang="pt-BR" dirty="0" smtClean="0"/>
            </a:br>
            <a:r>
              <a:rPr lang="pt-BR" dirty="0" smtClean="0"/>
              <a:t>Votamos no quase honesto, pois quase confiamos nele</a:t>
            </a:r>
            <a:br>
              <a:rPr lang="pt-BR" dirty="0" smtClean="0"/>
            </a:br>
            <a:r>
              <a:rPr lang="pt-BR" dirty="0" smtClean="0"/>
              <a:t>Acabamos de entrar pelo cano</a:t>
            </a:r>
            <a:br>
              <a:rPr lang="pt-BR" dirty="0" smtClean="0"/>
            </a:br>
            <a:r>
              <a:rPr lang="pt-BR" dirty="0" smtClean="0"/>
              <a:t>Por pouco não reagimos, quase nos revoltamos</a:t>
            </a:r>
            <a:br>
              <a:rPr lang="pt-BR" dirty="0" smtClean="0"/>
            </a:br>
            <a:r>
              <a:rPr lang="pt-BR" dirty="0" smtClean="0"/>
              <a:t>Mas quase confiamos na justiça e na sorte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4766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Por Pouco</a:t>
            </a:r>
            <a:endParaRPr lang="pt-BR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0527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Mundo Livre SA</a:t>
            </a:r>
            <a:endParaRPr lang="pt-B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Imagem 5" descr="mundo-livre-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32656"/>
            <a:ext cx="28083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mundo livre s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0648"/>
            <a:ext cx="2193032" cy="190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 Conceituais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termo </a:t>
            </a:r>
            <a:r>
              <a:rPr lang="pt-BR" i="1" dirty="0" smtClean="0"/>
              <a:t>política </a:t>
            </a:r>
            <a:r>
              <a:rPr lang="pt-BR" dirty="0" smtClean="0"/>
              <a:t>vem do grego </a:t>
            </a:r>
            <a:r>
              <a:rPr lang="pt-BR" i="1" dirty="0" err="1" smtClean="0"/>
              <a:t>politeía</a:t>
            </a:r>
            <a:r>
              <a:rPr lang="pt-BR" dirty="0" smtClean="0"/>
              <a:t> ( derivada de </a:t>
            </a:r>
            <a:r>
              <a:rPr lang="pt-BR" i="1" dirty="0" smtClean="0"/>
              <a:t>polis</a:t>
            </a:r>
            <a:r>
              <a:rPr lang="pt-BR" dirty="0" smtClean="0"/>
              <a:t>, Cidade- Estado).</a:t>
            </a:r>
          </a:p>
          <a:p>
            <a:r>
              <a:rPr lang="pt-BR" dirty="0" smtClean="0"/>
              <a:t>Significa o campo da atividade humana que se refere a quatro dimensões:</a:t>
            </a:r>
          </a:p>
          <a:p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4677551" y="4503573"/>
            <a:ext cx="2054687" cy="2079600"/>
          </a:xfrm>
          <a:prstGeom prst="triangle">
            <a:avLst>
              <a:gd name="adj" fmla="val 9380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Cidade</a:t>
            </a:r>
            <a:endParaRPr lang="pt-BR" b="1" dirty="0"/>
          </a:p>
        </p:txBody>
      </p:sp>
      <p:sp>
        <p:nvSpPr>
          <p:cNvPr id="5" name="Triângulo isósceles 4"/>
          <p:cNvSpPr/>
          <p:nvPr/>
        </p:nvSpPr>
        <p:spPr>
          <a:xfrm>
            <a:off x="1972074" y="4431164"/>
            <a:ext cx="2275889" cy="2152009"/>
          </a:xfrm>
          <a:prstGeom prst="triangle">
            <a:avLst>
              <a:gd name="adj" fmla="val 825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Estado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6" name="Triângulo isósceles 5"/>
          <p:cNvSpPr/>
          <p:nvPr/>
        </p:nvSpPr>
        <p:spPr>
          <a:xfrm>
            <a:off x="3116906" y="2789835"/>
            <a:ext cx="2592288" cy="1584176"/>
          </a:xfrm>
          <a:prstGeom prst="triangle">
            <a:avLst>
              <a:gd name="adj" fmla="val 493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Adminis-tração</a:t>
            </a:r>
            <a:r>
              <a:rPr lang="pt-BR" b="1" dirty="0" smtClean="0"/>
              <a:t> Pública</a:t>
            </a:r>
            <a:endParaRPr lang="pt-BR" b="1" dirty="0"/>
          </a:p>
        </p:txBody>
      </p:sp>
      <p:sp>
        <p:nvSpPr>
          <p:cNvPr id="7" name="Triângulo isósceles 6"/>
          <p:cNvSpPr/>
          <p:nvPr/>
        </p:nvSpPr>
        <p:spPr>
          <a:xfrm rot="18865209">
            <a:off x="3054456" y="3155505"/>
            <a:ext cx="2692603" cy="2729367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2000" b="1" dirty="0" smtClean="0"/>
              <a:t>Cidadãos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64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Filosofia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fenômeno Político      ≠      fenômeno Social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Fatos Políticos		    Fatos Sociais 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037134" y="3501008"/>
            <a:ext cx="0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311516" y="3343237"/>
            <a:ext cx="0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347864" y="5301208"/>
            <a:ext cx="1061975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3275856" y="5589240"/>
            <a:ext cx="105738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66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Temáticas da Filosofia Política:</a:t>
            </a:r>
          </a:p>
          <a:p>
            <a:endParaRPr lang="pt-BR" dirty="0"/>
          </a:p>
          <a:p>
            <a:r>
              <a:rPr lang="pt-BR" dirty="0" smtClean="0"/>
              <a:t>O poder</a:t>
            </a:r>
          </a:p>
          <a:p>
            <a:endParaRPr lang="pt-BR" dirty="0" smtClean="0"/>
          </a:p>
          <a:p>
            <a:r>
              <a:rPr lang="pt-BR" dirty="0" smtClean="0"/>
              <a:t>O Estado</a:t>
            </a:r>
          </a:p>
          <a:p>
            <a:endParaRPr lang="pt-BR" dirty="0" smtClean="0"/>
          </a:p>
          <a:p>
            <a:r>
              <a:rPr lang="pt-BR" dirty="0" smtClean="0"/>
              <a:t>Os Regimes políticos</a:t>
            </a:r>
          </a:p>
          <a:p>
            <a:endParaRPr lang="pt-BR" dirty="0" smtClean="0"/>
          </a:p>
          <a:p>
            <a:r>
              <a:rPr lang="pt-BR" dirty="0" smtClean="0"/>
              <a:t>As Formas de poder</a:t>
            </a:r>
          </a:p>
          <a:p>
            <a:endParaRPr lang="pt-BR" dirty="0" smtClean="0"/>
          </a:p>
          <a:p>
            <a:r>
              <a:rPr lang="pt-BR" dirty="0" smtClean="0"/>
              <a:t>A participação dos cidadãos na política</a:t>
            </a:r>
          </a:p>
          <a:p>
            <a:endParaRPr lang="pt-BR" dirty="0" smtClean="0"/>
          </a:p>
          <a:p>
            <a:r>
              <a:rPr lang="pt-BR" dirty="0" smtClean="0"/>
              <a:t>A Liberdade política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564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dirty="0" smtClean="0"/>
              <a:t>Conceitos de Política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Conceito Grego – Política como esfera de realização do </a:t>
            </a:r>
            <a:r>
              <a:rPr lang="pt-BR" b="1" dirty="0" smtClean="0"/>
              <a:t>Bem Comum</a:t>
            </a:r>
            <a:r>
              <a:rPr lang="pt-BR" dirty="0" smtClean="0"/>
              <a:t>. Permanece como um ideal a ser alcançado.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Conceito Moderno – Política relaciona-se estreitamente com o poder.  Política como processo: formação, distribuição e exercício do Poder.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62920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4644008" y="4456603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≠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769570" cy="276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404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O Poder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Bertrand Russell (1872 – 1970) definiu o poder como “a capacidade de fazer que os demais realizem aquilo que queremos”.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 poder do ser humano sobre a natureza</a:t>
            </a:r>
          </a:p>
          <a:p>
            <a:endParaRPr lang="pt-BR" dirty="0"/>
          </a:p>
          <a:p>
            <a:r>
              <a:rPr lang="pt-BR" dirty="0" smtClean="0"/>
              <a:t>O poder do ser humano sobre outros seres humanos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1595"/>
            <a:ext cx="2664296" cy="220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74477"/>
            <a:ext cx="3528392" cy="22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2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Poder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Três formas básicas de poder social: </a:t>
            </a:r>
            <a:endParaRPr lang="pt-BR" dirty="0"/>
          </a:p>
          <a:p>
            <a:r>
              <a:rPr lang="pt-BR" dirty="0" smtClean="0"/>
              <a:t>Poder econômico, poder ideológico  e poder político.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6552728" cy="3505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770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2126</TotalTime>
  <Words>1336</Words>
  <Application>Microsoft Office PowerPoint</Application>
  <PresentationFormat>Apresentação na tela (4:3)</PresentationFormat>
  <Paragraphs>156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Folhagem</vt:lpstr>
      <vt:lpstr>O que é Política ?</vt:lpstr>
      <vt:lpstr>Para quê Política? </vt:lpstr>
      <vt:lpstr>Slide 3</vt:lpstr>
      <vt:lpstr>Definições Conceituais </vt:lpstr>
      <vt:lpstr>Filosofia Política</vt:lpstr>
      <vt:lpstr>Slide 6</vt:lpstr>
      <vt:lpstr>Conceitos de Política </vt:lpstr>
      <vt:lpstr>O Poder </vt:lpstr>
      <vt:lpstr>Formas de Poder </vt:lpstr>
      <vt:lpstr>Slide 10</vt:lpstr>
      <vt:lpstr>Conhecimento como forma de Poder</vt:lpstr>
      <vt:lpstr>A Sociedade de Desiguais </vt:lpstr>
      <vt:lpstr>Slide 13</vt:lpstr>
      <vt:lpstr>Atividade Discursiva (Em Sala de Aula)</vt:lpstr>
      <vt:lpstr>A concepção de Estado</vt:lpstr>
      <vt:lpstr>O que significa Estado? </vt:lpstr>
      <vt:lpstr>Princípios de Legitimidade do Poder </vt:lpstr>
      <vt:lpstr>As Formas de Regimes Políticos </vt:lpstr>
      <vt:lpstr>Slide 19</vt:lpstr>
      <vt:lpstr>Slide 20</vt:lpstr>
      <vt:lpstr>Slide 21</vt:lpstr>
      <vt:lpstr>Slide 22</vt:lpstr>
      <vt:lpstr>Regimes Totalitários: Nazismo e Fascismo</vt:lpstr>
      <vt:lpstr>Slide 24</vt:lpstr>
      <vt:lpstr>Aspectos comuns entre o Nazismo e o Fascismo</vt:lpstr>
      <vt:lpstr>Slide 26</vt:lpstr>
      <vt:lpstr>Slide 27</vt:lpstr>
      <vt:lpstr>Interpretações críticas sobre Política e Ética  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Política ?</dc:title>
  <dc:creator>Rodrigo Vidal do Nascimento</dc:creator>
  <cp:lastModifiedBy>Rodrigo Vidal</cp:lastModifiedBy>
  <cp:revision>44</cp:revision>
  <dcterms:created xsi:type="dcterms:W3CDTF">2013-01-06T21:33:23Z</dcterms:created>
  <dcterms:modified xsi:type="dcterms:W3CDTF">2013-02-20T12:39:16Z</dcterms:modified>
</cp:coreProperties>
</file>