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74" r:id="rId18"/>
    <p:sldId id="269" r:id="rId19"/>
    <p:sldId id="26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93BC-83BA-4796-AC19-03F60D71F697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43206-AFEC-4CDC-BCFA-48B6CEBB55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43206-AFEC-4CDC-BCFA-48B6CEBB55F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0A9D-659D-4C55-A578-540C530E9A26}" type="datetimeFigureOut">
              <a:rPr lang="pt-BR" smtClean="0"/>
              <a:pPr/>
              <a:t>01/04/2013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BEB9-1F07-4F18-85B6-DEAE5EFD0F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</a:rPr>
              <a:t>O que é Arte?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intura-sothebys-afp-inte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84784"/>
            <a:ext cx="5657140" cy="36912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elh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25500"/>
            <a:ext cx="7620000" cy="520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n-mue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6408712" cy="56090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rpo_hum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76672"/>
            <a:ext cx="4968552" cy="58179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tunt427border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552728" cy="47112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009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7242122" cy="48239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5905500" cy="32480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m 2" descr="Ingres_valpin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7616" y="476672"/>
            <a:ext cx="3456384" cy="53277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n-mueck 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59698" y="1460782"/>
            <a:ext cx="5568619" cy="41764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culturas-realistas-Jamie Salmon Hom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730179"/>
            <a:ext cx="6768752" cy="49411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14000" contrast="-1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Atividade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pt-BR" sz="2400" b="1" dirty="0" smtClean="0"/>
              <a:t>Qual é o tipo de arte com o qual você mais se identifica? Será música, cinema, teatro, dança, pintura, escultura? Como essa arte se relaciona com você e com a sociedade a que pertencem ? Relate as experiências artísticas que você já vivenciou.</a:t>
            </a:r>
          </a:p>
          <a:p>
            <a:pPr marL="457200" indent="-457200" algn="just">
              <a:buAutoNum type="arabicPeriod"/>
            </a:pPr>
            <a:r>
              <a:rPr lang="pt-BR" sz="2400" b="1" dirty="0" smtClean="0"/>
              <a:t>Se a arte mantém uma relação dinâmica com a sociedade, modificando-se no tempo, o que faz com que ela não seja mero produto de condicionamentos históricos ou ideológicos? Para você o que distingue a realização artística das outras realizações humanas?</a:t>
            </a:r>
          </a:p>
          <a:p>
            <a:pPr marL="457200" indent="-457200" algn="just">
              <a:buAutoNum type="arabicPeriod"/>
            </a:pPr>
            <a:r>
              <a:rPr lang="pt-BR" sz="2400" b="1" dirty="0" smtClean="0"/>
              <a:t>O que você pode expressar a partir da percepção das imagens a seguir? (</a:t>
            </a:r>
            <a:r>
              <a:rPr lang="pt-BR" sz="2400" b="1" smtClean="0"/>
              <a:t>ver imagens)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1000" contrast="-1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/>
              <a:t> </a:t>
            </a:r>
            <a:r>
              <a:rPr lang="pt-BR" sz="2400" dirty="0" smtClean="0"/>
              <a:t>- </a:t>
            </a:r>
            <a:r>
              <a:rPr lang="pt-BR" sz="2800" b="1" dirty="0" smtClean="0"/>
              <a:t>Prática de criar – </a:t>
            </a:r>
            <a:r>
              <a:rPr lang="pt-BR" sz="2800" b="1" i="1" dirty="0" smtClean="0"/>
              <a:t>Produto do fazer humano</a:t>
            </a:r>
          </a:p>
          <a:p>
            <a:pPr>
              <a:buNone/>
            </a:pPr>
            <a:endParaRPr lang="pt-BR" sz="2400" i="1" dirty="0" smtClean="0"/>
          </a:p>
          <a:p>
            <a:pPr>
              <a:buNone/>
            </a:pPr>
            <a:endParaRPr lang="pt-BR" sz="2400" i="1" dirty="0" smtClean="0"/>
          </a:p>
          <a:p>
            <a:pPr>
              <a:buFontTx/>
              <a:buChar char="-"/>
            </a:pPr>
            <a:r>
              <a:rPr lang="pt-BR" sz="2800" b="1" dirty="0" smtClean="0"/>
              <a:t>Formas perceptíveis –</a:t>
            </a:r>
            <a:r>
              <a:rPr lang="pt-BR" sz="2800" b="1" i="1" dirty="0" smtClean="0"/>
              <a:t> Percepção das formas pela mente</a:t>
            </a:r>
          </a:p>
          <a:p>
            <a:pPr>
              <a:buFontTx/>
              <a:buChar char="-"/>
            </a:pPr>
            <a:endParaRPr lang="pt-BR" sz="2400" i="1" dirty="0" smtClean="0"/>
          </a:p>
          <a:p>
            <a:pPr>
              <a:buFontTx/>
              <a:buChar char="-"/>
            </a:pPr>
            <a:endParaRPr lang="pt-BR" sz="2400" i="1" dirty="0"/>
          </a:p>
          <a:p>
            <a:pPr>
              <a:buNone/>
            </a:pPr>
            <a:r>
              <a:rPr lang="pt-BR" sz="2400" i="1" dirty="0" smtClean="0"/>
              <a:t> - </a:t>
            </a:r>
            <a:r>
              <a:rPr lang="pt-BR" sz="2800" b="1" dirty="0" smtClean="0"/>
              <a:t>Expressão do sentimento humano – </a:t>
            </a:r>
            <a:r>
              <a:rPr lang="pt-BR" sz="2800" b="1" i="1" dirty="0" smtClean="0"/>
              <a:t>Expressão/manifestação das afecções)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4000" contrast="-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Distinção entre Arte e Técnica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b="1" dirty="0" smtClean="0"/>
              <a:t>Predomínio da “utilidade” do objeto – técnica </a:t>
            </a:r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b="1" dirty="0" smtClean="0"/>
              <a:t>Intenção de produzir “obra bela” –  Arte (belas-artes)</a:t>
            </a:r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b="1" dirty="0" smtClean="0"/>
              <a:t>Arte</a:t>
            </a:r>
            <a:r>
              <a:rPr lang="pt-BR" sz="2400" dirty="0" smtClean="0"/>
              <a:t> </a:t>
            </a:r>
          </a:p>
          <a:p>
            <a:pPr>
              <a:buNone/>
            </a:pPr>
            <a:r>
              <a:rPr lang="pt-BR" dirty="0" smtClean="0"/>
              <a:t>                                      </a:t>
            </a:r>
            <a:r>
              <a:rPr lang="pt-BR" sz="2400" b="1" i="1" dirty="0" err="1" smtClean="0"/>
              <a:t>Poiesis</a:t>
            </a:r>
            <a:r>
              <a:rPr lang="pt-BR" sz="2400" i="1" dirty="0" smtClean="0"/>
              <a:t> </a:t>
            </a:r>
          </a:p>
          <a:p>
            <a:pPr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                                          </a:t>
            </a:r>
            <a:r>
              <a:rPr lang="pt-BR" sz="2400" b="1" i="1" dirty="0" err="1" smtClean="0"/>
              <a:t>Téchné</a:t>
            </a:r>
            <a:endParaRPr lang="pt-BR" b="1" dirty="0"/>
          </a:p>
        </p:txBody>
      </p:sp>
      <p:cxnSp>
        <p:nvCxnSpPr>
          <p:cNvPr id="5" name="Conector angulado 4"/>
          <p:cNvCxnSpPr/>
          <p:nvPr/>
        </p:nvCxnSpPr>
        <p:spPr>
          <a:xfrm>
            <a:off x="1691680" y="4293096"/>
            <a:ext cx="2232248" cy="432048"/>
          </a:xfrm>
          <a:prstGeom prst="bentConnector3">
            <a:avLst>
              <a:gd name="adj1" fmla="val 6673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angulado 6"/>
          <p:cNvCxnSpPr/>
          <p:nvPr/>
        </p:nvCxnSpPr>
        <p:spPr>
          <a:xfrm>
            <a:off x="1187624" y="4437112"/>
            <a:ext cx="2448272" cy="7920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51000" contrast="-13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Ars</a:t>
            </a:r>
            <a:r>
              <a:rPr lang="pt-BR" i="1" dirty="0" smtClean="0"/>
              <a:t> </a:t>
            </a:r>
            <a:r>
              <a:rPr lang="pt-BR" dirty="0" smtClean="0"/>
              <a:t>e </a:t>
            </a:r>
            <a:r>
              <a:rPr lang="pt-BR" i="1" dirty="0" err="1" smtClean="0"/>
              <a:t>Téchné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/>
              <a:t>	</a:t>
            </a:r>
            <a:r>
              <a:rPr lang="pt-BR" sz="1800" b="1" dirty="0" smtClean="0">
                <a:solidFill>
                  <a:srgbClr val="FF0000"/>
                </a:solidFill>
              </a:rPr>
              <a:t>A palavra </a:t>
            </a:r>
            <a:r>
              <a:rPr lang="pt-BR" sz="1800" b="1" i="1" dirty="0" smtClean="0">
                <a:solidFill>
                  <a:srgbClr val="FF0000"/>
                </a:solidFill>
              </a:rPr>
              <a:t>arte </a:t>
            </a:r>
            <a:r>
              <a:rPr lang="pt-BR" sz="1800" b="1" dirty="0" smtClean="0">
                <a:solidFill>
                  <a:srgbClr val="FF0000"/>
                </a:solidFill>
              </a:rPr>
              <a:t>vem do latim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ars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/>
              <a:t>e corresponde ao termo grego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téchné</a:t>
            </a:r>
            <a:r>
              <a:rPr lang="pt-BR" sz="1800" b="1" dirty="0" smtClean="0"/>
              <a:t>, “técnica”, significando “toda atividade humana submetida a regras com vistas à fabricação de alguma coisa”. Em latim, </a:t>
            </a:r>
            <a:r>
              <a:rPr lang="pt-BR" sz="1800" b="1" i="1" dirty="0" smtClean="0"/>
              <a:t>artesão</a:t>
            </a:r>
            <a:r>
              <a:rPr lang="pt-BR" sz="1800" b="1" dirty="0" smtClean="0"/>
              <a:t>, </a:t>
            </a:r>
            <a:r>
              <a:rPr lang="pt-BR" sz="1800" b="1" i="1" dirty="0" smtClean="0"/>
              <a:t>artífice</a:t>
            </a:r>
            <a:r>
              <a:rPr lang="pt-BR" sz="1800" b="1" dirty="0" smtClean="0"/>
              <a:t> ou </a:t>
            </a:r>
            <a:r>
              <a:rPr lang="pt-BR" sz="1800" b="1" i="1" dirty="0" smtClean="0"/>
              <a:t> artista</a:t>
            </a:r>
            <a:r>
              <a:rPr lang="pt-BR" sz="1800" b="1" dirty="0" smtClean="0"/>
              <a:t> se diz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artifex</a:t>
            </a:r>
            <a:r>
              <a:rPr lang="pt-BR" sz="1800" b="1" dirty="0" smtClean="0"/>
              <a:t>, “o que faz com arte”, e também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opficis</a:t>
            </a:r>
            <a:r>
              <a:rPr lang="pt-BR" sz="1800" b="1" dirty="0" smtClean="0"/>
              <a:t>, “o que exerce um ofício”; e o resultado de sua ação se diz </a:t>
            </a:r>
            <a:r>
              <a:rPr lang="pt-BR" sz="1800" b="1" i="1" dirty="0" smtClean="0">
                <a:solidFill>
                  <a:srgbClr val="FF0000"/>
                </a:solidFill>
              </a:rPr>
              <a:t>opus</a:t>
            </a:r>
            <a:r>
              <a:rPr lang="pt-BR" sz="1800" b="1" i="1" dirty="0" smtClean="0"/>
              <a:t> </a:t>
            </a:r>
            <a:r>
              <a:rPr lang="pt-BR" sz="1800" b="1" dirty="0" smtClean="0"/>
              <a:t>(no singular) e </a:t>
            </a:r>
            <a:r>
              <a:rPr lang="pt-BR" sz="1800" b="1" i="1" dirty="0" smtClean="0"/>
              <a:t>opera</a:t>
            </a:r>
            <a:r>
              <a:rPr lang="pt-BR" sz="1800" b="1" dirty="0" smtClean="0"/>
              <a:t> (no plural), isto é, “obra” em português. A arte ou técnica era, portanto, uma atividade regrada com vistas à produção de uma obra.</a:t>
            </a:r>
          </a:p>
          <a:p>
            <a:pPr algn="just">
              <a:buNone/>
            </a:pPr>
            <a:r>
              <a:rPr lang="pt-BR" sz="1800" b="1" dirty="0" smtClean="0"/>
              <a:t>	</a:t>
            </a:r>
          </a:p>
          <a:p>
            <a:pPr algn="just">
              <a:buNone/>
            </a:pPr>
            <a:r>
              <a:rPr lang="pt-BR" sz="1800" dirty="0"/>
              <a:t>	</a:t>
            </a:r>
            <a:r>
              <a:rPr lang="pt-BR" sz="1800" b="1" dirty="0" smtClean="0">
                <a:solidFill>
                  <a:srgbClr val="FF0000"/>
                </a:solidFill>
              </a:rPr>
              <a:t>Em sentido amplo</a:t>
            </a:r>
            <a:r>
              <a:rPr lang="pt-BR" sz="1800" b="1" dirty="0" smtClean="0"/>
              <a:t>,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ars</a:t>
            </a:r>
            <a:r>
              <a:rPr lang="pt-BR" sz="1800" b="1" i="1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/>
              <a:t>ou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téchné</a:t>
            </a:r>
            <a:r>
              <a:rPr lang="pt-BR" sz="1800" b="1" dirty="0" smtClean="0"/>
              <a:t> significa “habilidade e agilidade para inventar meios para vencer uma dificuldade ou um obstáculo postos pela natureza”. </a:t>
            </a:r>
            <a:r>
              <a:rPr lang="pt-BR" sz="1800" b="1" dirty="0" smtClean="0">
                <a:solidFill>
                  <a:srgbClr val="FF0000"/>
                </a:solidFill>
              </a:rPr>
              <a:t>Em sentido estrito</a:t>
            </a:r>
            <a:r>
              <a:rPr lang="pt-BR" sz="1800" b="1" dirty="0" smtClean="0"/>
              <a:t>, significa “o aprendizado e a prática de um ofício que possui regras, procedimentos e instrumentos próprios”. </a:t>
            </a:r>
            <a:r>
              <a:rPr lang="pt-BR" sz="1800" b="1" i="1" dirty="0" err="1" smtClean="0">
                <a:solidFill>
                  <a:srgbClr val="FF0000"/>
                </a:solidFill>
              </a:rPr>
              <a:t>Ars</a:t>
            </a:r>
            <a:r>
              <a:rPr lang="pt-BR" sz="1800" b="1" i="1" dirty="0" smtClean="0"/>
              <a:t> </a:t>
            </a:r>
            <a:r>
              <a:rPr lang="pt-BR" sz="1800" b="1" dirty="0" smtClean="0"/>
              <a:t>ou </a:t>
            </a:r>
            <a:r>
              <a:rPr lang="pt-BR" sz="1800" b="1" i="1" dirty="0" err="1" smtClean="0"/>
              <a:t>t</a:t>
            </a:r>
            <a:r>
              <a:rPr lang="pt-BR" sz="1800" b="1" i="1" dirty="0" err="1" smtClean="0">
                <a:solidFill>
                  <a:srgbClr val="FF0000"/>
                </a:solidFill>
              </a:rPr>
              <a:t>échné</a:t>
            </a:r>
            <a:r>
              <a:rPr lang="pt-BR" sz="1800" b="1" dirty="0" smtClean="0"/>
              <a:t> era um saber prático. Por isso, a arte ou a técnica se definia por oposição ao que acontece </a:t>
            </a:r>
            <a:r>
              <a:rPr lang="pt-BR" sz="1800" b="1" i="1" dirty="0" smtClean="0"/>
              <a:t>por acaso</a:t>
            </a:r>
            <a:r>
              <a:rPr lang="pt-BR" sz="1800" b="1" dirty="0" smtClean="0"/>
              <a:t>, ao que é espontâneo ou não deliberado e ao que é natural. </a:t>
            </a:r>
            <a:endParaRPr lang="pt-BR" sz="1800" b="1" dirty="0"/>
          </a:p>
        </p:txBody>
      </p:sp>
      <p:sp>
        <p:nvSpPr>
          <p:cNvPr id="4" name="Chave esquerda 3"/>
          <p:cNvSpPr/>
          <p:nvPr/>
        </p:nvSpPr>
        <p:spPr>
          <a:xfrm>
            <a:off x="611560" y="1700808"/>
            <a:ext cx="144016" cy="194421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/>
          <p:cNvSpPr/>
          <p:nvPr/>
        </p:nvSpPr>
        <p:spPr>
          <a:xfrm>
            <a:off x="611560" y="3933056"/>
            <a:ext cx="144016" cy="17281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17000" contrast="-32000"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Arte e Filosofia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 Dois momentos de teorização da arte:</a:t>
            </a:r>
          </a:p>
          <a:p>
            <a:pPr>
              <a:buNone/>
            </a:pPr>
            <a:r>
              <a:rPr lang="pt-BR" b="1" dirty="0" smtClean="0"/>
              <a:t>1°) Platão e Aristóteles – </a:t>
            </a:r>
            <a:r>
              <a:rPr lang="pt-BR" sz="2400" b="1" i="1" dirty="0"/>
              <a:t> </a:t>
            </a:r>
            <a:r>
              <a:rPr lang="pt-BR" sz="2400" b="1" i="1" dirty="0" smtClean="0"/>
              <a:t>ponto de vista da poética</a:t>
            </a:r>
          </a:p>
          <a:p>
            <a:pPr>
              <a:buNone/>
            </a:pPr>
            <a:endParaRPr lang="pt-BR" sz="2400" i="1" dirty="0"/>
          </a:p>
          <a:p>
            <a:pPr algn="just">
              <a:buNone/>
            </a:pPr>
            <a:r>
              <a:rPr lang="pt-BR" sz="2400" dirty="0" smtClean="0"/>
              <a:t>	</a:t>
            </a:r>
          </a:p>
          <a:p>
            <a:pPr algn="just">
              <a:buNone/>
            </a:pPr>
            <a:r>
              <a:rPr lang="pt-BR" sz="2400" dirty="0"/>
              <a:t>	</a:t>
            </a:r>
            <a:r>
              <a:rPr lang="pt-BR" sz="2400" b="1" dirty="0" smtClean="0"/>
              <a:t>Obra de arte pensada a partir da perspectiva de sua conformidade a normas, regras e procedimentos de construção  com um fazer regrado e ordenado (</a:t>
            </a:r>
            <a:r>
              <a:rPr lang="pt-BR" sz="2400" b="1" i="1" dirty="0" err="1" smtClean="0"/>
              <a:t>poiesis</a:t>
            </a:r>
            <a:r>
              <a:rPr lang="pt-BR" sz="2400" b="1" dirty="0" smtClean="0"/>
              <a:t>).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Chave esquerda 4"/>
          <p:cNvSpPr/>
          <p:nvPr/>
        </p:nvSpPr>
        <p:spPr>
          <a:xfrm>
            <a:off x="611560" y="2996952"/>
            <a:ext cx="216024" cy="25922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6000" contrast="-24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2°) A partir do século XVIII - </a:t>
            </a:r>
            <a:r>
              <a:rPr lang="pt-BR" sz="2400" b="1" i="1" dirty="0" smtClean="0"/>
              <a:t>ponto de vista da estética (</a:t>
            </a:r>
            <a:r>
              <a:rPr lang="pt-BR" sz="2400" b="1" i="1" dirty="0" err="1" smtClean="0"/>
              <a:t>aisthetiké</a:t>
            </a:r>
            <a:r>
              <a:rPr lang="pt-BR" sz="2400" b="1" dirty="0" smtClean="0"/>
              <a:t>)</a:t>
            </a:r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endParaRPr lang="pt-BR" sz="2400" b="1" dirty="0"/>
          </a:p>
          <a:p>
            <a:pPr>
              <a:buNone/>
            </a:pPr>
            <a:endParaRPr lang="pt-BR" sz="2400" b="1" dirty="0"/>
          </a:p>
          <a:p>
            <a:pPr algn="just">
              <a:buNone/>
            </a:pPr>
            <a:r>
              <a:rPr lang="pt-BR" sz="2400" b="1" dirty="0" smtClean="0"/>
              <a:t>	A estética se ocupa preferencialmente com a expressão da sensibilidade e da fantasia do artista e com o sentimento produzido pela obra sobre o espectador ou receptor.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611560" y="3429000"/>
            <a:ext cx="288032" cy="22322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1000"/>
            <a:lum/>
          </a:blip>
          <a:srcRect/>
          <a:stretch>
            <a:fillRect l="5000" t="2000" r="5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Arte como conhecimento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b="1" dirty="0" smtClean="0"/>
              <a:t>Da mesma forma que o mito e a ciência são considerados modos de organização da experiência humana – o primeiro baseado predominantemente na emoção, o segundo na razão - , também a arte surge no mundo humano como forma de organização, como modo de transformar a experiência vivida em objeto  de conhecimento, por meio do sentimento (afecção – </a:t>
            </a:r>
            <a:r>
              <a:rPr lang="pt-BR" sz="2000" b="1" i="1" dirty="0" err="1" smtClean="0"/>
              <a:t>pathòs</a:t>
            </a:r>
            <a:r>
              <a:rPr lang="pt-BR" sz="2000" b="1" dirty="0" smtClean="0"/>
              <a:t> em  grego).</a:t>
            </a:r>
          </a:p>
          <a:p>
            <a:pPr algn="just"/>
            <a:endParaRPr lang="pt-BR" sz="2000" dirty="0" smtClean="0">
              <a:solidFill>
                <a:srgbClr val="FFC000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C00000"/>
                </a:solidFill>
              </a:rPr>
              <a:t>O que é INTUIÇÃO? Compreendendo o conhecimento imediato, a intuição pode ser empírica, se relacionada a um objeto do mundo, e racional se </a:t>
            </a:r>
            <a:r>
              <a:rPr lang="pt-BR" sz="2000" b="1" dirty="0" err="1" smtClean="0">
                <a:solidFill>
                  <a:srgbClr val="C00000"/>
                </a:solidFill>
              </a:rPr>
              <a:t>se</a:t>
            </a:r>
            <a:r>
              <a:rPr lang="pt-BR" sz="2000" b="1" dirty="0" smtClean="0">
                <a:solidFill>
                  <a:srgbClr val="C00000"/>
                </a:solidFill>
              </a:rPr>
              <a:t> refere à relação imediata entre duas ideias. Toda intuição é uma descoberta, seja de um objeto, de um nova ideia ou de um sentimento. </a:t>
            </a:r>
          </a:p>
          <a:p>
            <a:pPr algn="just"/>
            <a:r>
              <a:rPr lang="pt-BR" sz="2000" b="1" dirty="0" smtClean="0"/>
              <a:t>Assim, a arte é um exemplo singular de entendimento intuitivo do mundo, tanto para o artista  que cria obras concretas e singulares quanto para o apreciador que se entrega a elas para penetrar-lhes o sentido. 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Exemplos de obras de artes que causam afecções </a:t>
            </a:r>
            <a:endParaRPr lang="pt-BR" dirty="0"/>
          </a:p>
        </p:txBody>
      </p:sp>
      <p:pic>
        <p:nvPicPr>
          <p:cNvPr id="4" name="Espaço Reservado para Conteúdo 3" descr="PINTURA-HIPER-REALIS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1221" y="1628800"/>
            <a:ext cx="6023254" cy="44973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n-Mueck-Fac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086829" cy="47323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411</Words>
  <Application>Microsoft Office PowerPoint</Application>
  <PresentationFormat>Apresentação na tela (4:3)</PresentationFormat>
  <Paragraphs>62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O que é Arte?</vt:lpstr>
      <vt:lpstr>Slide 2</vt:lpstr>
      <vt:lpstr>Distinção entre Arte e Técnica</vt:lpstr>
      <vt:lpstr>Ars e Téchné</vt:lpstr>
      <vt:lpstr>Arte e Filosofia </vt:lpstr>
      <vt:lpstr>Slide 6</vt:lpstr>
      <vt:lpstr>Arte como conhecimento</vt:lpstr>
      <vt:lpstr>Exemplos de obras de artes que causam afecções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Atividade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Arte?</dc:title>
  <dc:creator>Rodrigo Vidal</dc:creator>
  <cp:lastModifiedBy>Rodrigo Vidal</cp:lastModifiedBy>
  <cp:revision>12</cp:revision>
  <dcterms:created xsi:type="dcterms:W3CDTF">2012-03-11T20:52:29Z</dcterms:created>
  <dcterms:modified xsi:type="dcterms:W3CDTF">2013-04-02T02:27:25Z</dcterms:modified>
</cp:coreProperties>
</file>