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71" r:id="rId3"/>
    <p:sldId id="303" r:id="rId4"/>
    <p:sldId id="257" r:id="rId5"/>
    <p:sldId id="258" r:id="rId6"/>
    <p:sldId id="259" r:id="rId7"/>
    <p:sldId id="294" r:id="rId8"/>
    <p:sldId id="296" r:id="rId9"/>
    <p:sldId id="295" r:id="rId10"/>
    <p:sldId id="297" r:id="rId11"/>
    <p:sldId id="298" r:id="rId12"/>
    <p:sldId id="300" r:id="rId13"/>
    <p:sldId id="301" r:id="rId14"/>
    <p:sldId id="302" r:id="rId15"/>
    <p:sldId id="299" r:id="rId16"/>
    <p:sldId id="304" r:id="rId17"/>
    <p:sldId id="305" r:id="rId18"/>
    <p:sldId id="306" r:id="rId19"/>
    <p:sldId id="272" r:id="rId20"/>
    <p:sldId id="273" r:id="rId21"/>
    <p:sldId id="293" r:id="rId22"/>
    <p:sldId id="307" r:id="rId23"/>
    <p:sldId id="262" r:id="rId24"/>
    <p:sldId id="263" r:id="rId25"/>
    <p:sldId id="281" r:id="rId26"/>
    <p:sldId id="274" r:id="rId27"/>
    <p:sldId id="275" r:id="rId28"/>
    <p:sldId id="264" r:id="rId29"/>
    <p:sldId id="265" r:id="rId30"/>
    <p:sldId id="266" r:id="rId31"/>
    <p:sldId id="267" r:id="rId32"/>
    <p:sldId id="282" r:id="rId33"/>
    <p:sldId id="283" r:id="rId34"/>
    <p:sldId id="284" r:id="rId35"/>
    <p:sldId id="285" r:id="rId36"/>
    <p:sldId id="286" r:id="rId37"/>
    <p:sldId id="287" r:id="rId38"/>
    <p:sldId id="270" r:id="rId39"/>
    <p:sldId id="276" r:id="rId40"/>
    <p:sldId id="277" r:id="rId41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2" autoAdjust="0"/>
    <p:restoredTop sz="94660"/>
  </p:normalViewPr>
  <p:slideViewPr>
    <p:cSldViewPr>
      <p:cViewPr varScale="1">
        <p:scale>
          <a:sx n="74" d="100"/>
          <a:sy n="74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126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26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6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12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128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0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0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0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0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0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0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0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0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0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0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2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2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2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2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2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2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2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2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2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2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3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3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3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3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3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3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3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4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4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4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4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4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4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4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5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5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5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5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5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5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5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5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5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5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6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6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6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6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6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6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6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6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6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6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7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7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7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7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7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7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7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7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7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7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8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8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8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8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8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8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8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8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8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8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9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9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9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9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9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9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9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9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9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9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0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0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0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0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0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0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0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0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0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0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1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1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1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1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1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1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1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141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141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419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1420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1421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8D45846-C280-4262-A163-849823D9E36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82E0A-867C-4D9D-A260-4BAEF378C67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EBFE5-37E7-40F0-98EA-8CA98852804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A0E77-AC37-44E9-BE14-29277D6072A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CFD92-DF11-4663-A7F3-5126C05868C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5B37B-9E97-46D0-AF43-FC98699B9E0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34F3E-6846-4FF2-9A2E-16553CA4DD9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570CB-F7FF-4A52-B9B5-48B1FB02257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9B00A-6BFF-4D08-84A5-F6C4F0BD71E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1CEDA-6460-4910-BA2C-E53F7D40610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FF1DA-AC53-4DF0-A539-40AB0580F69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24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24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4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4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4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4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4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2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25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5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2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8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8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39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39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1039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1039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4E5138D5-6F30-43B1-9E84-37089765A2D8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39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om.br/imgres?imgurl=http://www.tdr.cesca.es/TESIS_UdL/AVAILABLE/TDX-0424101-101108/Figura1.jpg&amp;imgrefurl=http://www.tdr.cesca.es/TESIS_UdL/AVAILABLE/TDX-0424101-101108/jpagan.pdf&amp;usg=__5TCg8nws3E7xTuNivrGwNDL_Knw=&amp;h=187&amp;w=534&amp;sz=14&amp;hl=pt-BR&amp;start=0&amp;sig2=KQ8H9VKqMd-lRFQ6YeV7Wg&amp;zoom=1&amp;tbnid=Nct-h0EvolWpNM:&amp;tbnh=97&amp;tbnw=258&amp;ei=L-KhTNX9IoGclgeUiLH2Ag&amp;prev=/images?q=%C3%A1cido+galactur%C3%B4nico&amp;um=1&amp;hl=pt-BR&amp;rls=com.microsoft:pt-br:IE-SearchBox&amp;rlz=1I7ADRA_pt-BR&amp;biw=1003&amp;bih=507&amp;tbs=isch:1&amp;um=1&amp;itbs=1&amp;iact=hc&amp;vpx=597&amp;vpy=88&amp;dur=686&amp;hovh=133&amp;hovw=380&amp;tx=281&amp;ty=84&amp;oei=L-KhTNX9IoGclgeUiLH2Ag&amp;esq=1&amp;page=1&amp;ndsp=11&amp;ved=1t:429,r:2,s: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CARBOIDRATOS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Adaptado de: </a:t>
            </a:r>
            <a:r>
              <a:rPr lang="pt-BR" sz="2800" dirty="0" smtClean="0"/>
              <a:t>http://www.profmedeiros.com.br/arquivos/doc/bioquimica_carbo.</a:t>
            </a:r>
            <a:r>
              <a:rPr lang="pt-BR" sz="2800" dirty="0" err="1" smtClean="0"/>
              <a:t>ppt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4136"/>
          </a:xfrm>
        </p:spPr>
        <p:txBody>
          <a:bodyPr/>
          <a:lstStyle/>
          <a:p>
            <a:r>
              <a:rPr lang="pt-BR"/>
              <a:t>Monossacarídeos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08720"/>
            <a:ext cx="8540750" cy="51904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 smtClean="0"/>
              <a:t>Rotação específica</a:t>
            </a:r>
          </a:p>
          <a:p>
            <a:pPr>
              <a:lnSpc>
                <a:spcPct val="90000"/>
              </a:lnSpc>
            </a:pPr>
            <a:endParaRPr lang="pt-BR" sz="2800" dirty="0"/>
          </a:p>
          <a:p>
            <a:pPr>
              <a:lnSpc>
                <a:spcPct val="90000"/>
              </a:lnSpc>
            </a:pPr>
            <a:endParaRPr lang="pt-BR" sz="2800" dirty="0" smtClean="0"/>
          </a:p>
          <a:p>
            <a:pPr>
              <a:lnSpc>
                <a:spcPct val="90000"/>
              </a:lnSpc>
              <a:buNone/>
            </a:pPr>
            <a:endParaRPr lang="pt-BR" sz="2800" dirty="0" smtClean="0"/>
          </a:p>
          <a:p>
            <a:pPr>
              <a:lnSpc>
                <a:spcPct val="90000"/>
              </a:lnSpc>
              <a:buNone/>
            </a:pPr>
            <a:endParaRPr lang="pt-BR" sz="4000" dirty="0"/>
          </a:p>
        </p:txBody>
      </p:sp>
      <p:pic>
        <p:nvPicPr>
          <p:cNvPr id="6" name="il_fi" descr="http://www.brasilescola.com/upload/e/isomeria-opti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725144"/>
            <a:ext cx="1885950" cy="742950"/>
          </a:xfrm>
          <a:prstGeom prst="rect">
            <a:avLst/>
          </a:prstGeom>
          <a:noFill/>
        </p:spPr>
      </p:pic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72" name="Group 88"/>
          <p:cNvGraphicFramePr>
            <a:graphicFrameLocks noGrp="1"/>
          </p:cNvGraphicFramePr>
          <p:nvPr/>
        </p:nvGraphicFramePr>
        <p:xfrm>
          <a:off x="1547813" y="765175"/>
          <a:ext cx="5832475" cy="3211196"/>
        </p:xfrm>
        <a:graphic>
          <a:graphicData uri="http://schemas.openxmlformats.org/drawingml/2006/table">
            <a:tbl>
              <a:tblPr/>
              <a:tblGrid>
                <a:gridCol w="3240087"/>
                <a:gridCol w="2592388"/>
              </a:tblGrid>
              <a:tr h="1184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MONOSSACARÍDEO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ROTAÇÃO ESPECÍFICA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D-GLICOSE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+52,7º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D-FRUTOSE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-92,4º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D-GALACTOSE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+80,5º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4136"/>
          </a:xfrm>
        </p:spPr>
        <p:txBody>
          <a:bodyPr/>
          <a:lstStyle/>
          <a:p>
            <a:r>
              <a:rPr lang="pt-BR" dirty="0"/>
              <a:t>Monossacarídeos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08720"/>
            <a:ext cx="8540750" cy="51904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 err="1" smtClean="0"/>
              <a:t>Nomeclatura</a:t>
            </a:r>
            <a:r>
              <a:rPr lang="pt-BR" sz="2800" dirty="0" smtClean="0"/>
              <a:t> básica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Quanto à função: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pt-BR" sz="2800" dirty="0" smtClean="0"/>
              <a:t>Aldeído = terminação </a:t>
            </a:r>
            <a:r>
              <a:rPr lang="pt-BR" sz="2800" i="1" dirty="0" err="1" smtClean="0"/>
              <a:t>ose</a:t>
            </a:r>
            <a:endParaRPr lang="pt-BR" sz="2800" i="1" dirty="0" smtClean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Cetona = terminação </a:t>
            </a:r>
            <a:r>
              <a:rPr lang="pt-B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ulose</a:t>
            </a:r>
            <a:endParaRPr lang="pt-BR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90000"/>
              </a:lnSpc>
              <a:buClr>
                <a:srgbClr val="A3C145"/>
              </a:buClr>
            </a:pPr>
            <a:r>
              <a:rPr lang="pt-BR" sz="2800" dirty="0">
                <a:solidFill>
                  <a:srgbClr val="FFFFFF"/>
                </a:solidFill>
              </a:rPr>
              <a:t>Quanto </a:t>
            </a:r>
            <a:r>
              <a:rPr lang="pt-BR" sz="2800" dirty="0" smtClean="0">
                <a:solidFill>
                  <a:srgbClr val="FFFFFF"/>
                </a:solidFill>
              </a:rPr>
              <a:t>ao número de carbonos da cadeia:</a:t>
            </a:r>
          </a:p>
          <a:p>
            <a:pPr lvl="0">
              <a:lnSpc>
                <a:spcPct val="90000"/>
              </a:lnSpc>
              <a:buClr>
                <a:srgbClr val="A3C145"/>
              </a:buClr>
              <a:buFont typeface="Courier New" pitchFamily="49" charset="0"/>
              <a:buChar char="o"/>
            </a:pPr>
            <a:r>
              <a:rPr lang="pt-BR" sz="2800" dirty="0" smtClean="0">
                <a:solidFill>
                  <a:srgbClr val="FFFFFF"/>
                </a:solidFill>
              </a:rPr>
              <a:t>Tri = três </a:t>
            </a:r>
          </a:p>
          <a:p>
            <a:pPr lvl="0">
              <a:lnSpc>
                <a:spcPct val="90000"/>
              </a:lnSpc>
              <a:buClr>
                <a:srgbClr val="A3C145"/>
              </a:buClr>
              <a:buFont typeface="Courier New" pitchFamily="49" charset="0"/>
              <a:buChar char="o"/>
            </a:pPr>
            <a:r>
              <a:rPr lang="pt-BR" sz="2800" dirty="0" smtClean="0">
                <a:solidFill>
                  <a:srgbClr val="FFFFFF"/>
                </a:solidFill>
              </a:rPr>
              <a:t>Tetra = quatro</a:t>
            </a:r>
          </a:p>
          <a:p>
            <a:pPr lvl="0">
              <a:lnSpc>
                <a:spcPct val="90000"/>
              </a:lnSpc>
              <a:buClr>
                <a:srgbClr val="A3C145"/>
              </a:buClr>
              <a:buFont typeface="Courier New" pitchFamily="49" charset="0"/>
              <a:buChar char="o"/>
            </a:pPr>
            <a:r>
              <a:rPr lang="pt-BR" sz="2800" dirty="0" smtClean="0">
                <a:solidFill>
                  <a:srgbClr val="FFFFFF"/>
                </a:solidFill>
              </a:rPr>
              <a:t>Penta = cinco</a:t>
            </a:r>
          </a:p>
          <a:p>
            <a:pPr lvl="0">
              <a:lnSpc>
                <a:spcPct val="90000"/>
              </a:lnSpc>
              <a:buClr>
                <a:srgbClr val="A3C145"/>
              </a:buClr>
              <a:buFont typeface="Courier New" pitchFamily="49" charset="0"/>
              <a:buChar char="o"/>
            </a:pPr>
            <a:r>
              <a:rPr lang="pt-BR" sz="2800" dirty="0" smtClean="0">
                <a:solidFill>
                  <a:srgbClr val="FFFFFF"/>
                </a:solidFill>
              </a:rPr>
              <a:t>Hexa = seis</a:t>
            </a:r>
          </a:p>
          <a:p>
            <a:pPr lvl="0">
              <a:lnSpc>
                <a:spcPct val="90000"/>
              </a:lnSpc>
              <a:buClr>
                <a:srgbClr val="A3C145"/>
              </a:buClr>
              <a:buFont typeface="Courier New" pitchFamily="49" charset="0"/>
              <a:buChar char="o"/>
            </a:pPr>
            <a:r>
              <a:rPr lang="pt-BR" sz="2800" dirty="0" err="1" smtClean="0">
                <a:solidFill>
                  <a:srgbClr val="FFFFFF"/>
                </a:solidFill>
              </a:rPr>
              <a:t>Hepta</a:t>
            </a:r>
            <a:r>
              <a:rPr lang="pt-BR" sz="2800" dirty="0" smtClean="0">
                <a:solidFill>
                  <a:srgbClr val="FFFFFF"/>
                </a:solidFill>
              </a:rPr>
              <a:t> = sete </a:t>
            </a:r>
            <a:endParaRPr lang="pt-BR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pt-BR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4136"/>
          </a:xfrm>
        </p:spPr>
        <p:txBody>
          <a:bodyPr/>
          <a:lstStyle/>
          <a:p>
            <a:r>
              <a:rPr lang="pt-BR" dirty="0"/>
              <a:t>Monossacarídeos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08720"/>
            <a:ext cx="8540750" cy="51904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 err="1" smtClean="0"/>
              <a:t>Nomeclatura</a:t>
            </a:r>
            <a:r>
              <a:rPr lang="pt-BR" sz="2800" dirty="0" smtClean="0"/>
              <a:t> básica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Exemplos: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Hexose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monossacarídeo com seis carbonos e com grupo funcional aldeído</a:t>
            </a:r>
          </a:p>
          <a:p>
            <a:pPr>
              <a:lnSpc>
                <a:spcPct val="90000"/>
              </a:lnSpc>
              <a:buNone/>
            </a:pP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Tetrulose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 monossacarídeo com quatro carbonos e com grupo funcional cetona</a:t>
            </a: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4136"/>
          </a:xfrm>
        </p:spPr>
        <p:txBody>
          <a:bodyPr/>
          <a:lstStyle/>
          <a:p>
            <a:r>
              <a:rPr lang="pt-BR" dirty="0"/>
              <a:t>Monossacarídeos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08720"/>
            <a:ext cx="8540750" cy="51904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 err="1" smtClean="0"/>
              <a:t>Nomeclatura</a:t>
            </a:r>
            <a:r>
              <a:rPr lang="pt-BR" sz="2800" dirty="0" smtClean="0"/>
              <a:t> básica</a:t>
            </a:r>
          </a:p>
          <a:p>
            <a:pPr>
              <a:lnSpc>
                <a:spcPct val="90000"/>
              </a:lnSpc>
              <a:buNone/>
            </a:pPr>
            <a:r>
              <a:rPr lang="pt-BR" sz="4000" dirty="0" smtClean="0"/>
              <a:t> </a:t>
            </a:r>
            <a:r>
              <a:rPr lang="pt-BR" sz="2800" dirty="0" smtClean="0"/>
              <a:t>É muito comum chamar o açúcar pelo seu nome comum ou comercial com a série que ele pertence e sua rotação ótica(ex: D (-)-frutose, D (+)-glicose)</a:t>
            </a:r>
          </a:p>
          <a:p>
            <a:pPr>
              <a:lnSpc>
                <a:spcPct val="90000"/>
              </a:lnSpc>
              <a:buNone/>
            </a:pPr>
            <a:endParaRPr lang="pt-BR" sz="2800" dirty="0" smtClean="0"/>
          </a:p>
          <a:p>
            <a:pPr>
              <a:lnSpc>
                <a:spcPct val="90000"/>
              </a:lnSpc>
              <a:buNone/>
            </a:pPr>
            <a:r>
              <a:rPr lang="pt-BR" sz="2800" dirty="0" smtClean="0"/>
              <a:t>A forma mais correta seria usar os nomes sistemáticos recomendados pela IUPAC</a:t>
            </a:r>
          </a:p>
          <a:p>
            <a:pPr>
              <a:lnSpc>
                <a:spcPct val="90000"/>
              </a:lnSpc>
              <a:buNone/>
            </a:pPr>
            <a:endParaRPr lang="pt-BR" sz="2800" dirty="0" smtClean="0"/>
          </a:p>
          <a:p>
            <a:pPr algn="ctr">
              <a:lnSpc>
                <a:spcPct val="90000"/>
              </a:lnSpc>
              <a:buNone/>
            </a:pPr>
            <a:r>
              <a:rPr lang="pt-BR" sz="2800" dirty="0" smtClean="0"/>
              <a:t>Glicose = 6-(</a:t>
            </a:r>
            <a:r>
              <a:rPr lang="pt-BR" sz="2800" dirty="0" err="1" smtClean="0"/>
              <a:t>hidroximetil</a:t>
            </a:r>
            <a:r>
              <a:rPr lang="pt-BR" sz="2800" dirty="0" smtClean="0"/>
              <a:t>)</a:t>
            </a:r>
            <a:r>
              <a:rPr lang="pt-BR" sz="2800" dirty="0" err="1" smtClean="0"/>
              <a:t>oxano</a:t>
            </a:r>
            <a:r>
              <a:rPr lang="pt-BR" sz="2800" dirty="0" smtClean="0"/>
              <a:t>-2,3,4,5-</a:t>
            </a:r>
            <a:r>
              <a:rPr lang="pt-BR" sz="2800" dirty="0" err="1" smtClean="0"/>
              <a:t>tetrol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Aldose x Cetose</a:t>
            </a:r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11188" y="1700213"/>
          <a:ext cx="7848600" cy="475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Imagem de bitmap" r:id="rId3" imgW="6885714" imgH="3638095" progId="PBrush">
                  <p:embed/>
                </p:oleObj>
              </mc:Choice>
              <mc:Fallback>
                <p:oleObj name="Imagem de bitmap" r:id="rId3" imgW="6885714" imgH="363809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7848600" cy="47545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4136"/>
          </a:xfrm>
        </p:spPr>
        <p:txBody>
          <a:bodyPr/>
          <a:lstStyle/>
          <a:p>
            <a:r>
              <a:rPr lang="pt-BR" dirty="0"/>
              <a:t>Monossacarídeos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08720"/>
            <a:ext cx="8540750" cy="51904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 err="1" smtClean="0"/>
              <a:t>Nomeclatura</a:t>
            </a:r>
            <a:r>
              <a:rPr lang="pt-BR" sz="2800" dirty="0" smtClean="0"/>
              <a:t> básica</a:t>
            </a:r>
          </a:p>
          <a:p>
            <a:pPr>
              <a:lnSpc>
                <a:spcPct val="90000"/>
              </a:lnSpc>
              <a:buNone/>
            </a:pPr>
            <a:r>
              <a:rPr lang="pt-BR" sz="4000" dirty="0" smtClean="0"/>
              <a:t> </a:t>
            </a:r>
            <a:r>
              <a:rPr lang="pt-BR" sz="2800" dirty="0" smtClean="0"/>
              <a:t>Formas </a:t>
            </a:r>
            <a:r>
              <a:rPr lang="pt-BR" sz="2800" dirty="0" err="1" smtClean="0"/>
              <a:t>piranosídica</a:t>
            </a:r>
            <a:r>
              <a:rPr lang="pt-BR" sz="2800" dirty="0" smtClean="0"/>
              <a:t> e </a:t>
            </a:r>
            <a:r>
              <a:rPr lang="pt-BR" sz="2800" dirty="0" err="1" smtClean="0"/>
              <a:t>furanosídica</a:t>
            </a:r>
            <a:endParaRPr lang="pt-BR" sz="2800" dirty="0"/>
          </a:p>
        </p:txBody>
      </p:sp>
      <p:pic>
        <p:nvPicPr>
          <p:cNvPr id="4" name="il_fi" descr="http://www.profcupido.hpg.ig.com.br/bioqcarboidratos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46196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4136"/>
          </a:xfrm>
        </p:spPr>
        <p:txBody>
          <a:bodyPr/>
          <a:lstStyle/>
          <a:p>
            <a:r>
              <a:rPr lang="pt-BR" dirty="0"/>
              <a:t>Monossacarídeos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08720"/>
            <a:ext cx="8540750" cy="51904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 err="1" smtClean="0"/>
              <a:t>Nomeclatura</a:t>
            </a:r>
            <a:r>
              <a:rPr lang="pt-BR" sz="2800" dirty="0" smtClean="0"/>
              <a:t> básica</a:t>
            </a:r>
          </a:p>
          <a:p>
            <a:pPr>
              <a:lnSpc>
                <a:spcPct val="90000"/>
              </a:lnSpc>
              <a:buNone/>
            </a:pPr>
            <a:r>
              <a:rPr lang="pt-BR" sz="4000" dirty="0" smtClean="0"/>
              <a:t> </a:t>
            </a:r>
            <a:r>
              <a:rPr lang="pt-BR" dirty="0" smtClean="0"/>
              <a:t>projeções de </a:t>
            </a:r>
            <a:r>
              <a:rPr lang="pt-BR" dirty="0" err="1" smtClean="0"/>
              <a:t>fisher</a:t>
            </a:r>
            <a:r>
              <a:rPr lang="pt-BR" dirty="0" smtClean="0"/>
              <a:t>, </a:t>
            </a:r>
            <a:r>
              <a:rPr lang="pt-BR" dirty="0" err="1" smtClean="0"/>
              <a:t>tollens</a:t>
            </a:r>
            <a:r>
              <a:rPr lang="pt-BR" dirty="0" smtClean="0"/>
              <a:t> e </a:t>
            </a:r>
            <a:r>
              <a:rPr lang="pt-BR" dirty="0" err="1" smtClean="0"/>
              <a:t>haworth</a:t>
            </a:r>
            <a:endParaRPr lang="pt-BR" sz="4000" dirty="0" smtClean="0"/>
          </a:p>
          <a:p>
            <a:pPr>
              <a:lnSpc>
                <a:spcPct val="90000"/>
              </a:lnSpc>
            </a:pPr>
            <a:r>
              <a:rPr lang="pt-BR" sz="4000" dirty="0" smtClean="0"/>
              <a:t> </a:t>
            </a:r>
            <a:r>
              <a:rPr lang="pt-BR" dirty="0" err="1" smtClean="0"/>
              <a:t>fisher</a:t>
            </a:r>
            <a:r>
              <a:rPr lang="pt-BR" dirty="0" smtClean="0"/>
              <a:t> – mostra no plano como se dispõem as ligações de </a:t>
            </a:r>
            <a:r>
              <a:rPr lang="pt-BR" dirty="0" err="1" smtClean="0"/>
              <a:t>carbomo</a:t>
            </a:r>
            <a:r>
              <a:rPr lang="pt-BR" dirty="0" smtClean="0"/>
              <a:t> no espaço</a:t>
            </a:r>
          </a:p>
          <a:p>
            <a:pPr>
              <a:lnSpc>
                <a:spcPct val="90000"/>
              </a:lnSpc>
              <a:buNone/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 </a:t>
            </a:r>
            <a:r>
              <a:rPr lang="pt-BR" dirty="0" err="1" smtClean="0"/>
              <a:t>tollens</a:t>
            </a:r>
            <a:r>
              <a:rPr lang="pt-BR" dirty="0" smtClean="0"/>
              <a:t> – mostra o ciclo fechado no plano</a:t>
            </a:r>
          </a:p>
          <a:p>
            <a:pPr>
              <a:lnSpc>
                <a:spcPct val="90000"/>
              </a:lnSpc>
              <a:buNone/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 </a:t>
            </a:r>
            <a:r>
              <a:rPr lang="pt-BR" dirty="0" err="1" smtClean="0"/>
              <a:t>hawort</a:t>
            </a:r>
            <a:r>
              <a:rPr lang="pt-BR" dirty="0" smtClean="0"/>
              <a:t> – mostra uma projeção espacial da molécula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4136"/>
          </a:xfrm>
        </p:spPr>
        <p:txBody>
          <a:bodyPr/>
          <a:lstStyle/>
          <a:p>
            <a:r>
              <a:rPr lang="pt-BR" dirty="0"/>
              <a:t>Monossacarídeos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08720"/>
            <a:ext cx="8540750" cy="51904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 err="1" smtClean="0"/>
              <a:t>Mutarrotação</a:t>
            </a:r>
            <a:endParaRPr lang="pt-BR" sz="2800" dirty="0" smtClean="0"/>
          </a:p>
          <a:p>
            <a:pPr>
              <a:lnSpc>
                <a:spcPct val="90000"/>
              </a:lnSpc>
            </a:pPr>
            <a:endParaRPr lang="pt-BR" sz="2800" dirty="0" smtClean="0"/>
          </a:p>
          <a:p>
            <a:pPr>
              <a:lnSpc>
                <a:spcPct val="90000"/>
              </a:lnSpc>
            </a:pPr>
            <a:r>
              <a:rPr lang="pt-BR" sz="2800" dirty="0" smtClean="0"/>
              <a:t> inversão da configuração β para α ou vice-versa</a:t>
            </a:r>
            <a:r>
              <a:rPr lang="pt-BR" sz="4000" dirty="0" smtClean="0"/>
              <a:t> </a:t>
            </a:r>
            <a:endParaRPr lang="pt-BR" sz="4000" dirty="0"/>
          </a:p>
        </p:txBody>
      </p:sp>
      <p:pic>
        <p:nvPicPr>
          <p:cNvPr id="5" name="il_fi" descr="http://www.profcupido.hpg.ig.com.br/bioqcarboidratos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46196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Os mais importantes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b="1"/>
              <a:t>Glicose ou dextrose</a:t>
            </a:r>
            <a:r>
              <a:rPr lang="pt-BR"/>
              <a:t>: é a forma de açúcar que circula no sangue e se oxida para fornecer energia. No metabolismo humano, todos os tipos de açúcar se transformam em glicose. É encontrada no milho, na uva e em outras frutas e vegetais.</a:t>
            </a:r>
          </a:p>
          <a:p>
            <a:pPr lvl="1"/>
            <a:r>
              <a:rPr lang="pt-BR" b="1"/>
              <a:t>Frutose ou Levulose</a:t>
            </a:r>
            <a:r>
              <a:rPr lang="pt-BR"/>
              <a:t>: é o açúcar das frutas.</a:t>
            </a:r>
          </a:p>
          <a:p>
            <a:pPr lvl="1"/>
            <a:r>
              <a:rPr lang="pt-BR" b="1"/>
              <a:t>Galactose:</a:t>
            </a:r>
            <a:r>
              <a:rPr lang="pt-BR"/>
              <a:t>  faz parte da lactose , o açúcar do leite.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Introdução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hlink"/>
                </a:solidFill>
              </a:rPr>
              <a:t>Outras denominações:</a:t>
            </a:r>
          </a:p>
          <a:p>
            <a:pPr>
              <a:buFont typeface="Arial" charset="0"/>
              <a:buNone/>
            </a:pPr>
            <a:r>
              <a:rPr lang="pt-BR" dirty="0"/>
              <a:t>  -  Hidratos de carbono</a:t>
            </a:r>
          </a:p>
          <a:p>
            <a:pPr>
              <a:buFont typeface="Arial" charset="0"/>
              <a:buNone/>
            </a:pPr>
            <a:r>
              <a:rPr lang="pt-BR" dirty="0"/>
              <a:t>  -  Glicídios, </a:t>
            </a:r>
            <a:r>
              <a:rPr lang="pt-BR" dirty="0" err="1"/>
              <a:t>glícides</a:t>
            </a:r>
            <a:r>
              <a:rPr lang="pt-BR" dirty="0"/>
              <a:t>  ou glucídios</a:t>
            </a:r>
          </a:p>
          <a:p>
            <a:pPr>
              <a:buFont typeface="Arial" charset="0"/>
              <a:buNone/>
            </a:pPr>
            <a:r>
              <a:rPr lang="pt-BR" dirty="0"/>
              <a:t>  - Açúcares.</a:t>
            </a:r>
          </a:p>
          <a:p>
            <a:r>
              <a:rPr lang="pt-BR" dirty="0">
                <a:solidFill>
                  <a:schemeClr val="hlink"/>
                </a:solidFill>
              </a:rPr>
              <a:t>Ocorrência e funções gerais:</a:t>
            </a:r>
          </a:p>
          <a:p>
            <a:pPr>
              <a:buFont typeface="Arial" charset="0"/>
              <a:buNone/>
            </a:pPr>
            <a:r>
              <a:rPr lang="pt-BR" dirty="0"/>
              <a:t>   São amplamente distribuídos nas plantas e nos animais, onde desempenham funções estruturais e </a:t>
            </a:r>
            <a:r>
              <a:rPr lang="pt-BR" dirty="0" smtClean="0"/>
              <a:t>metabólicas (energética).</a:t>
            </a:r>
            <a:endParaRPr lang="pt-BR" dirty="0"/>
          </a:p>
          <a:p>
            <a:pPr lvl="4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Oligossacarídeos</a:t>
            </a:r>
            <a:endParaRPr lang="pt-BR" dirty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São combinações de açúcares simples que, por hidrólise, formam </a:t>
            </a:r>
            <a:r>
              <a:rPr lang="pt-BR" dirty="0" smtClean="0"/>
              <a:t>de 2 a 10 </a:t>
            </a:r>
            <a:r>
              <a:rPr lang="pt-BR" dirty="0"/>
              <a:t>moléculas de monossacarídeos, iguais ou diferentes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Os principais são os dissacarídeos (duas unidades de monossacarídeos)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Ligação Glicosídica (maltose)</a:t>
            </a:r>
          </a:p>
        </p:txBody>
      </p:sp>
      <p:pic>
        <p:nvPicPr>
          <p:cNvPr id="53252" name="Picture 4" descr="GLICOSDIC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600200"/>
            <a:ext cx="6985000" cy="5180013"/>
          </a:xfr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err="1" smtClean="0"/>
              <a:t>Hemiacetal</a:t>
            </a:r>
            <a:r>
              <a:rPr lang="pt-BR" sz="3200" dirty="0" smtClean="0"/>
              <a:t>, ligação glicosídica, glicosídeo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5" name="il_fi" descr="http://www.elmhurst.edu/~chm/vchembook/images/543hemiaceta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592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6" name="Picture 2" descr="http://www.hcc.mnscu.edu/chem/V.21/cyclic_hemiacetal_form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4032448" cy="2698759"/>
          </a:xfrm>
          <a:prstGeom prst="rect">
            <a:avLst/>
          </a:prstGeom>
          <a:noFill/>
        </p:spPr>
      </p:pic>
      <p:pic>
        <p:nvPicPr>
          <p:cNvPr id="129028" name="Picture 4" descr="http://saber.sapo.cv/w/images/e/e8/Enlace_glucos%C3%ADdic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6400800" cy="1504951"/>
          </a:xfrm>
          <a:prstGeom prst="rect">
            <a:avLst/>
          </a:prstGeom>
          <a:noFill/>
        </p:spPr>
      </p:pic>
      <p:pic>
        <p:nvPicPr>
          <p:cNvPr id="129030" name="Picture 6" descr="http://t1.gstatic.com/images?q=tbn:DhDJJ6qD-LSUAM:http://campodearroz.110mb.com/artigos/glicosideos_arquivos/image024.gif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509120"/>
            <a:ext cx="1981200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11" name="Group 79"/>
          <p:cNvGraphicFramePr>
            <a:graphicFrameLocks noGrp="1"/>
          </p:cNvGraphicFramePr>
          <p:nvPr/>
        </p:nvGraphicFramePr>
        <p:xfrm>
          <a:off x="468313" y="908050"/>
          <a:ext cx="8280400" cy="3816352"/>
        </p:xfrm>
        <a:graphic>
          <a:graphicData uri="http://schemas.openxmlformats.org/drawingml/2006/table">
            <a:tbl>
              <a:tblPr/>
              <a:tblGrid>
                <a:gridCol w="2760662"/>
                <a:gridCol w="2759075"/>
                <a:gridCol w="2760663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DISSACARÍDEO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COMPOSIÇÃO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Maltose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Glicose + Glicose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Cereais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Sacarose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Glicose + Frutose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Cana-de-açúcar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Lactose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Glicose + Galactose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978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Hidrólise da Sacarose</a:t>
            </a:r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11560" y="1412776"/>
          <a:ext cx="7489825" cy="42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Imagem de bitmap" r:id="rId3" imgW="6106377" imgH="2542857" progId="PBrush">
                  <p:embed/>
                </p:oleObj>
              </mc:Choice>
              <mc:Fallback>
                <p:oleObj name="Imagem de bitmap" r:id="rId3" imgW="6106377" imgH="2542857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12776"/>
                        <a:ext cx="7489825" cy="42148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827584" y="573325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Sacarose </a:t>
            </a:r>
            <a:r>
              <a:rPr lang="pt-BR" dirty="0" smtClean="0">
                <a:sym typeface="Wingdings" pitchFamily="2" charset="2"/>
              </a:rPr>
              <a:t></a:t>
            </a:r>
            <a:r>
              <a:rPr lang="pt-BR" dirty="0" smtClean="0"/>
              <a:t> +66,5º</a:t>
            </a:r>
          </a:p>
          <a:p>
            <a:pPr algn="just"/>
            <a:r>
              <a:rPr lang="pt-BR" dirty="0" smtClean="0"/>
              <a:t>Glicose </a:t>
            </a:r>
            <a:r>
              <a:rPr lang="pt-BR" dirty="0" smtClean="0">
                <a:sym typeface="Wingdings" pitchFamily="2" charset="2"/>
              </a:rPr>
              <a:t> + 52,5º</a:t>
            </a:r>
          </a:p>
          <a:p>
            <a:pPr algn="just"/>
            <a:r>
              <a:rPr lang="pt-BR" dirty="0" smtClean="0">
                <a:sym typeface="Wingdings" pitchFamily="2" charset="2"/>
              </a:rPr>
              <a:t>Frutose  -94,2º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Oligossacarídeos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28002" name="Picture 2" descr="http://1.bp.blogspot.com/_jEP6g-m9xjo/S3xyKMJqu7I/AAAAAAAAA40/6Uwe6i5sLYc/s400/7oli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383722" cy="4755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2800" dirty="0" smtClean="0"/>
              <a:t>São polímeros de monossacarídeos com mais de 10 resíduos.</a:t>
            </a:r>
          </a:p>
          <a:p>
            <a:r>
              <a:rPr lang="pt-BR" sz="2800" dirty="0" smtClean="0"/>
              <a:t>São classificados em homo e </a:t>
            </a:r>
            <a:r>
              <a:rPr lang="pt-BR" sz="2800" dirty="0" err="1" smtClean="0"/>
              <a:t>heteropolisacarídeos</a:t>
            </a:r>
            <a:r>
              <a:rPr lang="pt-BR" sz="2800" dirty="0" smtClean="0"/>
              <a:t> (homo</a:t>
            </a:r>
            <a:r>
              <a:rPr lang="pt-BR" sz="2800" dirty="0" smtClean="0">
                <a:sym typeface="Wingdings" pitchFamily="2" charset="2"/>
              </a:rPr>
              <a:t>só um tipo de monossacarídeos e </a:t>
            </a:r>
            <a:r>
              <a:rPr lang="pt-BR" sz="2800" dirty="0" err="1" smtClean="0">
                <a:sym typeface="Wingdings" pitchFamily="2" charset="2"/>
              </a:rPr>
              <a:t>hetero</a:t>
            </a:r>
            <a:r>
              <a:rPr lang="pt-BR" sz="2800" dirty="0" smtClean="0">
                <a:sym typeface="Wingdings" pitchFamily="2" charset="2"/>
              </a:rPr>
              <a:t>mais de um tipo)</a:t>
            </a:r>
          </a:p>
          <a:p>
            <a:r>
              <a:rPr lang="pt-BR" sz="2800" dirty="0" smtClean="0">
                <a:sym typeface="Wingdings" pitchFamily="2" charset="2"/>
              </a:rPr>
              <a:t>Possuem várias funções, entre elas: estrutural, reserva energética e estabilizante</a:t>
            </a:r>
            <a:endParaRPr lang="pt-BR" sz="2800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Polissacarídeos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60" name="Group 80"/>
          <p:cNvGraphicFramePr>
            <a:graphicFrameLocks noGrp="1"/>
          </p:cNvGraphicFramePr>
          <p:nvPr/>
        </p:nvGraphicFramePr>
        <p:xfrm>
          <a:off x="395288" y="476250"/>
          <a:ext cx="8353425" cy="5464175"/>
        </p:xfrm>
        <a:graphic>
          <a:graphicData uri="http://schemas.openxmlformats.org/drawingml/2006/table">
            <a:tbl>
              <a:tblPr/>
              <a:tblGrid>
                <a:gridCol w="2952750"/>
                <a:gridCol w="5400675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POLISSACARÍDEO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FUNÇÃO E FONTE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Glicogênio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Açúcar de reserva energética de animais e fungos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Amido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Açúcar de reserva energética de vegetais e algas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Celulose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Função estrutural. Compõe a parede celular das células vegetais e algas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Quitina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Função estrutural. Compõe a parede celular de fungos e  o exoesqueleto de artrópodes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Ácido hialurônico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Função estrutural. Cimento celular em células animais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m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612140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g_gen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716338"/>
            <a:ext cx="43561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Carboidratos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3250" y="1412777"/>
            <a:ext cx="8540750" cy="4930874"/>
          </a:xfrm>
        </p:spPr>
        <p:txBody>
          <a:bodyPr/>
          <a:lstStyle/>
          <a:p>
            <a:r>
              <a:rPr lang="pt-BR" dirty="0" smtClean="0">
                <a:solidFill>
                  <a:schemeClr val="hlink"/>
                </a:solidFill>
              </a:rPr>
              <a:t>Reação de obtenção:</a:t>
            </a:r>
          </a:p>
          <a:p>
            <a:pPr>
              <a:buNone/>
            </a:pPr>
            <a:endParaRPr lang="pt-BR" dirty="0">
              <a:solidFill>
                <a:schemeClr val="hlink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hlink"/>
                </a:solidFill>
              </a:rPr>
              <a:t>  </a:t>
            </a:r>
          </a:p>
          <a:p>
            <a:pPr algn="ctr">
              <a:buNone/>
            </a:pPr>
            <a:r>
              <a:rPr lang="pt-BR" dirty="0" smtClean="0"/>
              <a:t>  6CO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+ 6H</a:t>
            </a:r>
            <a:r>
              <a:rPr lang="pt-BR" baseline="-25000" dirty="0"/>
              <a:t>2</a:t>
            </a:r>
            <a:r>
              <a:rPr lang="pt-BR" dirty="0"/>
              <a:t>0 </a:t>
            </a:r>
            <a:r>
              <a:rPr lang="pt-BR" dirty="0">
                <a:sym typeface="Wingdings"/>
              </a:rPr>
              <a:t></a:t>
            </a:r>
            <a:r>
              <a:rPr lang="pt-BR" dirty="0"/>
              <a:t> C</a:t>
            </a:r>
            <a:r>
              <a:rPr lang="pt-BR" baseline="-25000" dirty="0"/>
              <a:t>6</a:t>
            </a:r>
            <a:r>
              <a:rPr lang="pt-BR" dirty="0"/>
              <a:t>(H2O)</a:t>
            </a:r>
            <a:r>
              <a:rPr lang="pt-BR" baseline="-25000" dirty="0"/>
              <a:t>6</a:t>
            </a:r>
            <a:r>
              <a:rPr lang="pt-BR" dirty="0"/>
              <a:t> + </a:t>
            </a:r>
            <a:r>
              <a:rPr lang="pt-BR" dirty="0" smtClean="0"/>
              <a:t>60</a:t>
            </a:r>
            <a:r>
              <a:rPr lang="pt-BR" baseline="-25000" dirty="0" smtClean="0"/>
              <a:t>2</a:t>
            </a:r>
          </a:p>
          <a:p>
            <a:pPr algn="ctr">
              <a:buNone/>
            </a:pPr>
            <a:endParaRPr lang="pt-BR" baseline="-25000" dirty="0"/>
          </a:p>
          <a:p>
            <a:pPr algn="ctr">
              <a:buNone/>
            </a:pPr>
            <a:r>
              <a:rPr lang="pt-BR" baseline="-25000" dirty="0" smtClean="0"/>
              <a:t>Fotossíntese</a:t>
            </a: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Font typeface="Arial" charset="0"/>
              <a:buNone/>
            </a:pPr>
            <a:endParaRPr lang="pt-BR" baseline="-25000" dirty="0" smtClean="0"/>
          </a:p>
          <a:p>
            <a:pPr>
              <a:buFont typeface="Arial" charset="0"/>
              <a:buNone/>
            </a:pPr>
            <a:endParaRPr lang="pt-BR" baseline="-25000" dirty="0" smtClean="0"/>
          </a:p>
          <a:p>
            <a:pPr>
              <a:buFont typeface="Arial" charset="0"/>
              <a:buNone/>
            </a:pPr>
            <a:endParaRPr lang="pt-BR" dirty="0"/>
          </a:p>
          <a:p>
            <a:pPr lvl="1"/>
            <a:endParaRPr lang="pt-BR" dirty="0"/>
          </a:p>
          <a:p>
            <a:pPr lvl="1">
              <a:buFont typeface="Wingdings" pitchFamily="2" charset="2"/>
              <a:buNone/>
            </a:pPr>
            <a:endParaRPr lang="pt-BR" dirty="0"/>
          </a:p>
          <a:p>
            <a:pPr lvl="1">
              <a:buFont typeface="Wingdings" pitchFamily="2" charset="2"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amido1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765175"/>
            <a:ext cx="478790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elul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630078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qui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933825"/>
            <a:ext cx="788511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Celulose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708525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r>
              <a:rPr lang="en-US" sz="2800"/>
              <a:t>É o principal componente estrutural das plantas, especialmente de madeira e plantas fibrosas.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/>
              <a:t> 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r>
              <a:rPr lang="en-US" sz="2800"/>
              <a:t>Apresenta cadeias individuais reunidas por pontes de H, que dão às plantas fibrosas sua força mecânica.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800"/>
          </a:p>
          <a:p>
            <a:pPr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r>
              <a:rPr lang="en-US" sz="2800"/>
              <a:t>Os animais não possuem as enzimas celulases, que são encontradas em bactérias, incluindo as que habitam o trato digestivo dos cupins e animais de pasto, como gados e cavalos.</a:t>
            </a:r>
          </a:p>
          <a:p>
            <a:pPr>
              <a:lnSpc>
                <a:spcPct val="80000"/>
              </a:lnSpc>
            </a:pPr>
            <a:endParaRPr 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Pectina</a:t>
            </a:r>
            <a:endParaRPr lang="pt-BR" sz="4000" dirty="0"/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pt-BR" sz="2800" dirty="0"/>
          </a:p>
          <a:p>
            <a:pPr>
              <a:lnSpc>
                <a:spcPct val="80000"/>
              </a:lnSpc>
            </a:pPr>
            <a:r>
              <a:rPr lang="pt-BR" sz="2800" dirty="0" smtClean="0"/>
              <a:t>É o polissacarídeos que junto com a celulose e a </a:t>
            </a:r>
            <a:r>
              <a:rPr lang="pt-BR" sz="2800" dirty="0" err="1" smtClean="0"/>
              <a:t>hemicelulose</a:t>
            </a:r>
            <a:r>
              <a:rPr lang="pt-BR" sz="2800" dirty="0" smtClean="0"/>
              <a:t>, forma o material estrutural da parede celular dos vegetais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É encontrada em grande quantidade no mesocarpo (parte média dos frutos)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A base é o polímero conhecido como ácido </a:t>
            </a:r>
            <a:r>
              <a:rPr lang="pt-BR" sz="2800" dirty="0" err="1" smtClean="0"/>
              <a:t>poligalacturônico</a:t>
            </a:r>
            <a:endParaRPr lang="pt-BR" sz="2800" dirty="0" smtClean="0"/>
          </a:p>
          <a:p>
            <a:pPr>
              <a:lnSpc>
                <a:spcPct val="80000"/>
              </a:lnSpc>
            </a:pPr>
            <a:r>
              <a:rPr lang="pt-BR" sz="2800" dirty="0" smtClean="0"/>
              <a:t>Compõe as fibras solúveis 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Principais fontes: frutas cítricas, maracujá, goiaba, entre outras.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Pectinas</a:t>
            </a:r>
            <a:endParaRPr lang="pt-BR" sz="4000" dirty="0"/>
          </a:p>
        </p:txBody>
      </p:sp>
      <p:pic>
        <p:nvPicPr>
          <p:cNvPr id="4" name="Imagem 3" descr="C:\Users\Ronaldo\Desktop\abacat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189605" cy="22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respeitavelpublico.files.wordpress.com/2008/07/laranj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2679963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4.bp.blogspot.com/_tXBi1g_ek7M/THW4wWUX6aI/AAAAAAAAAtw/ZruWTG3BFqI/s1600/produto_maracuj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332803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nutripersonal.com.br/blog/wp-content/uploads/goiaba_0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77072"/>
            <a:ext cx="2592288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Pectinas</a:t>
            </a:r>
            <a:endParaRPr lang="pt-BR" dirty="0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2400" dirty="0" smtClean="0"/>
              <a:t>Unidade de ácido </a:t>
            </a:r>
            <a:r>
              <a:rPr lang="pt-BR" sz="2400" dirty="0" err="1" smtClean="0"/>
              <a:t>α-D-Galacturônico</a:t>
            </a:r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2400" dirty="0" smtClean="0"/>
              <a:t>Ácido </a:t>
            </a:r>
            <a:r>
              <a:rPr lang="pt-BR" sz="2400" dirty="0" err="1" smtClean="0"/>
              <a:t>poligalacturônico</a:t>
            </a:r>
            <a:r>
              <a:rPr lang="pt-BR" sz="2400" dirty="0" smtClean="0"/>
              <a:t> unido por ligações α(1</a:t>
            </a:r>
            <a:r>
              <a:rPr lang="pt-BR" sz="2400" dirty="0" smtClean="0">
                <a:sym typeface="Wingdings" pitchFamily="2" charset="2"/>
              </a:rPr>
              <a:t>4)</a:t>
            </a:r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>
              <a:hlinkClick r:id="rId2"/>
            </a:endParaRPr>
          </a:p>
          <a:p>
            <a:pPr>
              <a:buNone/>
            </a:pPr>
            <a:endParaRPr lang="pt-BR" dirty="0" smtClean="0">
              <a:hlinkClick r:id="rId2"/>
            </a:endParaRPr>
          </a:p>
          <a:p>
            <a:pPr>
              <a:buNone/>
            </a:pPr>
            <a:endParaRPr lang="pt-BR" dirty="0" smtClean="0">
              <a:hlinkClick r:id="rId2"/>
            </a:endParaRPr>
          </a:p>
          <a:p>
            <a:pPr>
              <a:buNone/>
            </a:pPr>
            <a:r>
              <a:rPr lang="pt-BR" dirty="0" smtClean="0">
                <a:hlinkClick r:id="rId2"/>
              </a:rPr>
              <a:t>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8" name="il_fi" descr="http://upload.wikimedia.org/wikipedia/commons/thumb/d/d3/Galacturonic_acid.png/180px-Galacturonic_aci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20888"/>
            <a:ext cx="1711960" cy="1297305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il_fi" descr="http://www.tdr.cesca.es/TESIS_UdL/AVAILABLE/TDX-0424101-101108/Figura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293096"/>
            <a:ext cx="5082540" cy="17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Pectina</a:t>
            </a:r>
            <a:endParaRPr lang="pt-BR" dirty="0"/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989138"/>
            <a:ext cx="8540750" cy="4498975"/>
          </a:xfrm>
        </p:spPr>
        <p:txBody>
          <a:bodyPr/>
          <a:lstStyle/>
          <a:p>
            <a:r>
              <a:rPr lang="pt-BR" sz="2800" i="1" dirty="0" smtClean="0"/>
              <a:t>Grau ou teor de </a:t>
            </a:r>
            <a:r>
              <a:rPr lang="pt-BR" sz="2800" i="1" dirty="0" err="1" smtClean="0"/>
              <a:t>metoxilação</a:t>
            </a:r>
            <a:r>
              <a:rPr lang="pt-BR" sz="2800" dirty="0" smtClean="0"/>
              <a:t>: é porcentagem de grupos metila esterificados com os grupos carboxila dos resíduos de ácido </a:t>
            </a:r>
            <a:r>
              <a:rPr lang="pt-BR" sz="2800" dirty="0" err="1" smtClean="0"/>
              <a:t>galacturônico</a:t>
            </a:r>
            <a:r>
              <a:rPr lang="pt-BR" sz="2800" dirty="0" smtClean="0"/>
              <a:t>.</a:t>
            </a:r>
          </a:p>
          <a:p>
            <a:r>
              <a:rPr lang="pt-BR" sz="2800" i="1" dirty="0" smtClean="0"/>
              <a:t>Pectina de alto teor de </a:t>
            </a:r>
            <a:r>
              <a:rPr lang="pt-BR" sz="2800" i="1" dirty="0" err="1" smtClean="0"/>
              <a:t>metoxilação</a:t>
            </a:r>
            <a:r>
              <a:rPr lang="pt-BR" sz="2800" i="1" dirty="0" smtClean="0"/>
              <a:t> (ATM</a:t>
            </a:r>
            <a:r>
              <a:rPr lang="pt-BR" sz="2800" dirty="0" smtClean="0"/>
              <a:t>): é a pectina que possui mais de 50% de grupos </a:t>
            </a:r>
            <a:r>
              <a:rPr lang="pt-BR" sz="2800" dirty="0" err="1" smtClean="0"/>
              <a:t>metilados</a:t>
            </a:r>
            <a:r>
              <a:rPr lang="pt-BR" sz="2800" dirty="0" smtClean="0"/>
              <a:t>.</a:t>
            </a:r>
          </a:p>
          <a:p>
            <a:r>
              <a:rPr lang="pt-BR" sz="2800" i="1" dirty="0" smtClean="0"/>
              <a:t>Pectina de baixo teor de </a:t>
            </a:r>
            <a:r>
              <a:rPr lang="pt-BR" sz="2800" i="1" dirty="0" err="1" smtClean="0"/>
              <a:t>metoxilação</a:t>
            </a:r>
            <a:r>
              <a:rPr lang="pt-BR" sz="2800" i="1" dirty="0" smtClean="0"/>
              <a:t> (BTM): </a:t>
            </a:r>
            <a:r>
              <a:rPr lang="pt-BR" sz="2800" dirty="0" smtClean="0"/>
              <a:t>é a pectina que possui 50% ou menos de grupos </a:t>
            </a:r>
            <a:r>
              <a:rPr lang="pt-BR" sz="2800" dirty="0" err="1" smtClean="0"/>
              <a:t>metoxilados</a:t>
            </a:r>
            <a:r>
              <a:rPr lang="pt-BR" sz="2800" dirty="0" smtClean="0"/>
              <a:t>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Pectina</a:t>
            </a:r>
            <a:endParaRPr lang="pt-BR" dirty="0"/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989138"/>
            <a:ext cx="8540750" cy="4498975"/>
          </a:xfrm>
        </p:spPr>
        <p:txBody>
          <a:bodyPr/>
          <a:lstStyle/>
          <a:p>
            <a:r>
              <a:rPr lang="pt-BR" b="1" u="sng"/>
              <a:t>Duodeno</a:t>
            </a:r>
            <a:r>
              <a:rPr lang="pt-BR"/>
              <a:t>: A amilase pancreática é capaz de realizar à digestão completa do amido, transformando-o em maltose e </a:t>
            </a:r>
            <a:r>
              <a:rPr lang="pt-BR" dirty="0" err="1"/>
              <a:t>dextrina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b="1" u="sng" dirty="0"/>
              <a:t>Intestino Delgado</a:t>
            </a:r>
            <a:r>
              <a:rPr lang="pt-BR" dirty="0"/>
              <a:t>: Temos a ação das </a:t>
            </a:r>
            <a:r>
              <a:rPr lang="pt-BR" dirty="0" err="1"/>
              <a:t>dissacaridases</a:t>
            </a:r>
            <a:r>
              <a:rPr lang="pt-BR" dirty="0"/>
              <a:t> ( enzimas que hidrolisam os dissacarídeos), que estão na borda das células intestinais.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Curiosidades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844675"/>
            <a:ext cx="8540750" cy="4498975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pt-BR" sz="2800"/>
              <a:t>Na rapadura encontramos 90% de carboidratos. Sendo 80% de sacarose.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pt-BR" sz="2800"/>
              <a:t>Os carboidratos da nossa dieta são oriundos de alimentos de origem vegetal. A exceção é a lactose,  proveniente do leite e seus derivados.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2800"/>
              <a:t>Mais da metade do carbono orgânico do planeta está   armazenado em apenas duas moléculas de carboidratos: amido e celulose.</a:t>
            </a:r>
          </a:p>
          <a:p>
            <a:pPr marL="609600" indent="-609600">
              <a:buFont typeface="Arial" charset="0"/>
              <a:buNone/>
            </a:pPr>
            <a:endParaRPr lang="pt-BR" sz="2800"/>
          </a:p>
          <a:p>
            <a:pPr marL="609600" indent="-609600"/>
            <a:endParaRPr 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Carência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falta de carboidratos no organismo manifesta-se por sintomas de fraqueza, tremores, mãos frias, nervosismo e tonturas, o que pode levar até ao desmaio. É o que acontece no jejum prolongado. A carência leva o organismo a utilizar-se das gorduras e reservas do tecido adiposo para fornecimento de energia, o que provoca emagrecimento.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Carboidratos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3250" y="1412777"/>
            <a:ext cx="8540750" cy="4930874"/>
          </a:xfrm>
        </p:spPr>
        <p:txBody>
          <a:bodyPr/>
          <a:lstStyle/>
          <a:p>
            <a:r>
              <a:rPr lang="pt-BR" dirty="0">
                <a:solidFill>
                  <a:schemeClr val="hlink"/>
                </a:solidFill>
              </a:rPr>
              <a:t>Composição</a:t>
            </a:r>
          </a:p>
          <a:p>
            <a:pPr lvl="1"/>
            <a:r>
              <a:rPr lang="pt-BR" dirty="0"/>
              <a:t>São formados por C, H, O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>
                <a:solidFill>
                  <a:schemeClr val="hlink"/>
                </a:solidFill>
              </a:rPr>
              <a:t>Fórmula Geral</a:t>
            </a:r>
            <a:r>
              <a:rPr lang="pt-BR" dirty="0"/>
              <a:t>  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 </a:t>
            </a:r>
            <a:r>
              <a:rPr lang="pt-BR" dirty="0" err="1" smtClean="0"/>
              <a:t>C</a:t>
            </a:r>
            <a:r>
              <a:rPr lang="pt-BR" baseline="-25000" dirty="0" err="1" smtClean="0"/>
              <a:t>n</a:t>
            </a:r>
            <a:r>
              <a:rPr lang="pt-BR" dirty="0" smtClean="0"/>
              <a:t>(H</a:t>
            </a:r>
            <a:r>
              <a:rPr lang="pt-BR" baseline="-25000" dirty="0" smtClean="0"/>
              <a:t>2</a:t>
            </a:r>
            <a:r>
              <a:rPr lang="pt-BR" dirty="0" smtClean="0"/>
              <a:t>O)</a:t>
            </a:r>
            <a:r>
              <a:rPr lang="pt-BR" baseline="-25000" dirty="0" smtClean="0"/>
              <a:t>n  Já foi derrubada!</a:t>
            </a:r>
            <a:endParaRPr lang="pt-BR" dirty="0"/>
          </a:p>
          <a:p>
            <a:r>
              <a:rPr lang="pt-BR" dirty="0" smtClean="0"/>
              <a:t>Definição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/>
              <a:t>São definidos com os </a:t>
            </a:r>
            <a:r>
              <a:rPr lang="pt-BR" sz="2400" dirty="0" err="1" smtClean="0"/>
              <a:t>polihidroxialdeídos</a:t>
            </a:r>
            <a:r>
              <a:rPr lang="pt-BR" sz="2400" dirty="0" smtClean="0"/>
              <a:t>, </a:t>
            </a:r>
            <a:r>
              <a:rPr lang="pt-BR" sz="2400" dirty="0" err="1" smtClean="0"/>
              <a:t>polihidroxicetonas</a:t>
            </a:r>
            <a:r>
              <a:rPr lang="pt-BR" sz="2400" dirty="0" smtClean="0"/>
              <a:t>, </a:t>
            </a:r>
            <a:r>
              <a:rPr lang="pt-BR" sz="2400" dirty="0" err="1" smtClean="0"/>
              <a:t>polihidroálcoois</a:t>
            </a:r>
            <a:r>
              <a:rPr lang="pt-BR" sz="2400" dirty="0"/>
              <a:t>,</a:t>
            </a:r>
            <a:r>
              <a:rPr lang="pt-BR" sz="2400" dirty="0" smtClean="0"/>
              <a:t> </a:t>
            </a:r>
            <a:r>
              <a:rPr lang="pt-BR" sz="2400" dirty="0" err="1" smtClean="0"/>
              <a:t>polihidroxiácidos</a:t>
            </a:r>
            <a:r>
              <a:rPr lang="pt-BR" sz="2400" dirty="0" smtClean="0"/>
              <a:t>, seus derivados e, polímeros desses compostos unidos por </a:t>
            </a:r>
            <a:r>
              <a:rPr lang="pt-BR" sz="2400" dirty="0" err="1" smtClean="0"/>
              <a:t>ligaçõs</a:t>
            </a:r>
            <a:r>
              <a:rPr lang="pt-BR" sz="2400" dirty="0" smtClean="0"/>
              <a:t> </a:t>
            </a:r>
            <a:r>
              <a:rPr lang="pt-BR" sz="2400" dirty="0" err="1" smtClean="0"/>
              <a:t>hemiacetálicas</a:t>
            </a:r>
            <a:endParaRPr lang="pt-BR" sz="2400" dirty="0" smtClean="0"/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  <a:p>
            <a:pPr>
              <a:buFont typeface="Arial" charset="0"/>
              <a:buNone/>
            </a:pPr>
            <a:endParaRPr lang="pt-BR" baseline="-25000" dirty="0" smtClean="0"/>
          </a:p>
          <a:p>
            <a:pPr>
              <a:buFont typeface="Arial" charset="0"/>
              <a:buNone/>
            </a:pPr>
            <a:endParaRPr lang="pt-BR" baseline="-25000" dirty="0" smtClean="0"/>
          </a:p>
          <a:p>
            <a:pPr>
              <a:buFont typeface="Arial" charset="0"/>
              <a:buNone/>
            </a:pPr>
            <a:endParaRPr lang="pt-BR" dirty="0"/>
          </a:p>
          <a:p>
            <a:pPr lvl="1"/>
            <a:endParaRPr lang="pt-BR" dirty="0"/>
          </a:p>
          <a:p>
            <a:pPr lvl="1">
              <a:buFont typeface="Wingdings" pitchFamily="2" charset="2"/>
              <a:buNone/>
            </a:pPr>
            <a:endParaRPr lang="pt-BR" dirty="0"/>
          </a:p>
          <a:p>
            <a:pPr lvl="1">
              <a:buFont typeface="Wingdings" pitchFamily="2" charset="2"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Excesso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carboidratos, quando em excesso no organismo, transformam-se em gordura e ficam acumulados nos adipósitos, podendo causar obesidade e arterosclerose </a:t>
            </a:r>
          </a:p>
          <a:p>
            <a:pPr>
              <a:buFont typeface="Arial" charset="0"/>
              <a:buNone/>
            </a:pPr>
            <a:r>
              <a:rPr lang="pt-BR"/>
              <a:t>  (aumento dos triglicerídeos sangüíneos).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Classificação </a:t>
            </a:r>
            <a:br>
              <a:rPr lang="pt-BR" sz="4000"/>
            </a:br>
            <a:r>
              <a:rPr lang="pt-BR" sz="2400"/>
              <a:t>(quanto ao número de monômeros)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844675"/>
            <a:ext cx="8540750" cy="4608513"/>
          </a:xfrm>
        </p:spPr>
        <p:txBody>
          <a:bodyPr/>
          <a:lstStyle/>
          <a:p>
            <a:r>
              <a:rPr lang="pt-BR">
                <a:solidFill>
                  <a:schemeClr val="hlink"/>
                </a:solidFill>
              </a:rPr>
              <a:t>Monossacarídeos</a:t>
            </a:r>
          </a:p>
          <a:p>
            <a:pPr lvl="1"/>
            <a:r>
              <a:rPr lang="pt-BR"/>
              <a:t>Açúcares Fundamentais </a:t>
            </a:r>
            <a:r>
              <a:rPr lang="pt-BR" sz="2400"/>
              <a:t>(não necessitam de qualquer alteração para serem absorvidos)</a:t>
            </a:r>
          </a:p>
          <a:p>
            <a:pPr lvl="1"/>
            <a:r>
              <a:rPr lang="pt-BR"/>
              <a:t>Fórmula Geral:    C</a:t>
            </a:r>
            <a:r>
              <a:rPr lang="pt-BR" baseline="-25000"/>
              <a:t>n</a:t>
            </a:r>
            <a:r>
              <a:rPr lang="pt-BR"/>
              <a:t>H</a:t>
            </a:r>
            <a:r>
              <a:rPr lang="pt-BR" baseline="-25000"/>
              <a:t>2n</a:t>
            </a:r>
            <a:r>
              <a:rPr lang="pt-BR"/>
              <a:t>O</a:t>
            </a:r>
            <a:r>
              <a:rPr lang="pt-BR" baseline="-25000"/>
              <a:t>n</a:t>
            </a:r>
            <a:r>
              <a:rPr lang="pt-BR"/>
              <a:t>       n</a:t>
            </a:r>
            <a:r>
              <a:rPr lang="pt-BR">
                <a:cs typeface="Tahoma" pitchFamily="34" charset="0"/>
              </a:rPr>
              <a:t>≥ 3</a:t>
            </a:r>
            <a:endParaRPr lang="pt-BR" baseline="-25000">
              <a:cs typeface="Tahoma" pitchFamily="34" charset="0"/>
            </a:endParaRPr>
          </a:p>
          <a:p>
            <a:pPr lvl="1"/>
            <a:r>
              <a:rPr lang="pt-BR"/>
              <a:t>Propriedades:</a:t>
            </a:r>
          </a:p>
          <a:p>
            <a:pPr lvl="2"/>
            <a:r>
              <a:rPr lang="pt-BR"/>
              <a:t> solúveis em água e insolúveis em solventes  orgânicos</a:t>
            </a:r>
          </a:p>
          <a:p>
            <a:pPr lvl="2"/>
            <a:r>
              <a:rPr lang="pt-BR"/>
              <a:t> brancos e cristalinos</a:t>
            </a:r>
          </a:p>
          <a:p>
            <a:pPr lvl="2"/>
            <a:r>
              <a:rPr lang="pt-BR"/>
              <a:t> maioria com saber doce</a:t>
            </a:r>
          </a:p>
          <a:p>
            <a:pPr lvl="2"/>
            <a:r>
              <a:rPr lang="pt-BR"/>
              <a:t> estão ligados à produção energética.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Monossacarídeos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/>
              <a:t>O nome genérico do monossacarídeo é dado baseado no número de carbonos mais a terminação “ose”.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03 carbonos – trioses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04 carbonos – tetroses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05 carbonos – pentoses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06 carbonos – hexoses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07 carbonos – heptoses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pt-BR"/>
              <a:t>  Podem ser classificados ainda como aldoses ou cetoses.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4136"/>
          </a:xfrm>
        </p:spPr>
        <p:txBody>
          <a:bodyPr/>
          <a:lstStyle/>
          <a:p>
            <a:r>
              <a:rPr lang="pt-BR"/>
              <a:t>Monossacarídeos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08720"/>
            <a:ext cx="8540750" cy="51904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 smtClean="0"/>
              <a:t>Isomeria ótica</a:t>
            </a:r>
          </a:p>
          <a:p>
            <a:pPr>
              <a:lnSpc>
                <a:spcPct val="90000"/>
              </a:lnSpc>
              <a:buNone/>
            </a:pPr>
            <a:endParaRPr lang="pt-BR" sz="4000" dirty="0"/>
          </a:p>
        </p:txBody>
      </p:sp>
      <p:pic>
        <p:nvPicPr>
          <p:cNvPr id="4" name="il_fi" descr="http://www.mundoeducacao.com.br/upload/conteudo/isomeria%20optica%20conceito%20est%20-%20M_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2085975"/>
            <a:ext cx="4591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83568" y="4797152"/>
            <a:ext cx="74168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Propriedade de desviar a luz polarizada em ângulos para a direita (</a:t>
            </a:r>
            <a:r>
              <a:rPr lang="pt-BR" sz="2000" dirty="0" err="1" smtClean="0"/>
              <a:t>dextrógira</a:t>
            </a:r>
            <a:r>
              <a:rPr lang="pt-BR" sz="2000" dirty="0" smtClean="0"/>
              <a:t>) e esquerda (</a:t>
            </a:r>
            <a:r>
              <a:rPr lang="pt-BR" sz="2000" dirty="0" err="1" smtClean="0"/>
              <a:t>levógira</a:t>
            </a:r>
            <a:r>
              <a:rPr lang="pt-BR" sz="2000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O primeiro composto da série (C=3, </a:t>
            </a:r>
            <a:r>
              <a:rPr lang="pt-BR" sz="2000" dirty="0" err="1" smtClean="0"/>
              <a:t>gliceraldeído</a:t>
            </a:r>
            <a:r>
              <a:rPr lang="pt-BR" sz="2000" dirty="0" smtClean="0"/>
              <a:t>) leva em seu nome a letra D (</a:t>
            </a:r>
            <a:r>
              <a:rPr lang="pt-BR" sz="2000" dirty="0" err="1" smtClean="0"/>
              <a:t>dextrógiro</a:t>
            </a:r>
            <a:r>
              <a:rPr lang="pt-BR" sz="2000" dirty="0" smtClean="0"/>
              <a:t>) ou L (</a:t>
            </a:r>
            <a:r>
              <a:rPr lang="pt-BR" sz="2000" dirty="0" err="1" smtClean="0"/>
              <a:t>levógiro</a:t>
            </a:r>
            <a:r>
              <a:rPr lang="pt-BR" sz="2000" dirty="0" smtClean="0"/>
              <a:t>) e os demais compostos levam o símbolo (+) e (-), onde (+) representa os </a:t>
            </a:r>
            <a:r>
              <a:rPr lang="pt-BR" sz="2000" dirty="0" err="1" smtClean="0"/>
              <a:t>dextrógiros</a:t>
            </a:r>
            <a:r>
              <a:rPr lang="pt-BR" sz="2000" dirty="0" smtClean="0"/>
              <a:t> e (-) os </a:t>
            </a:r>
            <a:r>
              <a:rPr lang="pt-BR" sz="2000" dirty="0" err="1" smtClean="0"/>
              <a:t>levógiros</a:t>
            </a:r>
            <a:endParaRPr lang="pt-BR" sz="2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4136"/>
          </a:xfrm>
        </p:spPr>
        <p:txBody>
          <a:bodyPr/>
          <a:lstStyle/>
          <a:p>
            <a:r>
              <a:rPr lang="pt-BR"/>
              <a:t>Monossacarídeos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08720"/>
            <a:ext cx="8540750" cy="51904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 smtClean="0"/>
              <a:t>Isomeria ótica</a:t>
            </a:r>
          </a:p>
          <a:p>
            <a:pPr>
              <a:lnSpc>
                <a:spcPct val="90000"/>
              </a:lnSpc>
              <a:buNone/>
            </a:pP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479715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Os  D e </a:t>
            </a:r>
            <a:r>
              <a:rPr lang="pt-BR" sz="2000" dirty="0" err="1" smtClean="0"/>
              <a:t>L-gliceraldeído</a:t>
            </a:r>
            <a:r>
              <a:rPr lang="pt-BR" sz="2000" dirty="0" smtClean="0"/>
              <a:t> são os isômeros óticos de referência para todos os monossacarídeos</a:t>
            </a:r>
            <a:endParaRPr lang="pt-BR" dirty="0"/>
          </a:p>
        </p:txBody>
      </p:sp>
      <p:pic>
        <p:nvPicPr>
          <p:cNvPr id="9" name="il_fi" descr="http://reocities.com/Vienna/choir/9201/configuracaoD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233713" cy="2632496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4136"/>
          </a:xfrm>
        </p:spPr>
        <p:txBody>
          <a:bodyPr/>
          <a:lstStyle/>
          <a:p>
            <a:r>
              <a:rPr lang="pt-BR"/>
              <a:t>Monossacarídeos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08720"/>
            <a:ext cx="8540750" cy="51904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 smtClean="0"/>
              <a:t>Isomeria ótica</a:t>
            </a:r>
          </a:p>
          <a:p>
            <a:pPr>
              <a:lnSpc>
                <a:spcPct val="90000"/>
              </a:lnSpc>
              <a:buNone/>
            </a:pPr>
            <a:endParaRPr lang="pt-BR" sz="4000" dirty="0"/>
          </a:p>
        </p:txBody>
      </p:sp>
      <p:pic>
        <p:nvPicPr>
          <p:cNvPr id="9" name="il_fi" descr="http://upload.wikimedia.org/wikipedia/commons/thumb/a/a1/Family_tree_aldoses.svg/750px-Family_tree_aldoses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980" y="1489782"/>
            <a:ext cx="5400040" cy="3878436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1403648" y="55172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Série dos monossacarídeos “D”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ússola">
  <a:themeElements>
    <a:clrScheme name="Bússo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ússo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ússo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ússo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2309</TotalTime>
  <Words>1173</Words>
  <Application>Microsoft Office PowerPoint</Application>
  <PresentationFormat>Apresentação na tela (4:3)</PresentationFormat>
  <Paragraphs>208</Paragraphs>
  <Slides>40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2" baseType="lpstr">
      <vt:lpstr>Bússola</vt:lpstr>
      <vt:lpstr>Imagem de bitmap</vt:lpstr>
      <vt:lpstr> CARBOIDRATOS</vt:lpstr>
      <vt:lpstr>Introdução</vt:lpstr>
      <vt:lpstr>Carboidratos</vt:lpstr>
      <vt:lpstr>Carboidratos</vt:lpstr>
      <vt:lpstr>Classificação  (quanto ao número de monômeros)</vt:lpstr>
      <vt:lpstr>Monossacarídeos</vt:lpstr>
      <vt:lpstr>Monossacarídeos</vt:lpstr>
      <vt:lpstr>Monossacarídeos</vt:lpstr>
      <vt:lpstr>Monossacarídeos</vt:lpstr>
      <vt:lpstr>Monossacarídeos</vt:lpstr>
      <vt:lpstr>Apresentação do PowerPoint</vt:lpstr>
      <vt:lpstr>Monossacarídeos</vt:lpstr>
      <vt:lpstr>Monossacarídeos</vt:lpstr>
      <vt:lpstr>Monossacarídeos</vt:lpstr>
      <vt:lpstr>Aldose x Cetose</vt:lpstr>
      <vt:lpstr>Monossacarídeos</vt:lpstr>
      <vt:lpstr>Monossacarídeos</vt:lpstr>
      <vt:lpstr>Monossacarídeos</vt:lpstr>
      <vt:lpstr>Os mais importantes</vt:lpstr>
      <vt:lpstr>Oligossacarídeos</vt:lpstr>
      <vt:lpstr>Ligação Glicosídica (maltose)</vt:lpstr>
      <vt:lpstr>Hemiacetal, ligação glicosídica, glicosídeo</vt:lpstr>
      <vt:lpstr>Apresentação do PowerPoint</vt:lpstr>
      <vt:lpstr>Apresentação do PowerPoint</vt:lpstr>
      <vt:lpstr>Hidrólise da Sacarose</vt:lpstr>
      <vt:lpstr>Oligossacarídeos</vt:lpstr>
      <vt:lpstr>Polissacarídeos</vt:lpstr>
      <vt:lpstr>Apresentação do PowerPoint</vt:lpstr>
      <vt:lpstr>Apresentação do PowerPoint</vt:lpstr>
      <vt:lpstr>Apresentação do PowerPoint</vt:lpstr>
      <vt:lpstr>Apresentação do PowerPoint</vt:lpstr>
      <vt:lpstr>Celulose</vt:lpstr>
      <vt:lpstr>Pectina</vt:lpstr>
      <vt:lpstr>Pectinas</vt:lpstr>
      <vt:lpstr>Pectinas</vt:lpstr>
      <vt:lpstr>Pectina</vt:lpstr>
      <vt:lpstr>Pectina</vt:lpstr>
      <vt:lpstr>Curiosidades</vt:lpstr>
      <vt:lpstr>Carência</vt:lpstr>
      <vt:lpstr>Excesso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BIOQUÍMICA 2 - CARBOIDRATOS</dc:title>
  <dc:creator>Edio</dc:creator>
  <cp:lastModifiedBy>xxxxxxxxxxxxxxxxxxxx</cp:lastModifiedBy>
  <cp:revision>55</cp:revision>
  <dcterms:created xsi:type="dcterms:W3CDTF">2006-03-07T14:18:02Z</dcterms:created>
  <dcterms:modified xsi:type="dcterms:W3CDTF">2012-09-27T22:40:54Z</dcterms:modified>
</cp:coreProperties>
</file>