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 id="272" r:id="rId18"/>
    <p:sldId id="273" r:id="rId19"/>
    <p:sldId id="275" r:id="rId20"/>
    <p:sldId id="277" r:id="rId21"/>
    <p:sldId id="279" r:id="rId22"/>
    <p:sldId id="280" r:id="rId23"/>
    <p:sldId id="281" r:id="rId24"/>
    <p:sldId id="282" r:id="rId25"/>
    <p:sldId id="283" r:id="rId26"/>
    <p:sldId id="284" r:id="rId27"/>
    <p:sldId id="285" r:id="rId28"/>
    <p:sldId id="287" r:id="rId29"/>
    <p:sldId id="286" r:id="rId30"/>
    <p:sldId id="288" r:id="rId31"/>
    <p:sldId id="289" r:id="rId32"/>
    <p:sldId id="290" r:id="rId33"/>
    <p:sldId id="274"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AF399036-D376-4364-9CB5-0AA93D73E110}" type="datetimeFigureOut">
              <a:rPr lang="pt-BR" smtClean="0"/>
              <a:pPr/>
              <a:t>28/05/2012</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48E30AB5-0432-4CD0-B564-314BC38AF539}" type="slidenum">
              <a:rPr lang="pt-BR" smtClean="0"/>
              <a:pPr/>
              <a:t>‹nº›</a:t>
            </a:fld>
            <a:endParaRPr lang="pt-BR"/>
          </a:p>
        </p:txBody>
      </p:sp>
      <p:sp>
        <p:nvSpPr>
          <p:cNvPr id="1126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265" name="Object 1"/>
          <p:cNvGraphicFramePr>
            <a:graphicFrameLocks noChangeAspect="1"/>
          </p:cNvGraphicFramePr>
          <p:nvPr/>
        </p:nvGraphicFramePr>
        <p:xfrm>
          <a:off x="214282" y="142852"/>
          <a:ext cx="3181373" cy="1428760"/>
        </p:xfrm>
        <a:graphic>
          <a:graphicData uri="http://schemas.openxmlformats.org/presentationml/2006/ole">
            <mc:AlternateContent xmlns:mc="http://schemas.openxmlformats.org/markup-compatibility/2006">
              <mc:Choice xmlns:v="urn:schemas-microsoft-com:vml" Requires="v">
                <p:oleObj spid="_x0000_s11266" r:id="rId4" imgW="5869080" imgH="2354040" progId="">
                  <p:embed/>
                </p:oleObj>
              </mc:Choice>
              <mc:Fallback>
                <p:oleObj r:id="rId4" imgW="5869080" imgH="235404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142852"/>
                        <a:ext cx="3181373" cy="1428760"/>
                      </a:xfrm>
                      <a:prstGeom prst="rect">
                        <a:avLst/>
                      </a:prstGeom>
                      <a:solidFill>
                        <a:srgbClr val="FFFFFF"/>
                      </a:solidFill>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graphicFrame>
        <p:nvGraphicFramePr>
          <p:cNvPr id="10242" name="Object 2"/>
          <p:cNvGraphicFramePr>
            <a:graphicFrameLocks noChangeAspect="1"/>
          </p:cNvGraphicFramePr>
          <p:nvPr/>
        </p:nvGraphicFramePr>
        <p:xfrm>
          <a:off x="6715140" y="5697478"/>
          <a:ext cx="2266042" cy="1017684"/>
        </p:xfrm>
        <a:graphic>
          <a:graphicData uri="http://schemas.openxmlformats.org/presentationml/2006/ole">
            <mc:AlternateContent xmlns:mc="http://schemas.openxmlformats.org/markup-compatibility/2006">
              <mc:Choice xmlns:v="urn:schemas-microsoft-com:vml" Requires="v">
                <p:oleObj spid="_x0000_s10243" r:id="rId3" imgW="5869080" imgH="2354040" progId="">
                  <p:embed/>
                </p:oleObj>
              </mc:Choice>
              <mc:Fallback>
                <p:oleObj r:id="rId3" imgW="5869080" imgH="2354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40" y="5697478"/>
                        <a:ext cx="2266042" cy="1017684"/>
                      </a:xfrm>
                      <a:prstGeom prst="rect">
                        <a:avLst/>
                      </a:prstGeom>
                      <a:solidFill>
                        <a:srgbClr val="FFFFFF"/>
                      </a:solidFill>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AF399036-D376-4364-9CB5-0AA93D73E110}" type="datetimeFigureOut">
              <a:rPr lang="pt-BR" smtClean="0"/>
              <a:pPr/>
              <a:t>28/05/2012</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AF399036-D376-4364-9CB5-0AA93D73E110}" type="datetimeFigureOut">
              <a:rPr lang="pt-BR" smtClean="0"/>
              <a:pPr/>
              <a:t>28/05/2012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AF399036-D376-4364-9CB5-0AA93D73E110}" type="datetimeFigureOut">
              <a:rPr lang="pt-BR" smtClean="0"/>
              <a:pPr/>
              <a:t>28/05/2012</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48E30AB5-0432-4CD0-B564-314BC38AF539}"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399036-D376-4364-9CB5-0AA93D73E110}" type="datetimeFigureOut">
              <a:rPr lang="pt-BR" smtClean="0"/>
              <a:pPr/>
              <a:t>28/05/2012</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E30AB5-0432-4CD0-B564-314BC38AF53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70000" contrast="-70000"/>
          </a:blip>
          <a:srcRect/>
          <a:stretch>
            <a:fillRect/>
          </a:stretch>
        </p:blipFill>
        <p:spPr bwMode="auto">
          <a:xfrm>
            <a:off x="0" y="1643050"/>
            <a:ext cx="9144000" cy="3190876"/>
          </a:xfrm>
          <a:prstGeom prst="rect">
            <a:avLst/>
          </a:prstGeom>
          <a:noFill/>
          <a:ln w="9525">
            <a:noFill/>
            <a:miter lim="800000"/>
            <a:headEnd/>
            <a:tailEnd/>
          </a:ln>
          <a:effectLst/>
        </p:spPr>
      </p:pic>
      <p:sp>
        <p:nvSpPr>
          <p:cNvPr id="2" name="Título 1"/>
          <p:cNvSpPr>
            <a:spLocks noGrp="1"/>
          </p:cNvSpPr>
          <p:nvPr>
            <p:ph type="ctrTitle"/>
          </p:nvPr>
        </p:nvSpPr>
        <p:spPr/>
        <p:txBody>
          <a:bodyPr/>
          <a:lstStyle/>
          <a:p>
            <a:pPr algn="ctr"/>
            <a:r>
              <a:rPr lang="pt-BR" dirty="0" smtClean="0"/>
              <a:t>Automação Industrial</a:t>
            </a:r>
            <a:endParaRPr lang="pt-BR" dirty="0"/>
          </a:p>
        </p:txBody>
      </p:sp>
      <p:sp>
        <p:nvSpPr>
          <p:cNvPr id="3" name="Subtítulo 2"/>
          <p:cNvSpPr>
            <a:spLocks noGrp="1"/>
          </p:cNvSpPr>
          <p:nvPr>
            <p:ph type="subTitle" idx="1"/>
          </p:nvPr>
        </p:nvSpPr>
        <p:spPr/>
        <p:txBody>
          <a:bodyPr>
            <a:normAutofit/>
          </a:bodyPr>
          <a:lstStyle/>
          <a:p>
            <a:pPr algn="ctr"/>
            <a:r>
              <a:rPr lang="pt-BR" smtClean="0"/>
              <a:t>Capítulo </a:t>
            </a:r>
            <a:r>
              <a:rPr lang="pt-BR" smtClean="0"/>
              <a:t>3 </a:t>
            </a:r>
            <a:r>
              <a:rPr lang="pt-BR" dirty="0" smtClean="0"/>
              <a:t>– Identificação de Instrumentos</a:t>
            </a:r>
            <a:endParaRPr lang="pt-B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smtClean="0"/>
              <a:t>Primeiras Letras: T</a:t>
            </a:r>
          </a:p>
          <a:p>
            <a:pPr lvl="1"/>
            <a:r>
              <a:rPr lang="pt-BR" dirty="0" smtClean="0"/>
              <a:t>A primeira letra indica a variável medida ou aquela que inicia a ação do instrumento. Pode ser seguida de um caractere modificador.</a:t>
            </a:r>
          </a:p>
          <a:p>
            <a:r>
              <a:rPr lang="pt-BR" dirty="0" smtClean="0"/>
              <a:t>Letras Subseqüentes: IC</a:t>
            </a:r>
          </a:p>
          <a:p>
            <a:pPr lvl="1"/>
            <a:r>
              <a:rPr lang="pt-BR" dirty="0" smtClean="0"/>
              <a:t>Indicam as seguintes funções, nesta ordem:</a:t>
            </a:r>
          </a:p>
          <a:p>
            <a:pPr lvl="2"/>
            <a:r>
              <a:rPr lang="pt-BR" dirty="0" smtClean="0"/>
              <a:t>(a) Função passiva ou função de aviso/leitura.</a:t>
            </a:r>
          </a:p>
          <a:p>
            <a:pPr lvl="3"/>
            <a:r>
              <a:rPr lang="pt-BR" dirty="0" smtClean="0"/>
              <a:t>Ex.: Restrição/Orifício, Conexão pontual, Alarme, Luz de Advertência, Indicador, Painel de Visualização (</a:t>
            </a:r>
            <a:r>
              <a:rPr lang="pt-BR" dirty="0" err="1" smtClean="0"/>
              <a:t>Glass</a:t>
            </a:r>
            <a:r>
              <a:rPr lang="pt-BR" dirty="0" smtClean="0"/>
              <a:t>), etc.</a:t>
            </a:r>
          </a:p>
          <a:p>
            <a:pPr lvl="2"/>
            <a:r>
              <a:rPr lang="pt-BR" dirty="0" smtClean="0"/>
              <a:t>(b) Função ativa ou de saída. Ex.: Controlador, Chave, Transmissor, Computador, Atuador, etc.</a:t>
            </a:r>
            <a:endParaRPr lang="pt-BR" dirty="0"/>
          </a:p>
        </p:txBody>
      </p:sp>
      <p:sp>
        <p:nvSpPr>
          <p:cNvPr id="3" name="Título 2"/>
          <p:cNvSpPr>
            <a:spLocks noGrp="1"/>
          </p:cNvSpPr>
          <p:nvPr>
            <p:ph type="title"/>
          </p:nvPr>
        </p:nvSpPr>
        <p:spPr/>
        <p:txBody>
          <a:bodyPr/>
          <a:lstStyle/>
          <a:p>
            <a:r>
              <a:rPr lang="pt-BR" dirty="0" smtClean="0"/>
              <a:t>Exemplo</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smtClean="0"/>
              <a:t>Simplificado</a:t>
            </a:r>
          </a:p>
          <a:p>
            <a:pPr lvl="1"/>
            <a:r>
              <a:rPr lang="pt-BR" dirty="0" smtClean="0"/>
              <a:t>Somente as letras indicadoras das funções básicas dos principais instrumentos. O número de malha é omitido. Visão geral da planta.</a:t>
            </a:r>
          </a:p>
          <a:p>
            <a:r>
              <a:rPr lang="pt-BR" dirty="0" smtClean="0"/>
              <a:t>Conceitual</a:t>
            </a:r>
          </a:p>
          <a:p>
            <a:pPr lvl="1"/>
            <a:r>
              <a:rPr lang="pt-BR" dirty="0" smtClean="0"/>
              <a:t>Identificação abreviada de funções de instrumentos. Usado para desenvolver conceitos de controle sem se importar com detalhes de implementação física do sistema de instrumentação. Visão geral da planta, destacando estratégias de controle.</a:t>
            </a:r>
          </a:p>
          <a:p>
            <a:r>
              <a:rPr lang="pt-BR" dirty="0" smtClean="0"/>
              <a:t>Detalhado</a:t>
            </a:r>
          </a:p>
          <a:p>
            <a:pPr lvl="1"/>
            <a:r>
              <a:rPr lang="pt-BR" dirty="0" smtClean="0"/>
              <a:t>Usado para indicar detalhadamente a implementação física do sistema de instrumentação, após terem sido escolhidos o tipo de equipamento a ser instalado, e os sinais de comunicação a serem utilizados.</a:t>
            </a:r>
            <a:endParaRPr lang="pt-BR" dirty="0"/>
          </a:p>
        </p:txBody>
      </p:sp>
      <p:sp>
        <p:nvSpPr>
          <p:cNvPr id="3" name="Título 2"/>
          <p:cNvSpPr>
            <a:spLocks noGrp="1"/>
          </p:cNvSpPr>
          <p:nvPr>
            <p:ph type="title"/>
          </p:nvPr>
        </p:nvSpPr>
        <p:spPr/>
        <p:txBody>
          <a:bodyPr/>
          <a:lstStyle/>
          <a:p>
            <a:r>
              <a:rPr lang="pt-BR" dirty="0" smtClean="0"/>
              <a:t>Tipos de Diagramas PNI</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Simplificado</a:t>
            </a:r>
            <a:endParaRPr lang="pt-BR" dirty="0"/>
          </a:p>
        </p:txBody>
      </p:sp>
      <p:pic>
        <p:nvPicPr>
          <p:cNvPr id="2150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42" y="2071678"/>
            <a:ext cx="5991242" cy="4613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lnSpcReduction="10000"/>
          </a:bodyPr>
          <a:lstStyle/>
          <a:p>
            <a:r>
              <a:rPr lang="pt-BR" dirty="0" smtClean="0"/>
              <a:t>Diagrama Simplificado</a:t>
            </a:r>
          </a:p>
          <a:p>
            <a:pPr lvl="1"/>
            <a:r>
              <a:rPr lang="pt-BR" b="1" dirty="0" smtClean="0"/>
              <a:t>A</a:t>
            </a:r>
          </a:p>
          <a:p>
            <a:pPr lvl="2"/>
            <a:r>
              <a:rPr lang="pt-BR" dirty="0" smtClean="0"/>
              <a:t>Análise (instrumento usado para analisar alguma propriedade química e/ou física do fluido. Ex.: PH do fluido)</a:t>
            </a:r>
          </a:p>
          <a:p>
            <a:pPr lvl="1"/>
            <a:r>
              <a:rPr lang="pt-BR" b="1" dirty="0" smtClean="0"/>
              <a:t>LC</a:t>
            </a:r>
          </a:p>
          <a:p>
            <a:pPr lvl="2"/>
            <a:r>
              <a:rPr lang="pt-BR" dirty="0" smtClean="0"/>
              <a:t>Controlador de nível</a:t>
            </a:r>
          </a:p>
          <a:p>
            <a:pPr lvl="1"/>
            <a:r>
              <a:rPr lang="pt-BR" b="1" dirty="0" smtClean="0"/>
              <a:t>FC</a:t>
            </a:r>
          </a:p>
          <a:p>
            <a:pPr lvl="2"/>
            <a:r>
              <a:rPr lang="pt-BR" dirty="0" smtClean="0"/>
              <a:t>Controlador de vazão</a:t>
            </a:r>
          </a:p>
          <a:p>
            <a:pPr lvl="1"/>
            <a:r>
              <a:rPr lang="pt-BR" b="1" dirty="0" smtClean="0"/>
              <a:t>PC</a:t>
            </a:r>
          </a:p>
          <a:p>
            <a:pPr lvl="2"/>
            <a:r>
              <a:rPr lang="pt-BR" dirty="0" smtClean="0"/>
              <a:t>Controlador de pressão</a:t>
            </a:r>
          </a:p>
          <a:p>
            <a:pPr lvl="1"/>
            <a:r>
              <a:rPr lang="pt-BR" b="1" dirty="0" smtClean="0"/>
              <a:t>F</a:t>
            </a:r>
          </a:p>
          <a:p>
            <a:pPr lvl="2"/>
            <a:r>
              <a:rPr lang="pt-BR" dirty="0" smtClean="0"/>
              <a:t>Medidor de vazão.</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Conceitual</a:t>
            </a:r>
            <a:endParaRPr lang="pt-BR" dirty="0"/>
          </a:p>
        </p:txBody>
      </p:sp>
      <p:pic>
        <p:nvPicPr>
          <p:cNvPr id="2253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4414" y="2000240"/>
            <a:ext cx="6862782" cy="4593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b="1" dirty="0" smtClean="0"/>
              <a:t>AT</a:t>
            </a:r>
          </a:p>
          <a:p>
            <a:pPr lvl="2"/>
            <a:r>
              <a:rPr lang="pt-BR" dirty="0" smtClean="0"/>
              <a:t>Transmissor de resultado de </a:t>
            </a:r>
            <a:r>
              <a:rPr lang="pt-BR" dirty="0" err="1" smtClean="0"/>
              <a:t>an´alise</a:t>
            </a:r>
            <a:r>
              <a:rPr lang="pt-BR" dirty="0" smtClean="0"/>
              <a:t> do fluido.</a:t>
            </a:r>
          </a:p>
          <a:p>
            <a:pPr lvl="1"/>
            <a:r>
              <a:rPr lang="pt-BR" b="1" dirty="0" smtClean="0"/>
              <a:t>AC</a:t>
            </a:r>
          </a:p>
          <a:p>
            <a:pPr lvl="2"/>
            <a:r>
              <a:rPr lang="pt-BR" dirty="0" smtClean="0"/>
              <a:t>Controlador de análise (mantém as propriedades </a:t>
            </a:r>
            <a:r>
              <a:rPr lang="pt-BR" dirty="0" err="1" smtClean="0"/>
              <a:t>físicas-químicas</a:t>
            </a:r>
            <a:r>
              <a:rPr lang="pt-BR" dirty="0" smtClean="0"/>
              <a:t> desejadas).</a:t>
            </a:r>
          </a:p>
          <a:p>
            <a:pPr lvl="1"/>
            <a:r>
              <a:rPr lang="pt-BR" b="1" dirty="0" smtClean="0"/>
              <a:t>TDT</a:t>
            </a:r>
          </a:p>
          <a:p>
            <a:pPr lvl="2"/>
            <a:r>
              <a:rPr lang="pt-BR" dirty="0" smtClean="0"/>
              <a:t>Transmissor de temperatura diferencial (dif. De temperatura entre 2 pontos).</a:t>
            </a:r>
          </a:p>
          <a:p>
            <a:pPr lvl="1"/>
            <a:r>
              <a:rPr lang="pt-BR" b="1" dirty="0" smtClean="0"/>
              <a:t>FT, PT e LT</a:t>
            </a:r>
          </a:p>
          <a:p>
            <a:pPr lvl="2"/>
            <a:r>
              <a:rPr lang="pt-BR" dirty="0" smtClean="0"/>
              <a:t>Transmissores de vazão, pressão e nível, respectivamente.</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r>
              <a:rPr lang="pt-BR" dirty="0" smtClean="0"/>
              <a:t>Tipos de Diagramas PNI</a:t>
            </a:r>
            <a:endParaRPr lang="pt-BR" dirty="0"/>
          </a:p>
        </p:txBody>
      </p:sp>
      <p:pic>
        <p:nvPicPr>
          <p:cNvPr id="23555" name="Picture 3"/>
          <p:cNvPicPr>
            <a:picLocks noChangeAspect="1" noChangeArrowheads="1"/>
          </p:cNvPicPr>
          <p:nvPr/>
        </p:nvPicPr>
        <p:blipFill>
          <a:blip r:embed="rId2"/>
          <a:srcRect/>
          <a:stretch>
            <a:fillRect/>
          </a:stretch>
        </p:blipFill>
        <p:spPr bwMode="auto">
          <a:xfrm>
            <a:off x="357158" y="1428736"/>
            <a:ext cx="8372475" cy="4191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fontScale="92500" lnSpcReduction="10000"/>
          </a:bodyPr>
          <a:lstStyle/>
          <a:p>
            <a:r>
              <a:rPr lang="pt-BR" dirty="0" smtClean="0"/>
              <a:t>Diagrama Simplificado</a:t>
            </a:r>
          </a:p>
          <a:p>
            <a:pPr lvl="1"/>
            <a:r>
              <a:rPr lang="pt-BR" b="1" dirty="0" smtClean="0"/>
              <a:t>AE</a:t>
            </a:r>
          </a:p>
          <a:p>
            <a:pPr lvl="2"/>
            <a:r>
              <a:rPr lang="pt-BR" dirty="0" smtClean="0"/>
              <a:t>Elemento sensor de análise (sensor primário que é afetado pela propriedade químico-física de interesse).</a:t>
            </a:r>
          </a:p>
          <a:p>
            <a:pPr lvl="1"/>
            <a:r>
              <a:rPr lang="pt-BR" b="1" dirty="0" smtClean="0"/>
              <a:t>AIC</a:t>
            </a:r>
          </a:p>
          <a:p>
            <a:pPr lvl="2"/>
            <a:r>
              <a:rPr lang="pt-BR" dirty="0" smtClean="0"/>
              <a:t>Controlador e indicador da propriedade de interesse.</a:t>
            </a:r>
          </a:p>
          <a:p>
            <a:pPr lvl="1"/>
            <a:r>
              <a:rPr lang="pt-BR" b="1" dirty="0" smtClean="0"/>
              <a:t>FY</a:t>
            </a:r>
          </a:p>
          <a:p>
            <a:pPr lvl="2"/>
            <a:r>
              <a:rPr lang="pt-BR" dirty="0" smtClean="0"/>
              <a:t>Conversão ou cálculo sobre um dado valor de vazão. O tipo de conversão/cálculo é indicado do lado direito superior do símbolo.</a:t>
            </a:r>
          </a:p>
          <a:p>
            <a:pPr lvl="1"/>
            <a:r>
              <a:rPr lang="pt-BR" b="1" dirty="0" smtClean="0"/>
              <a:t>FYC</a:t>
            </a:r>
          </a:p>
          <a:p>
            <a:pPr lvl="2"/>
            <a:r>
              <a:rPr lang="pt-BR" dirty="0" smtClean="0"/>
              <a:t>Controlador de vazão que também realiza algum cálculo.</a:t>
            </a:r>
          </a:p>
          <a:p>
            <a:pPr lvl="1"/>
            <a:r>
              <a:rPr lang="pt-BR" b="1" dirty="0" smtClean="0"/>
              <a:t>FIC e LIC</a:t>
            </a:r>
          </a:p>
          <a:p>
            <a:pPr lvl="2"/>
            <a:r>
              <a:rPr lang="pt-BR" dirty="0" smtClean="0"/>
              <a:t>Controladores e indicadores de vazão e de nível, respectivamente.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dirty="0" smtClean="0"/>
              <a:t>Note que o controlador AIC/941 produz sinal de alarme quando a variável de análise atinge um limite superior</a:t>
            </a:r>
          </a:p>
          <a:p>
            <a:pPr lvl="2"/>
            <a:r>
              <a:rPr lang="pt-BR" dirty="0" smtClean="0"/>
              <a:t>(AAH = </a:t>
            </a:r>
            <a:r>
              <a:rPr lang="pt-BR" dirty="0" err="1" smtClean="0"/>
              <a:t>Analysis</a:t>
            </a:r>
            <a:r>
              <a:rPr lang="pt-BR" dirty="0" smtClean="0"/>
              <a:t>, </a:t>
            </a:r>
            <a:r>
              <a:rPr lang="pt-BR" dirty="0" err="1" smtClean="0"/>
              <a:t>Alarm</a:t>
            </a:r>
            <a:r>
              <a:rPr lang="pt-BR" dirty="0" smtClean="0"/>
              <a:t>, </a:t>
            </a:r>
            <a:r>
              <a:rPr lang="pt-BR" dirty="0" err="1" smtClean="0"/>
              <a:t>High</a:t>
            </a:r>
            <a:r>
              <a:rPr lang="pt-BR" dirty="0" smtClean="0"/>
              <a:t>).</a:t>
            </a:r>
          </a:p>
          <a:p>
            <a:pPr lvl="1"/>
            <a:r>
              <a:rPr lang="pt-BR" dirty="0" smtClean="0"/>
              <a:t>O controlador de vazão FIC/900 produz sinais de alarme quando a vazão atinge valores máximos e mínimos</a:t>
            </a:r>
          </a:p>
          <a:p>
            <a:pPr lvl="2"/>
            <a:r>
              <a:rPr lang="pt-BR" dirty="0" smtClean="0"/>
              <a:t>(FAHL = </a:t>
            </a:r>
            <a:r>
              <a:rPr lang="pt-BR" dirty="0" err="1" smtClean="0"/>
              <a:t>Flow</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p>
          <a:p>
            <a:pPr lvl="1"/>
            <a:r>
              <a:rPr lang="pt-BR" dirty="0" smtClean="0"/>
              <a:t>O controlador de nível LIC/940 produz sinais de alarme quando o nível atinge valores máximos e mínimos</a:t>
            </a:r>
          </a:p>
          <a:p>
            <a:pPr lvl="2"/>
            <a:r>
              <a:rPr lang="pt-BR" dirty="0" smtClean="0"/>
              <a:t>(LAHL = </a:t>
            </a:r>
            <a:r>
              <a:rPr lang="pt-BR" dirty="0" err="1" smtClean="0"/>
              <a:t>Level</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Vazão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3314" name="Picture 2"/>
          <p:cNvPicPr>
            <a:picLocks noChangeAspect="1" noChangeArrowheads="1"/>
          </p:cNvPicPr>
          <p:nvPr/>
        </p:nvPicPr>
        <p:blipFill>
          <a:blip r:embed="rId2"/>
          <a:srcRect r="21230" b="45438"/>
          <a:stretch>
            <a:fillRect/>
          </a:stretch>
        </p:blipFill>
        <p:spPr bwMode="auto">
          <a:xfrm>
            <a:off x="785786" y="2071678"/>
            <a:ext cx="771530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As normas de instrumentação estabelecem símbolos, gráficos e codificação para identificação alfanumérica de instrumentos ou funções programadas, que deverão ser utilizadas nos diagramas (PNI) e malhas de controle de projetos de instrumentação.</a:t>
            </a:r>
            <a:endParaRPr lang="pt-BR" dirty="0"/>
          </a:p>
        </p:txBody>
      </p:sp>
      <p:sp>
        <p:nvSpPr>
          <p:cNvPr id="3" name="Título 2"/>
          <p:cNvSpPr>
            <a:spLocks noGrp="1"/>
          </p:cNvSpPr>
          <p:nvPr>
            <p:ph type="title"/>
          </p:nvPr>
        </p:nvSpPr>
        <p:spPr/>
        <p:txBody>
          <a:bodyPr/>
          <a:lstStyle/>
          <a:p>
            <a:r>
              <a:rPr lang="pt-BR" dirty="0" smtClean="0"/>
              <a:t>Introdução</a:t>
            </a:r>
            <a:endParaRPr lang="pt-BR" dirty="0"/>
          </a:p>
        </p:txBody>
      </p:sp>
      <p:pic>
        <p:nvPicPr>
          <p:cNvPr id="13314" name="Picture 2"/>
          <p:cNvPicPr>
            <a:picLocks noChangeAspect="1" noChangeArrowheads="1"/>
          </p:cNvPicPr>
          <p:nvPr/>
        </p:nvPicPr>
        <p:blipFill>
          <a:blip r:embed="rId2"/>
          <a:srcRect/>
          <a:stretch>
            <a:fillRect/>
          </a:stretch>
        </p:blipFill>
        <p:spPr bwMode="auto">
          <a:xfrm>
            <a:off x="1285852" y="4143380"/>
            <a:ext cx="6443666" cy="233466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Vazão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3314" name="Picture 2"/>
          <p:cNvPicPr>
            <a:picLocks noChangeAspect="1" noChangeArrowheads="1"/>
          </p:cNvPicPr>
          <p:nvPr/>
        </p:nvPicPr>
        <p:blipFill>
          <a:blip r:embed="rId2"/>
          <a:srcRect t="54562"/>
          <a:stretch>
            <a:fillRect/>
          </a:stretch>
        </p:blipFill>
        <p:spPr bwMode="auto">
          <a:xfrm>
            <a:off x="285720" y="2143116"/>
            <a:ext cx="8712366"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Vazão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4338" name="Picture 2"/>
          <p:cNvPicPr>
            <a:picLocks noChangeAspect="1" noChangeArrowheads="1"/>
          </p:cNvPicPr>
          <p:nvPr/>
        </p:nvPicPr>
        <p:blipFill>
          <a:blip r:embed="rId2"/>
          <a:srcRect/>
          <a:stretch>
            <a:fillRect/>
          </a:stretch>
        </p:blipFill>
        <p:spPr bwMode="auto">
          <a:xfrm>
            <a:off x="714348" y="2000240"/>
            <a:ext cx="6015056" cy="4672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Pressão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5362" name="Picture 2"/>
          <p:cNvPicPr>
            <a:picLocks noChangeAspect="1" noChangeArrowheads="1"/>
          </p:cNvPicPr>
          <p:nvPr/>
        </p:nvPicPr>
        <p:blipFill>
          <a:blip r:embed="rId2"/>
          <a:srcRect/>
          <a:stretch>
            <a:fillRect/>
          </a:stretch>
        </p:blipFill>
        <p:spPr bwMode="auto">
          <a:xfrm>
            <a:off x="500034" y="2071678"/>
            <a:ext cx="6774630" cy="3457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Pressão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638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2143116"/>
            <a:ext cx="6843742" cy="3922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Pressão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7410" name="Picture 2"/>
          <p:cNvPicPr>
            <a:picLocks noChangeAspect="1" noChangeArrowheads="1"/>
          </p:cNvPicPr>
          <p:nvPr/>
        </p:nvPicPr>
        <p:blipFill>
          <a:blip r:embed="rId2"/>
          <a:srcRect/>
          <a:stretch>
            <a:fillRect/>
          </a:stretch>
        </p:blipFill>
        <p:spPr bwMode="auto">
          <a:xfrm>
            <a:off x="571472" y="2000240"/>
            <a:ext cx="7822460" cy="3322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Pressão</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8435" name="Picture 3"/>
          <p:cNvPicPr>
            <a:picLocks noChangeAspect="1" noChangeArrowheads="1"/>
          </p:cNvPicPr>
          <p:nvPr/>
        </p:nvPicPr>
        <p:blipFill>
          <a:blip r:embed="rId2"/>
          <a:srcRect/>
          <a:stretch>
            <a:fillRect/>
          </a:stretch>
        </p:blipFill>
        <p:spPr bwMode="auto">
          <a:xfrm>
            <a:off x="1643042" y="1928802"/>
            <a:ext cx="5519764" cy="2593076"/>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2357422" y="4500570"/>
            <a:ext cx="4070446"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194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2047877"/>
            <a:ext cx="6709983" cy="4381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0483" name="Picture 3"/>
          <p:cNvPicPr>
            <a:picLocks noChangeAspect="1" noChangeArrowheads="1"/>
          </p:cNvPicPr>
          <p:nvPr/>
        </p:nvPicPr>
        <p:blipFill>
          <a:blip r:embed="rId2"/>
          <a:srcRect/>
          <a:stretch>
            <a:fillRect/>
          </a:stretch>
        </p:blipFill>
        <p:spPr bwMode="auto">
          <a:xfrm>
            <a:off x="2500298" y="2077434"/>
            <a:ext cx="3515770" cy="2566012"/>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2214546" y="4714884"/>
            <a:ext cx="4452947" cy="1438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150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224" y="2000240"/>
            <a:ext cx="7100686" cy="4105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2530" name="Picture 2"/>
          <p:cNvPicPr>
            <a:picLocks noChangeAspect="1" noChangeArrowheads="1"/>
          </p:cNvPicPr>
          <p:nvPr/>
        </p:nvPicPr>
        <p:blipFill>
          <a:blip r:embed="rId2"/>
          <a:srcRect/>
          <a:stretch>
            <a:fillRect/>
          </a:stretch>
        </p:blipFill>
        <p:spPr bwMode="auto">
          <a:xfrm>
            <a:off x="2971795" y="2071678"/>
            <a:ext cx="2957527" cy="2655414"/>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857356" y="4714884"/>
            <a:ext cx="5272896" cy="944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De acordo com a norma ISA-S5, cada instrumento ou função programada será identificado por um  conjunto de letras que o classifica funcionalmente e um conjunto de algarismos que indica a malha à qual o instrumento ou função programada pertence.</a:t>
            </a:r>
            <a:endParaRPr lang="pt-BR" dirty="0"/>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4338" name="Picture 2"/>
          <p:cNvPicPr>
            <a:picLocks noChangeAspect="1" noChangeArrowheads="1"/>
          </p:cNvPicPr>
          <p:nvPr/>
        </p:nvPicPr>
        <p:blipFill>
          <a:blip r:embed="rId2"/>
          <a:srcRect/>
          <a:stretch>
            <a:fillRect/>
          </a:stretch>
        </p:blipFill>
        <p:spPr bwMode="auto">
          <a:xfrm>
            <a:off x="1142976" y="3786190"/>
            <a:ext cx="7072362" cy="281789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355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1928802"/>
            <a:ext cx="7693575" cy="4352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457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1928802"/>
            <a:ext cx="8114580" cy="4611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r>
              <a:rPr lang="pt-BR" dirty="0" smtClean="0"/>
              <a:t>Exemplos</a:t>
            </a:r>
            <a:endParaRPr lang="pt-BR" dirty="0"/>
          </a:p>
        </p:txBody>
      </p:sp>
      <p:pic>
        <p:nvPicPr>
          <p:cNvPr id="2560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472" y="2000240"/>
            <a:ext cx="7745340"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Exercício</a:t>
            </a:r>
            <a:endParaRPr lang="pt-BR" dirty="0"/>
          </a:p>
        </p:txBody>
      </p:sp>
      <p:pic>
        <p:nvPicPr>
          <p:cNvPr id="13314" name="Picture 2"/>
          <p:cNvPicPr>
            <a:picLocks noChangeAspect="1" noChangeArrowheads="1"/>
          </p:cNvPicPr>
          <p:nvPr/>
        </p:nvPicPr>
        <p:blipFill>
          <a:blip r:embed="rId2"/>
          <a:srcRect/>
          <a:stretch>
            <a:fillRect/>
          </a:stretch>
        </p:blipFill>
        <p:spPr bwMode="auto">
          <a:xfrm>
            <a:off x="428596" y="1199065"/>
            <a:ext cx="8529645" cy="5658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5362" name="Picture 2"/>
          <p:cNvPicPr>
            <a:picLocks noChangeAspect="1" noChangeArrowheads="1"/>
          </p:cNvPicPr>
          <p:nvPr/>
        </p:nvPicPr>
        <p:blipFill>
          <a:blip r:embed="rId2"/>
          <a:srcRect/>
          <a:stretch>
            <a:fillRect/>
          </a:stretch>
        </p:blipFill>
        <p:spPr bwMode="auto">
          <a:xfrm>
            <a:off x="714348" y="1357298"/>
            <a:ext cx="7815971" cy="515780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6386" name="Picture 2"/>
          <p:cNvPicPr>
            <a:picLocks noChangeAspect="1" noChangeArrowheads="1"/>
          </p:cNvPicPr>
          <p:nvPr/>
        </p:nvPicPr>
        <p:blipFill>
          <a:blip r:embed="rId2"/>
          <a:srcRect/>
          <a:stretch>
            <a:fillRect/>
          </a:stretch>
        </p:blipFill>
        <p:spPr bwMode="auto">
          <a:xfrm>
            <a:off x="1214414" y="1357298"/>
            <a:ext cx="6624663" cy="527079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7410" name="Picture 2"/>
          <p:cNvPicPr>
            <a:picLocks noChangeAspect="1" noChangeArrowheads="1"/>
          </p:cNvPicPr>
          <p:nvPr/>
        </p:nvPicPr>
        <p:blipFill>
          <a:blip r:embed="rId2"/>
          <a:srcRect/>
          <a:stretch>
            <a:fillRect/>
          </a:stretch>
        </p:blipFill>
        <p:spPr bwMode="auto">
          <a:xfrm>
            <a:off x="571472" y="1500174"/>
            <a:ext cx="7924800" cy="3900488"/>
          </a:xfrm>
          <a:prstGeom prst="rect">
            <a:avLst/>
          </a:prstGeom>
          <a:noFill/>
          <a:ln w="9525">
            <a:noFill/>
            <a:miter lim="800000"/>
            <a:headEnd/>
            <a:tailEnd/>
          </a:ln>
          <a:effectLst/>
        </p:spPr>
      </p:pic>
      <p:sp>
        <p:nvSpPr>
          <p:cNvPr id="6" name="Retângulo 5"/>
          <p:cNvSpPr/>
          <p:nvPr/>
        </p:nvSpPr>
        <p:spPr>
          <a:xfrm>
            <a:off x="785786"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85786" y="4500570"/>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85786" y="3357562"/>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8434" name="Picture 2"/>
          <p:cNvPicPr>
            <a:picLocks noChangeAspect="1" noChangeArrowheads="1"/>
          </p:cNvPicPr>
          <p:nvPr/>
        </p:nvPicPr>
        <p:blipFill>
          <a:blip r:embed="rId2"/>
          <a:srcRect/>
          <a:stretch>
            <a:fillRect/>
          </a:stretch>
        </p:blipFill>
        <p:spPr bwMode="auto">
          <a:xfrm>
            <a:off x="714348" y="1500174"/>
            <a:ext cx="7739063" cy="3318510"/>
          </a:xfrm>
          <a:prstGeom prst="rect">
            <a:avLst/>
          </a:prstGeom>
          <a:noFill/>
          <a:ln w="9525">
            <a:noFill/>
            <a:miter lim="800000"/>
            <a:headEnd/>
            <a:tailEnd/>
          </a:ln>
          <a:effectLst/>
        </p:spPr>
      </p:pic>
      <p:sp>
        <p:nvSpPr>
          <p:cNvPr id="6" name="Retângulo 5"/>
          <p:cNvSpPr/>
          <p:nvPr/>
        </p:nvSpPr>
        <p:spPr>
          <a:xfrm>
            <a:off x="714348" y="264318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14348" y="3929066"/>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14348" y="1500174"/>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9" name="Retângulo 8"/>
          <p:cNvSpPr/>
          <p:nvPr/>
        </p:nvSpPr>
        <p:spPr>
          <a:xfrm>
            <a:off x="714348" y="335756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r>
              <a:rPr lang="pt-BR" dirty="0" smtClean="0"/>
              <a:t>Normas de identificação</a:t>
            </a:r>
            <a:endParaRPr lang="pt-BR" dirty="0"/>
          </a:p>
        </p:txBody>
      </p:sp>
      <p:pic>
        <p:nvPicPr>
          <p:cNvPr id="19458" name="Picture 2"/>
          <p:cNvPicPr>
            <a:picLocks noChangeAspect="1" noChangeArrowheads="1"/>
          </p:cNvPicPr>
          <p:nvPr/>
        </p:nvPicPr>
        <p:blipFill>
          <a:blip r:embed="rId2"/>
          <a:srcRect/>
          <a:stretch>
            <a:fillRect/>
          </a:stretch>
        </p:blipFill>
        <p:spPr bwMode="auto">
          <a:xfrm>
            <a:off x="642910" y="1500174"/>
            <a:ext cx="7949565" cy="3033713"/>
          </a:xfrm>
          <a:prstGeom prst="rect">
            <a:avLst/>
          </a:prstGeom>
          <a:noFill/>
          <a:ln w="9525">
            <a:noFill/>
            <a:miter lim="800000"/>
            <a:headEnd/>
            <a:tailEnd/>
          </a:ln>
          <a:effectLst/>
        </p:spPr>
      </p:pic>
      <p:sp>
        <p:nvSpPr>
          <p:cNvPr id="6" name="Retângulo 5"/>
          <p:cNvSpPr/>
          <p:nvPr/>
        </p:nvSpPr>
        <p:spPr>
          <a:xfrm>
            <a:off x="857224" y="1928802"/>
            <a:ext cx="7500990" cy="428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857224"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Identificação Funcional de um Instrumento</a:t>
            </a:r>
          </a:p>
          <a:p>
            <a:endParaRPr lang="pt-BR" dirty="0" smtClean="0"/>
          </a:p>
          <a:p>
            <a:endParaRPr lang="pt-BR" dirty="0" smtClean="0"/>
          </a:p>
          <a:p>
            <a:endParaRPr lang="pt-BR" dirty="0" smtClean="0"/>
          </a:p>
          <a:p>
            <a:endParaRPr lang="pt-BR" dirty="0" smtClean="0"/>
          </a:p>
          <a:p>
            <a:endParaRPr lang="pt-BR" dirty="0" smtClean="0"/>
          </a:p>
          <a:p>
            <a:r>
              <a:rPr lang="pt-BR" dirty="0" smtClean="0"/>
              <a:t>Identificação funcional: TIC-34</a:t>
            </a:r>
          </a:p>
          <a:p>
            <a:pPr lvl="1"/>
            <a:r>
              <a:rPr lang="pt-BR" dirty="0" smtClean="0"/>
              <a:t>Identificação da Malha: T 34</a:t>
            </a:r>
          </a:p>
          <a:p>
            <a:pPr lvl="1"/>
            <a:r>
              <a:rPr lang="pt-BR" dirty="0" smtClean="0"/>
              <a:t>Número da malha: 34</a:t>
            </a:r>
            <a:endParaRPr lang="pt-BR" dirty="0"/>
          </a:p>
        </p:txBody>
      </p:sp>
      <p:sp>
        <p:nvSpPr>
          <p:cNvPr id="3" name="Título 2"/>
          <p:cNvSpPr>
            <a:spLocks noGrp="1"/>
          </p:cNvSpPr>
          <p:nvPr>
            <p:ph type="title"/>
          </p:nvPr>
        </p:nvSpPr>
        <p:spPr/>
        <p:txBody>
          <a:bodyPr/>
          <a:lstStyle/>
          <a:p>
            <a:r>
              <a:rPr lang="pt-BR" dirty="0" smtClean="0"/>
              <a:t>Exemplo</a:t>
            </a:r>
            <a:endParaRPr lang="pt-BR" dirty="0"/>
          </a:p>
        </p:txBody>
      </p:sp>
      <p:grpSp>
        <p:nvGrpSpPr>
          <p:cNvPr id="17" name="Grupo 16"/>
          <p:cNvGrpSpPr/>
          <p:nvPr/>
        </p:nvGrpSpPr>
        <p:grpSpPr>
          <a:xfrm>
            <a:off x="3571868" y="2285992"/>
            <a:ext cx="1771656" cy="1714512"/>
            <a:chOff x="3643306" y="2428868"/>
            <a:chExt cx="1771656" cy="1714512"/>
          </a:xfrm>
        </p:grpSpPr>
        <p:sp>
          <p:nvSpPr>
            <p:cNvPr id="4" name="Elipse 3"/>
            <p:cNvSpPr/>
            <p:nvPr/>
          </p:nvSpPr>
          <p:spPr>
            <a:xfrm>
              <a:off x="3643306" y="2428868"/>
              <a:ext cx="171451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a:stCxn id="4" idx="4"/>
            </p:cNvCxnSpPr>
            <p:nvPr/>
          </p:nvCxnSpPr>
          <p:spPr>
            <a:xfrm rot="5400000" flipH="1" flipV="1">
              <a:off x="4557706" y="3286124"/>
              <a:ext cx="800112"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4" idx="2"/>
              <a:endCxn id="4" idx="6"/>
            </p:cNvCxnSpPr>
            <p:nvPr/>
          </p:nvCxnSpPr>
          <p:spPr>
            <a:xfrm rot="10800000" flipH="1">
              <a:off x="3643306" y="3286124"/>
              <a:ext cx="1714512"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 name="CaixaDeTexto 14"/>
            <p:cNvSpPr txBox="1"/>
            <p:nvPr/>
          </p:nvSpPr>
          <p:spPr>
            <a:xfrm>
              <a:off x="4000496" y="2500306"/>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TIC</a:t>
              </a:r>
              <a:endParaRPr lang="pt-BR" sz="4800" b="1" dirty="0">
                <a:ln w="11430">
                  <a:solidFill>
                    <a:schemeClr val="accent6"/>
                  </a:solidFill>
                </a:ln>
                <a:solidFill>
                  <a:schemeClr val="accent6"/>
                </a:solidFill>
                <a:effectLst>
                  <a:outerShdw blurRad="50800" dist="39000" dir="5460000" algn="tl">
                    <a:srgbClr val="000000">
                      <a:alpha val="38000"/>
                    </a:srgbClr>
                  </a:outerShdw>
                </a:effectLst>
                <a:latin typeface="+mj-lt"/>
              </a:endParaRPr>
            </a:p>
          </p:txBody>
        </p:sp>
        <p:sp>
          <p:nvSpPr>
            <p:cNvPr id="16" name="CaixaDeTexto 15"/>
            <p:cNvSpPr txBox="1"/>
            <p:nvPr/>
          </p:nvSpPr>
          <p:spPr>
            <a:xfrm>
              <a:off x="4000496" y="3286124"/>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34</a:t>
              </a: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348</TotalTime>
  <Words>637</Words>
  <Application>Microsoft Office PowerPoint</Application>
  <PresentationFormat>Apresentação na tela (4:3)</PresentationFormat>
  <Paragraphs>114</Paragraphs>
  <Slides>33</Slides>
  <Notes>0</Notes>
  <HiddenSlides>0</HiddenSlides>
  <MMClips>0</MMClips>
  <ScaleCrop>false</ScaleCrop>
  <HeadingPairs>
    <vt:vector size="6" baseType="variant">
      <vt:variant>
        <vt:lpstr>Tema</vt:lpstr>
      </vt:variant>
      <vt:variant>
        <vt:i4>1</vt:i4>
      </vt:variant>
      <vt:variant>
        <vt:lpstr>Servidores OLE incorporados</vt:lpstr>
      </vt:variant>
      <vt:variant>
        <vt:i4>0</vt:i4>
      </vt:variant>
      <vt:variant>
        <vt:lpstr>Títulos de slides</vt:lpstr>
      </vt:variant>
      <vt:variant>
        <vt:i4>33</vt:i4>
      </vt:variant>
    </vt:vector>
  </HeadingPairs>
  <TitlesOfParts>
    <vt:vector size="34" baseType="lpstr">
      <vt:lpstr>Concurso</vt:lpstr>
      <vt:lpstr>Automação Industrial</vt:lpstr>
      <vt:lpstr>Introdução</vt:lpstr>
      <vt:lpstr>Normas de identificação</vt:lpstr>
      <vt:lpstr>Normas de identificação</vt:lpstr>
      <vt:lpstr>Normas de identificação</vt:lpstr>
      <vt:lpstr>Normas de identificação</vt:lpstr>
      <vt:lpstr>Normas de identificação</vt:lpstr>
      <vt:lpstr>Normas de identificação</vt:lpstr>
      <vt:lpstr>Exemplo</vt:lpstr>
      <vt:lpstr>Exemplo</vt:lpstr>
      <vt:lpstr>Tipos de Diagramas PNI</vt:lpstr>
      <vt:lpstr>Tipos de Diagramas PNI</vt:lpstr>
      <vt:lpstr>Tipos de Diagramas PNI</vt:lpstr>
      <vt:lpstr>Tipos de Diagramas PNI</vt:lpstr>
      <vt:lpstr>Tipos de Diagramas PNI</vt:lpstr>
      <vt:lpstr>Tipos de Diagramas PNI</vt:lpstr>
      <vt:lpstr>Tipos de Diagramas PNI</vt:lpstr>
      <vt:lpstr>Tipos de Diagramas PNI</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Exercício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Organizacional e Segurança no Trabalho</dc:title>
  <dc:creator>IFRN</dc:creator>
  <cp:lastModifiedBy>Revisor</cp:lastModifiedBy>
  <cp:revision>49</cp:revision>
  <dcterms:created xsi:type="dcterms:W3CDTF">2009-10-05T13:42:20Z</dcterms:created>
  <dcterms:modified xsi:type="dcterms:W3CDTF">2012-05-28T20:33:13Z</dcterms:modified>
</cp:coreProperties>
</file>