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38"/>
  </p:notesMasterIdLst>
  <p:sldIdLst>
    <p:sldId id="413" r:id="rId2"/>
    <p:sldId id="412" r:id="rId3"/>
    <p:sldId id="471" r:id="rId4"/>
    <p:sldId id="474" r:id="rId5"/>
    <p:sldId id="475" r:id="rId6"/>
    <p:sldId id="481" r:id="rId7"/>
    <p:sldId id="478" r:id="rId8"/>
    <p:sldId id="482" r:id="rId9"/>
    <p:sldId id="483" r:id="rId10"/>
    <p:sldId id="484" r:id="rId11"/>
    <p:sldId id="477" r:id="rId12"/>
    <p:sldId id="488" r:id="rId13"/>
    <p:sldId id="487" r:id="rId14"/>
    <p:sldId id="485" r:id="rId15"/>
    <p:sldId id="486" r:id="rId16"/>
    <p:sldId id="472" r:id="rId17"/>
    <p:sldId id="500" r:id="rId18"/>
    <p:sldId id="489" r:id="rId19"/>
    <p:sldId id="492" r:id="rId20"/>
    <p:sldId id="493" r:id="rId21"/>
    <p:sldId id="503" r:id="rId22"/>
    <p:sldId id="494" r:id="rId23"/>
    <p:sldId id="490" r:id="rId24"/>
    <p:sldId id="499" r:id="rId25"/>
    <p:sldId id="504" r:id="rId26"/>
    <p:sldId id="498" r:id="rId27"/>
    <p:sldId id="496" r:id="rId28"/>
    <p:sldId id="505" r:id="rId29"/>
    <p:sldId id="495" r:id="rId30"/>
    <p:sldId id="497" r:id="rId31"/>
    <p:sldId id="506" r:id="rId32"/>
    <p:sldId id="509" r:id="rId33"/>
    <p:sldId id="510" r:id="rId34"/>
    <p:sldId id="512" r:id="rId35"/>
    <p:sldId id="511" r:id="rId36"/>
    <p:sldId id="513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Bebas Neue" panose="020B0606020202050201" pitchFamily="34" charset="0"/>
      <p:regular r:id="rId4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9" userDrawn="1">
          <p15:clr>
            <a:srgbClr val="A4A3A4"/>
          </p15:clr>
        </p15:guide>
        <p15:guide id="2" pos="5171" userDrawn="1">
          <p15:clr>
            <a:srgbClr val="A4A3A4"/>
          </p15:clr>
        </p15:guide>
        <p15:guide id="3" orient="horz" pos="3135" userDrawn="1">
          <p15:clr>
            <a:srgbClr val="A4A3A4"/>
          </p15:clr>
        </p15:guide>
        <p15:guide id="4" pos="25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EB7F00"/>
    <a:srgbClr val="ED7D31"/>
    <a:srgbClr val="7F7F7F"/>
    <a:srgbClr val="B35D22"/>
    <a:srgbClr val="F5C7B8"/>
    <a:srgbClr val="D26E2A"/>
    <a:srgbClr val="143C4B"/>
    <a:srgbClr val="375C6E"/>
    <a:srgbClr val="B1B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840" autoAdjust="0"/>
  </p:normalViewPr>
  <p:slideViewPr>
    <p:cSldViewPr snapToGrid="0">
      <p:cViewPr varScale="1">
        <p:scale>
          <a:sx n="68" d="100"/>
          <a:sy n="68" d="100"/>
        </p:scale>
        <p:origin x="570" y="96"/>
      </p:cViewPr>
      <p:guideLst>
        <p:guide orient="horz" pos="1979"/>
        <p:guide pos="5171"/>
        <p:guide orient="horz" pos="3135"/>
        <p:guide pos="25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AB011-3B4D-48D0-B5DC-7A2224E5A0A5}" type="datetimeFigureOut">
              <a:rPr lang="pt-BR" smtClean="0"/>
              <a:t>14/09/2015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A2282B-0ADF-48AF-BB70-1E7BFDC8B0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697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5DBF6-35B1-4922-B1E1-7D93BBB40907}" type="datetimeFigureOut">
              <a:rPr lang="pt-BR" smtClean="0"/>
              <a:t>14/09/2015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1CCD4-3408-4186-895C-D27CB9CDEF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1508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5DBF6-35B1-4922-B1E1-7D93BBB40907}" type="datetimeFigureOut">
              <a:rPr lang="pt-BR" smtClean="0"/>
              <a:t>14/09/2015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1CCD4-3408-4186-895C-D27CB9CDEF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5745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5DBF6-35B1-4922-B1E1-7D93BBB40907}" type="datetimeFigureOut">
              <a:rPr lang="pt-BR" smtClean="0"/>
              <a:t>14/09/2015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1CCD4-3408-4186-895C-D27CB9CDEF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888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2000" cy="10133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>
            <a:noAutofit/>
          </a:bodyPr>
          <a:lstStyle>
            <a:lvl1pPr>
              <a:defRPr sz="6000" b="0" cap="small" baseline="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8" name="Retângulo 7"/>
          <p:cNvSpPr/>
          <p:nvPr userDrawn="1"/>
        </p:nvSpPr>
        <p:spPr>
          <a:xfrm>
            <a:off x="0" y="1013309"/>
            <a:ext cx="12192000" cy="251791"/>
          </a:xfrm>
          <a:prstGeom prst="rect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2814895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2000" cy="10133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>
            <a:noAutofit/>
          </a:bodyPr>
          <a:lstStyle>
            <a:lvl1pPr>
              <a:defRPr sz="6000" b="0" cap="small" baseline="0"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8" name="Retângulo 7"/>
          <p:cNvSpPr/>
          <p:nvPr userDrawn="1"/>
        </p:nvSpPr>
        <p:spPr>
          <a:xfrm>
            <a:off x="0" y="1013309"/>
            <a:ext cx="12192000" cy="251791"/>
          </a:xfrm>
          <a:prstGeom prst="rect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</p:spTree>
    <p:extLst>
      <p:ext uri="{BB962C8B-B14F-4D97-AF65-F5344CB8AC3E}">
        <p14:creationId xmlns:p14="http://schemas.microsoft.com/office/powerpoint/2010/main" val="370087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5DBF6-35B1-4922-B1E1-7D93BBB40907}" type="datetimeFigureOut">
              <a:rPr lang="pt-BR" smtClean="0"/>
              <a:t>14/09/2015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1CCD4-3408-4186-895C-D27CB9CDEF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7082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5DBF6-35B1-4922-B1E1-7D93BBB40907}" type="datetimeFigureOut">
              <a:rPr lang="pt-BR" smtClean="0"/>
              <a:t>14/09/2015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1CCD4-3408-4186-895C-D27CB9CDEF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972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5DBF6-35B1-4922-B1E1-7D93BBB40907}" type="datetimeFigureOut">
              <a:rPr lang="pt-BR" smtClean="0"/>
              <a:t>14/09/2015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1CCD4-3408-4186-895C-D27CB9CDEF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0012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5DBF6-35B1-4922-B1E1-7D93BBB40907}" type="datetimeFigureOut">
              <a:rPr lang="pt-BR" smtClean="0"/>
              <a:t>14/09/2015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1CCD4-3408-4186-895C-D27CB9CDEF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851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5DBF6-35B1-4922-B1E1-7D93BBB40907}" type="datetimeFigureOut">
              <a:rPr lang="pt-BR" smtClean="0"/>
              <a:t>14/09/2015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1CCD4-3408-4186-895C-D27CB9CDEF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1930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5DBF6-35B1-4922-B1E1-7D93BBB40907}" type="datetimeFigureOut">
              <a:rPr lang="pt-BR" smtClean="0"/>
              <a:t>14/09/2015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1CCD4-3408-4186-895C-D27CB9CDEF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2352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5DBF6-35B1-4922-B1E1-7D93BBB40907}" type="datetimeFigureOut">
              <a:rPr lang="pt-BR" smtClean="0"/>
              <a:t>14/09/2015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1CCD4-3408-4186-895C-D27CB9CDEF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8320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5DBF6-35B1-4922-B1E1-7D93BBB40907}" type="datetimeFigureOut">
              <a:rPr lang="pt-BR" smtClean="0"/>
              <a:t>14/09/2015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1CCD4-3408-4186-895C-D27CB9CDEF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687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5DBF6-35B1-4922-B1E1-7D93BBB40907}" type="datetimeFigureOut">
              <a:rPr lang="pt-BR" smtClean="0"/>
              <a:t>14/09/2015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1CCD4-3408-4186-895C-D27CB9CDEF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197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1.png"/><Relationship Id="rId3" Type="http://schemas.openxmlformats.org/officeDocument/2006/relationships/image" Target="../media/image107.png"/><Relationship Id="rId7" Type="http://schemas.openxmlformats.org/officeDocument/2006/relationships/image" Target="../media/image96.png"/><Relationship Id="rId12" Type="http://schemas.openxmlformats.org/officeDocument/2006/relationships/image" Target="../media/image110.png"/><Relationship Id="rId2" Type="http://schemas.openxmlformats.org/officeDocument/2006/relationships/image" Target="../media/image106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png"/><Relationship Id="rId11" Type="http://schemas.openxmlformats.org/officeDocument/2006/relationships/image" Target="../media/image100.png"/><Relationship Id="rId5" Type="http://schemas.openxmlformats.org/officeDocument/2006/relationships/image" Target="../media/image108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4.png"/><Relationship Id="rId7" Type="http://schemas.openxmlformats.org/officeDocument/2006/relationships/image" Target="../media/image15.png"/><Relationship Id="rId12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32.png"/><Relationship Id="rId5" Type="http://schemas.openxmlformats.org/officeDocument/2006/relationships/image" Target="../media/image14.png"/><Relationship Id="rId10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5042648"/>
            <a:ext cx="12192000" cy="18153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4558553"/>
            <a:ext cx="12192000" cy="484094"/>
          </a:xfrm>
          <a:prstGeom prst="rect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303948" y="5257826"/>
            <a:ext cx="86940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  <a:latin typeface="+mj-lt"/>
              </a:rPr>
              <a:t>OPERAÇÕES DA INDÚSTRIA QUÍMICA</a:t>
            </a:r>
            <a:endParaRPr lang="pt-BR" sz="2800" b="1" dirty="0">
              <a:solidFill>
                <a:schemeClr val="bg1"/>
              </a:solidFill>
              <a:latin typeface="+mj-lt"/>
            </a:endParaRPr>
          </a:p>
          <a:p>
            <a:r>
              <a:rPr lang="pt-BR" sz="2800" b="1" dirty="0">
                <a:solidFill>
                  <a:schemeClr val="bg1"/>
                </a:solidFill>
                <a:latin typeface="+mj-lt"/>
              </a:rPr>
              <a:t>IFRN – NOVA CRUZ – CURSO TÉCNICO EM QUÍMICA</a:t>
            </a:r>
          </a:p>
          <a:p>
            <a:r>
              <a:rPr lang="pt-BR" sz="2800" b="1" dirty="0">
                <a:solidFill>
                  <a:schemeClr val="bg1"/>
                </a:solidFill>
                <a:latin typeface="+mj-lt"/>
              </a:rPr>
              <a:t>Prof.</a:t>
            </a:r>
            <a:r>
              <a:rPr lang="pt-BR" sz="2800" dirty="0">
                <a:solidFill>
                  <a:schemeClr val="bg1"/>
                </a:solidFill>
                <a:latin typeface="+mj-lt"/>
              </a:rPr>
              <a:t> Samuel Alves de Oliveira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/>
          <a:srcRect t="37289" b="3974"/>
          <a:stretch/>
        </p:blipFill>
        <p:spPr>
          <a:xfrm>
            <a:off x="0" y="-13447"/>
            <a:ext cx="12228814" cy="45720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303948" y="1310883"/>
            <a:ext cx="5181600" cy="1768493"/>
          </a:xfrm>
          <a:prstGeom prst="rect">
            <a:avLst/>
          </a:prstGeom>
          <a:solidFill>
            <a:srgbClr val="7F7F7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303948" y="1278360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Equipamentos de</a:t>
            </a:r>
            <a:endParaRPr lang="pt-B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panose="020B0606020202050201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03948" y="1910784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dirty="0" smtClean="0">
                <a:solidFill>
                  <a:srgbClr val="EB7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Troca Térmica</a:t>
            </a:r>
            <a:endParaRPr lang="pt-BR" sz="8000" dirty="0">
              <a:solidFill>
                <a:srgbClr val="EB7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26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/>
          <p:cNvPicPr>
            <a:picLocks noChangeAspect="1"/>
          </p:cNvPicPr>
          <p:nvPr/>
        </p:nvPicPr>
        <p:blipFill>
          <a:blip r:embed="rId2"/>
          <a:srcRect l="27441" t="520" r="6347" b="7"/>
          <a:stretch>
            <a:fillRect/>
          </a:stretch>
        </p:blipFill>
        <p:spPr>
          <a:xfrm>
            <a:off x="8957132" y="3014568"/>
            <a:ext cx="2559244" cy="2559244"/>
          </a:xfrm>
          <a:custGeom>
            <a:avLst/>
            <a:gdLst>
              <a:gd name="connsiteX0" fmla="*/ 1237839 w 2475678"/>
              <a:gd name="connsiteY0" fmla="*/ 0 h 2376294"/>
              <a:gd name="connsiteX1" fmla="*/ 2475678 w 2475678"/>
              <a:gd name="connsiteY1" fmla="*/ 1188147 h 2376294"/>
              <a:gd name="connsiteX2" fmla="*/ 1237839 w 2475678"/>
              <a:gd name="connsiteY2" fmla="*/ 2376294 h 2376294"/>
              <a:gd name="connsiteX3" fmla="*/ 0 w 2475678"/>
              <a:gd name="connsiteY3" fmla="*/ 1188147 h 2376294"/>
              <a:gd name="connsiteX4" fmla="*/ 1237839 w 2475678"/>
              <a:gd name="connsiteY4" fmla="*/ 0 h 237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5678" h="2376294">
                <a:moveTo>
                  <a:pt x="1237839" y="0"/>
                </a:moveTo>
                <a:cubicBezTo>
                  <a:pt x="1921479" y="0"/>
                  <a:pt x="2475678" y="531952"/>
                  <a:pt x="2475678" y="1188147"/>
                </a:cubicBezTo>
                <a:cubicBezTo>
                  <a:pt x="2475678" y="1844342"/>
                  <a:pt x="1921479" y="2376294"/>
                  <a:pt x="1237839" y="2376294"/>
                </a:cubicBezTo>
                <a:cubicBezTo>
                  <a:pt x="554199" y="2376294"/>
                  <a:pt x="0" y="1844342"/>
                  <a:pt x="0" y="1188147"/>
                </a:cubicBezTo>
                <a:cubicBezTo>
                  <a:pt x="0" y="531952"/>
                  <a:pt x="554199" y="0"/>
                  <a:pt x="1237839" y="0"/>
                </a:cubicBezTo>
                <a:close/>
              </a:path>
            </a:pathLst>
          </a:custGeom>
          <a:ln w="38100">
            <a:solidFill>
              <a:schemeClr val="accent2"/>
            </a:solidFill>
          </a:ln>
        </p:spPr>
      </p:pic>
      <p:pic>
        <p:nvPicPr>
          <p:cNvPr id="29" name="Imagem 28" descr="http://editoralamonica.com.br/wp-content/uploads/2015/03/agu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2" t="740" r="25224"/>
          <a:stretch>
            <a:fillRect/>
          </a:stretch>
        </p:blipFill>
        <p:spPr bwMode="auto">
          <a:xfrm>
            <a:off x="6098595" y="3060895"/>
            <a:ext cx="2559244" cy="2559243"/>
          </a:xfrm>
          <a:custGeom>
            <a:avLst/>
            <a:gdLst>
              <a:gd name="connsiteX0" fmla="*/ 1237839 w 2475678"/>
              <a:gd name="connsiteY0" fmla="*/ 0 h 2376294"/>
              <a:gd name="connsiteX1" fmla="*/ 2475678 w 2475678"/>
              <a:gd name="connsiteY1" fmla="*/ 1188147 h 2376294"/>
              <a:gd name="connsiteX2" fmla="*/ 1237839 w 2475678"/>
              <a:gd name="connsiteY2" fmla="*/ 2376294 h 2376294"/>
              <a:gd name="connsiteX3" fmla="*/ 0 w 2475678"/>
              <a:gd name="connsiteY3" fmla="*/ 1188147 h 2376294"/>
              <a:gd name="connsiteX4" fmla="*/ 1237839 w 2475678"/>
              <a:gd name="connsiteY4" fmla="*/ 0 h 237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5678" h="2376294">
                <a:moveTo>
                  <a:pt x="1237839" y="0"/>
                </a:moveTo>
                <a:cubicBezTo>
                  <a:pt x="1921479" y="0"/>
                  <a:pt x="2475678" y="531952"/>
                  <a:pt x="2475678" y="1188147"/>
                </a:cubicBezTo>
                <a:cubicBezTo>
                  <a:pt x="2475678" y="1844342"/>
                  <a:pt x="1921479" y="2376294"/>
                  <a:pt x="1237839" y="2376294"/>
                </a:cubicBezTo>
                <a:cubicBezTo>
                  <a:pt x="554199" y="2376294"/>
                  <a:pt x="0" y="1844342"/>
                  <a:pt x="0" y="1188147"/>
                </a:cubicBezTo>
                <a:cubicBezTo>
                  <a:pt x="0" y="531952"/>
                  <a:pt x="554199" y="0"/>
                  <a:pt x="1237839" y="0"/>
                </a:cubicBezTo>
                <a:close/>
              </a:path>
            </a:pathLst>
          </a:custGeom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4"/>
          <a:srcRect l="23" t="211" r="188"/>
          <a:stretch>
            <a:fillRect/>
          </a:stretch>
        </p:blipFill>
        <p:spPr>
          <a:xfrm>
            <a:off x="3240058" y="3033641"/>
            <a:ext cx="2559244" cy="2559243"/>
          </a:xfrm>
          <a:custGeom>
            <a:avLst/>
            <a:gdLst>
              <a:gd name="connsiteX0" fmla="*/ 1237839 w 2475678"/>
              <a:gd name="connsiteY0" fmla="*/ 0 h 2376294"/>
              <a:gd name="connsiteX1" fmla="*/ 2475678 w 2475678"/>
              <a:gd name="connsiteY1" fmla="*/ 1188147 h 2376294"/>
              <a:gd name="connsiteX2" fmla="*/ 1237839 w 2475678"/>
              <a:gd name="connsiteY2" fmla="*/ 2376294 h 2376294"/>
              <a:gd name="connsiteX3" fmla="*/ 0 w 2475678"/>
              <a:gd name="connsiteY3" fmla="*/ 1188147 h 2376294"/>
              <a:gd name="connsiteX4" fmla="*/ 1237839 w 2475678"/>
              <a:gd name="connsiteY4" fmla="*/ 0 h 237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5678" h="2376294">
                <a:moveTo>
                  <a:pt x="1237839" y="0"/>
                </a:moveTo>
                <a:cubicBezTo>
                  <a:pt x="1921479" y="0"/>
                  <a:pt x="2475678" y="531952"/>
                  <a:pt x="2475678" y="1188147"/>
                </a:cubicBezTo>
                <a:cubicBezTo>
                  <a:pt x="2475678" y="1844342"/>
                  <a:pt x="1921479" y="2376294"/>
                  <a:pt x="1237839" y="2376294"/>
                </a:cubicBezTo>
                <a:cubicBezTo>
                  <a:pt x="554199" y="2376294"/>
                  <a:pt x="0" y="1844342"/>
                  <a:pt x="0" y="1188147"/>
                </a:cubicBezTo>
                <a:cubicBezTo>
                  <a:pt x="0" y="531952"/>
                  <a:pt x="554199" y="0"/>
                  <a:pt x="1237839" y="0"/>
                </a:cubicBezTo>
                <a:close/>
              </a:path>
            </a:pathLst>
          </a:custGeom>
          <a:ln w="38100">
            <a:solidFill>
              <a:schemeClr val="accent2"/>
            </a:solidFill>
          </a:ln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/>
          <a:srcRect l="17798" r="7202"/>
          <a:stretch>
            <a:fillRect/>
          </a:stretch>
        </p:blipFill>
        <p:spPr>
          <a:xfrm>
            <a:off x="447363" y="3033640"/>
            <a:ext cx="2498962" cy="2498961"/>
          </a:xfrm>
          <a:custGeom>
            <a:avLst/>
            <a:gdLst>
              <a:gd name="connsiteX0" fmla="*/ 1237839 w 2475678"/>
              <a:gd name="connsiteY0" fmla="*/ 0 h 2376294"/>
              <a:gd name="connsiteX1" fmla="*/ 2475678 w 2475678"/>
              <a:gd name="connsiteY1" fmla="*/ 1188147 h 2376294"/>
              <a:gd name="connsiteX2" fmla="*/ 1237839 w 2475678"/>
              <a:gd name="connsiteY2" fmla="*/ 2376294 h 2376294"/>
              <a:gd name="connsiteX3" fmla="*/ 0 w 2475678"/>
              <a:gd name="connsiteY3" fmla="*/ 1188147 h 2376294"/>
              <a:gd name="connsiteX4" fmla="*/ 1237839 w 2475678"/>
              <a:gd name="connsiteY4" fmla="*/ 0 h 237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5678" h="2376294">
                <a:moveTo>
                  <a:pt x="1237839" y="0"/>
                </a:moveTo>
                <a:cubicBezTo>
                  <a:pt x="1921479" y="0"/>
                  <a:pt x="2475678" y="531952"/>
                  <a:pt x="2475678" y="1188147"/>
                </a:cubicBezTo>
                <a:cubicBezTo>
                  <a:pt x="2475678" y="1844342"/>
                  <a:pt x="1921479" y="2376294"/>
                  <a:pt x="1237839" y="2376294"/>
                </a:cubicBezTo>
                <a:cubicBezTo>
                  <a:pt x="554199" y="2376294"/>
                  <a:pt x="0" y="1844342"/>
                  <a:pt x="0" y="1188147"/>
                </a:cubicBezTo>
                <a:cubicBezTo>
                  <a:pt x="0" y="531952"/>
                  <a:pt x="554199" y="0"/>
                  <a:pt x="1237839" y="0"/>
                </a:cubicBezTo>
                <a:close/>
              </a:path>
            </a:pathLst>
          </a:custGeom>
          <a:ln w="38100">
            <a:solidFill>
              <a:schemeClr val="accent2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367552" y="1445561"/>
            <a:ext cx="112382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smtClean="0"/>
              <a:t>COEFICIENTE CONVECTIVO (W/m</a:t>
            </a:r>
            <a:r>
              <a:rPr lang="pt-BR" sz="3000" b="1" baseline="30000" dirty="0" smtClean="0"/>
              <a:t>2</a:t>
            </a:r>
            <a:r>
              <a:rPr lang="pt-BR" sz="3000" b="1" dirty="0" smtClean="0"/>
              <a:t>.K) DE ALGUNS SUBSTÂNCIAS</a:t>
            </a:r>
            <a:endParaRPr lang="pt-BR" sz="3000" b="1" dirty="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Fundamentos de Transferência de Calor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98813" y="5620138"/>
            <a:ext cx="222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2 a 25</a:t>
            </a:r>
            <a:endParaRPr lang="pt-BR" sz="2800" b="1" dirty="0"/>
          </a:p>
        </p:txBody>
      </p:sp>
      <p:sp>
        <p:nvSpPr>
          <p:cNvPr id="61" name="CaixaDeTexto 60"/>
          <p:cNvSpPr txBox="1"/>
          <p:nvPr/>
        </p:nvSpPr>
        <p:spPr>
          <a:xfrm>
            <a:off x="367552" y="2157933"/>
            <a:ext cx="2683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EB7F00"/>
                </a:solidFill>
              </a:rPr>
              <a:t>Gás em Convecção Natural</a:t>
            </a:r>
            <a:endParaRPr lang="pt-BR" sz="2400" b="1" dirty="0">
              <a:solidFill>
                <a:srgbClr val="EB7F00"/>
              </a:solidFill>
            </a:endParaRPr>
          </a:p>
        </p:txBody>
      </p:sp>
      <p:sp>
        <p:nvSpPr>
          <p:cNvPr id="72" name="CaixaDeTexto 71"/>
          <p:cNvSpPr txBox="1"/>
          <p:nvPr/>
        </p:nvSpPr>
        <p:spPr>
          <a:xfrm>
            <a:off x="3400618" y="5628685"/>
            <a:ext cx="222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25 a 250</a:t>
            </a:r>
            <a:endParaRPr lang="pt-BR" sz="2800" b="1" dirty="0"/>
          </a:p>
        </p:txBody>
      </p:sp>
      <p:sp>
        <p:nvSpPr>
          <p:cNvPr id="73" name="CaixaDeTexto 72"/>
          <p:cNvSpPr txBox="1"/>
          <p:nvPr/>
        </p:nvSpPr>
        <p:spPr>
          <a:xfrm>
            <a:off x="3178166" y="2152283"/>
            <a:ext cx="2683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EB7F00"/>
                </a:solidFill>
              </a:rPr>
              <a:t>Gás em Convecção Forçada</a:t>
            </a:r>
            <a:endParaRPr lang="pt-BR" sz="2400" b="1" dirty="0">
              <a:solidFill>
                <a:srgbClr val="EB7F00"/>
              </a:solidFill>
            </a:endParaRPr>
          </a:p>
        </p:txBody>
      </p:sp>
      <p:sp>
        <p:nvSpPr>
          <p:cNvPr id="75" name="CaixaDeTexto 74"/>
          <p:cNvSpPr txBox="1"/>
          <p:nvPr/>
        </p:nvSpPr>
        <p:spPr>
          <a:xfrm>
            <a:off x="6264721" y="5615885"/>
            <a:ext cx="222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50 a 1.000</a:t>
            </a:r>
            <a:endParaRPr lang="pt-BR" sz="2800" b="1" dirty="0"/>
          </a:p>
        </p:txBody>
      </p:sp>
      <p:sp>
        <p:nvSpPr>
          <p:cNvPr id="76" name="CaixaDeTexto 75"/>
          <p:cNvSpPr txBox="1"/>
          <p:nvPr/>
        </p:nvSpPr>
        <p:spPr>
          <a:xfrm>
            <a:off x="6092110" y="2149621"/>
            <a:ext cx="256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EB7F00"/>
                </a:solidFill>
              </a:rPr>
              <a:t>Líquido em Convecção Natural</a:t>
            </a:r>
            <a:endParaRPr lang="pt-BR" sz="2400" b="1" dirty="0">
              <a:solidFill>
                <a:srgbClr val="EB7F00"/>
              </a:solidFill>
            </a:endParaRPr>
          </a:p>
        </p:txBody>
      </p:sp>
      <p:sp>
        <p:nvSpPr>
          <p:cNvPr id="78" name="CaixaDeTexto 77"/>
          <p:cNvSpPr txBox="1"/>
          <p:nvPr/>
        </p:nvSpPr>
        <p:spPr>
          <a:xfrm>
            <a:off x="8957132" y="5615885"/>
            <a:ext cx="2559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1.000 a 20.000</a:t>
            </a:r>
            <a:endParaRPr lang="pt-BR" sz="28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61121" y="6301967"/>
            <a:ext cx="11238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EB7F00"/>
                </a:solidFill>
              </a:rPr>
              <a:t>Obs.: Esses valores são dependentes das propriedades das substâncias e as condições do meio</a:t>
            </a:r>
            <a:endParaRPr lang="pt-BR" sz="2000" b="1" dirty="0">
              <a:solidFill>
                <a:srgbClr val="EB7F00"/>
              </a:solidFill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8865635" y="2157932"/>
            <a:ext cx="2742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EB7F00"/>
                </a:solidFill>
              </a:rPr>
              <a:t>Líquido em Convecção Forçada</a:t>
            </a:r>
            <a:endParaRPr lang="pt-BR" sz="2400" b="1" dirty="0">
              <a:solidFill>
                <a:srgbClr val="EB7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0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1" grpId="0"/>
      <p:bldP spid="72" grpId="0"/>
      <p:bldP spid="73" grpId="0"/>
      <p:bldP spid="75" grpId="0"/>
      <p:bldP spid="76" grpId="0"/>
      <p:bldP spid="78" grpId="0"/>
      <p:bldP spid="16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Fundamentos de Transferência de Calor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r="36341"/>
          <a:stretch/>
        </p:blipFill>
        <p:spPr>
          <a:xfrm flipH="1">
            <a:off x="6468034" y="1265144"/>
            <a:ext cx="5723965" cy="5619750"/>
          </a:xfrm>
          <a:prstGeom prst="rect">
            <a:avLst/>
          </a:prstGeom>
          <a:ln w="38100">
            <a:solidFill>
              <a:srgbClr val="EB7F00"/>
            </a:solidFill>
          </a:ln>
        </p:spPr>
      </p:pic>
      <p:sp>
        <p:nvSpPr>
          <p:cNvPr id="16" name="CaixaDeTexto 15"/>
          <p:cNvSpPr txBox="1"/>
          <p:nvPr/>
        </p:nvSpPr>
        <p:spPr>
          <a:xfrm>
            <a:off x="367553" y="1445561"/>
            <a:ext cx="573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RADIAÇÃO</a:t>
            </a:r>
            <a:endParaRPr lang="pt-BR" sz="3200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367553" y="2030336"/>
            <a:ext cx="5364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Propagação </a:t>
            </a:r>
            <a:r>
              <a:rPr lang="pt-BR" sz="2400" dirty="0">
                <a:latin typeface="+mj-lt"/>
              </a:rPr>
              <a:t>do calor por meio </a:t>
            </a:r>
            <a:r>
              <a:rPr lang="pt-BR" sz="2400" dirty="0" smtClean="0">
                <a:latin typeface="+mj-lt"/>
              </a:rPr>
              <a:t>de </a:t>
            </a:r>
            <a:r>
              <a:rPr lang="pt-BR" sz="2400" b="1" dirty="0" smtClean="0">
                <a:solidFill>
                  <a:srgbClr val="EB7F00"/>
                </a:solidFill>
              </a:rPr>
              <a:t>ONDAS ELETROMAGNÉTICAS </a:t>
            </a:r>
            <a:r>
              <a:rPr lang="pt-BR" sz="2400" dirty="0">
                <a:latin typeface="+mj-lt"/>
              </a:rPr>
              <a:t>emitidas </a:t>
            </a:r>
            <a:r>
              <a:rPr lang="pt-BR" sz="2400" dirty="0" smtClean="0">
                <a:latin typeface="+mj-lt"/>
              </a:rPr>
              <a:t>por </a:t>
            </a:r>
            <a:r>
              <a:rPr lang="pt-BR" sz="2400" dirty="0">
                <a:latin typeface="+mj-lt"/>
              </a:rPr>
              <a:t>um corpo em qualquer temperatura</a:t>
            </a:r>
            <a:r>
              <a:rPr lang="pt-BR" sz="2400" dirty="0" smtClean="0">
                <a:latin typeface="+mj-lt"/>
              </a:rPr>
              <a:t>.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73985" y="3287824"/>
            <a:ext cx="573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MECANISMO DE PROPAGAÇÃO</a:t>
            </a:r>
            <a:endParaRPr lang="pt-BR" sz="3200" b="1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1001051" y="5072928"/>
            <a:ext cx="5103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Gerada </a:t>
            </a:r>
            <a:r>
              <a:rPr lang="pt-BR" sz="2400" dirty="0">
                <a:latin typeface="+mj-lt"/>
              </a:rPr>
              <a:t>pelo movimento de partículas carregadas na matéria que </a:t>
            </a:r>
            <a:r>
              <a:rPr lang="pt-BR" sz="2400" dirty="0" smtClean="0">
                <a:latin typeface="+mj-lt"/>
              </a:rPr>
              <a:t>oscila as </a:t>
            </a:r>
            <a:r>
              <a:rPr lang="pt-BR" sz="2400" dirty="0">
                <a:latin typeface="+mj-lt"/>
              </a:rPr>
              <a:t>cargas que compõem os átomos </a:t>
            </a:r>
            <a:r>
              <a:rPr lang="pt-BR" sz="2400" dirty="0" smtClean="0">
                <a:latin typeface="+mj-lt"/>
              </a:rPr>
              <a:t>gerando radiação eletromagnética.</a:t>
            </a:r>
          </a:p>
        </p:txBody>
      </p:sp>
      <p:sp>
        <p:nvSpPr>
          <p:cNvPr id="20" name="Elipse 19"/>
          <p:cNvSpPr/>
          <p:nvPr/>
        </p:nvSpPr>
        <p:spPr>
          <a:xfrm>
            <a:off x="367553" y="4042199"/>
            <a:ext cx="484094" cy="484094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1</a:t>
            </a:r>
            <a:endParaRPr lang="pt-BR" sz="2400" b="1" dirty="0"/>
          </a:p>
        </p:txBody>
      </p:sp>
      <p:sp>
        <p:nvSpPr>
          <p:cNvPr id="21" name="Elipse 20"/>
          <p:cNvSpPr/>
          <p:nvPr/>
        </p:nvSpPr>
        <p:spPr>
          <a:xfrm>
            <a:off x="373985" y="5431045"/>
            <a:ext cx="484094" cy="484094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2</a:t>
            </a:r>
            <a:endParaRPr lang="pt-BR" sz="2400" b="1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994910" y="3872599"/>
            <a:ext cx="5110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EB7F00"/>
                </a:solidFill>
              </a:rPr>
              <a:t>TODA SUBSTÂNCIA </a:t>
            </a:r>
            <a:r>
              <a:rPr lang="pt-BR" sz="2400" dirty="0" smtClean="0">
                <a:latin typeface="+mj-lt"/>
              </a:rPr>
              <a:t>com </a:t>
            </a:r>
            <a:r>
              <a:rPr lang="pt-BR" sz="2400" dirty="0">
                <a:latin typeface="+mj-lt"/>
              </a:rPr>
              <a:t>temperatura maior do que 0 K </a:t>
            </a:r>
            <a:r>
              <a:rPr lang="pt-BR" sz="2400" dirty="0" smtClean="0">
                <a:latin typeface="+mj-lt"/>
              </a:rPr>
              <a:t>(Zero </a:t>
            </a:r>
            <a:r>
              <a:rPr lang="pt-BR" sz="2400" dirty="0">
                <a:latin typeface="+mj-lt"/>
              </a:rPr>
              <a:t>absoluto) emite radiação térmica.</a:t>
            </a:r>
            <a:endParaRPr lang="pt-BR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410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 animBg="1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/>
          <p:cNvSpPr/>
          <p:nvPr/>
        </p:nvSpPr>
        <p:spPr>
          <a:xfrm>
            <a:off x="361121" y="2548868"/>
            <a:ext cx="484094" cy="484094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3</a:t>
            </a:r>
            <a:endParaRPr lang="pt-BR" sz="2400" b="1" dirty="0"/>
          </a:p>
        </p:txBody>
      </p:sp>
      <p:sp>
        <p:nvSpPr>
          <p:cNvPr id="11" name="Elipse 10"/>
          <p:cNvSpPr/>
          <p:nvPr/>
        </p:nvSpPr>
        <p:spPr>
          <a:xfrm>
            <a:off x="361121" y="3636833"/>
            <a:ext cx="484094" cy="484094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4</a:t>
            </a:r>
            <a:endParaRPr lang="pt-BR" sz="24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026459" y="3460454"/>
            <a:ext cx="53362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 smtClean="0">
                <a:latin typeface="+mj-lt"/>
              </a:rPr>
              <a:t>Cada corpo possui uma taxa de emissão diferente de energia.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026459" y="2142365"/>
            <a:ext cx="533629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 smtClean="0">
                <a:latin typeface="+mj-lt"/>
              </a:rPr>
              <a:t>Não necessita de um meio de propagação. Ocorrendo com </a:t>
            </a:r>
            <a:br>
              <a:rPr lang="pt-BR" sz="2600" dirty="0" smtClean="0">
                <a:latin typeface="+mj-lt"/>
              </a:rPr>
            </a:br>
            <a:r>
              <a:rPr lang="pt-BR" sz="2600" b="1" dirty="0" smtClean="0">
                <a:solidFill>
                  <a:srgbClr val="ED7D31"/>
                </a:solidFill>
              </a:rPr>
              <a:t>MAIS EFICIÊNCIA NO VÁCUO</a:t>
            </a:r>
            <a:r>
              <a:rPr lang="pt-BR" sz="2600" dirty="0" smtClean="0">
                <a:latin typeface="+mj-lt"/>
              </a:rPr>
              <a:t>.</a:t>
            </a:r>
            <a:endParaRPr lang="pt-BR" sz="2600" b="1" dirty="0" smtClean="0">
              <a:solidFill>
                <a:srgbClr val="EB7F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Fundamentos de Transferência de Calor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61121" y="1572270"/>
            <a:ext cx="573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MECANISMO DE PROPAGAÇÃO</a:t>
            </a:r>
            <a:endParaRPr lang="pt-BR" sz="3200" b="1" dirty="0"/>
          </a:p>
        </p:txBody>
      </p:sp>
      <p:sp>
        <p:nvSpPr>
          <p:cNvPr id="17" name="Elipse 16"/>
          <p:cNvSpPr/>
          <p:nvPr/>
        </p:nvSpPr>
        <p:spPr>
          <a:xfrm>
            <a:off x="361121" y="4613440"/>
            <a:ext cx="484094" cy="484094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5</a:t>
            </a:r>
            <a:endParaRPr lang="pt-BR" sz="2400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1026459" y="4378433"/>
            <a:ext cx="53362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 smtClean="0">
                <a:latin typeface="+mj-lt"/>
              </a:rPr>
              <a:t>O emissividade máxima ocorre no chamado </a:t>
            </a:r>
            <a:r>
              <a:rPr lang="pt-BR" sz="2600" b="1" dirty="0" smtClean="0">
                <a:solidFill>
                  <a:srgbClr val="ED7D31"/>
                </a:solidFill>
              </a:rPr>
              <a:t>CORPO NEGRO IDEAL</a:t>
            </a:r>
            <a:r>
              <a:rPr lang="pt-BR" sz="2600" dirty="0" smtClean="0">
                <a:latin typeface="+mj-lt"/>
              </a:rPr>
              <a:t>. </a:t>
            </a:r>
          </a:p>
        </p:txBody>
      </p:sp>
      <p:sp>
        <p:nvSpPr>
          <p:cNvPr id="19" name="Elipse 18"/>
          <p:cNvSpPr/>
          <p:nvPr/>
        </p:nvSpPr>
        <p:spPr>
          <a:xfrm>
            <a:off x="361121" y="5652443"/>
            <a:ext cx="484094" cy="484094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6</a:t>
            </a:r>
            <a:endParaRPr lang="pt-BR" sz="2400" b="1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1026459" y="5296412"/>
            <a:ext cx="533629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 smtClean="0">
                <a:latin typeface="+mj-lt"/>
              </a:rPr>
              <a:t>O olho humana detecta uma cor especifica para cada emissão em um corpo negro .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0753" r="16263"/>
          <a:stretch/>
        </p:blipFill>
        <p:spPr>
          <a:xfrm>
            <a:off x="6471138" y="1270403"/>
            <a:ext cx="5720862" cy="5605939"/>
          </a:xfrm>
          <a:prstGeom prst="rect">
            <a:avLst/>
          </a:prstGeom>
          <a:ln w="38100">
            <a:solidFill>
              <a:srgbClr val="EB7F00"/>
            </a:solidFill>
          </a:ln>
        </p:spPr>
      </p:pic>
    </p:spTree>
    <p:extLst>
      <p:ext uri="{BB962C8B-B14F-4D97-AF65-F5344CB8AC3E}">
        <p14:creationId xmlns:p14="http://schemas.microsoft.com/office/powerpoint/2010/main" val="12027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4" grpId="0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Fundamentos de Transferência de Calor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0012" r="5916"/>
          <a:stretch/>
        </p:blipFill>
        <p:spPr>
          <a:xfrm>
            <a:off x="6468035" y="1263207"/>
            <a:ext cx="5723966" cy="5607021"/>
          </a:xfrm>
          <a:prstGeom prst="rect">
            <a:avLst/>
          </a:prstGeom>
          <a:ln w="38100">
            <a:solidFill>
              <a:srgbClr val="EB7F00"/>
            </a:solidFill>
          </a:ln>
        </p:spPr>
      </p:pic>
      <p:sp>
        <p:nvSpPr>
          <p:cNvPr id="16" name="CaixaDeTexto 15"/>
          <p:cNvSpPr txBox="1"/>
          <p:nvPr/>
        </p:nvSpPr>
        <p:spPr>
          <a:xfrm>
            <a:off x="361121" y="1487864"/>
            <a:ext cx="5737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COR OBSERVADA PELO OLHO HUMANO EMITIDA POR UM CORPO NEGRO</a:t>
            </a:r>
            <a:endParaRPr lang="pt-BR" sz="2400" b="1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591150"/>
              </p:ext>
            </p:extLst>
          </p:nvPr>
        </p:nvGraphicFramePr>
        <p:xfrm>
          <a:off x="361121" y="2481553"/>
          <a:ext cx="5737412" cy="40806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68706"/>
                <a:gridCol w="2868706"/>
              </a:tblGrid>
              <a:tr h="51007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°C (K)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51007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480 °C (753,15 K)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Brilho </a:t>
                      </a: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avermelhado fraco</a:t>
                      </a:r>
                    </a:p>
                  </a:txBody>
                  <a:tcPr marL="9525" marR="9525" marT="9525" marB="0" anchor="ctr"/>
                </a:tc>
              </a:tr>
              <a:tr h="51007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580 °C (853,15 K)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Vermelho </a:t>
                      </a: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escuro</a:t>
                      </a:r>
                    </a:p>
                  </a:txBody>
                  <a:tcPr marL="9525" marR="9525" marT="9525" marB="0" anchor="ctr"/>
                </a:tc>
              </a:tr>
              <a:tr h="51007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730 °C (1003,15 K)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Vermelho brilhante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51007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930 °C (1203,15 K)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Laranja </a:t>
                      </a: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brilhante</a:t>
                      </a:r>
                    </a:p>
                  </a:txBody>
                  <a:tcPr marL="9525" marR="9525" marT="9525" marB="0" anchor="ctr"/>
                </a:tc>
              </a:tr>
              <a:tr h="51007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1100 °C (1373,15 K)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Laranja </a:t>
                      </a: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amarelado pálido</a:t>
                      </a:r>
                    </a:p>
                  </a:txBody>
                  <a:tcPr marL="9525" marR="9525" marT="9525" marB="0" anchor="ctr"/>
                </a:tc>
              </a:tr>
              <a:tr h="51007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1300 °C (1573,15 K)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Amarelo </a:t>
                      </a: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claro</a:t>
                      </a:r>
                    </a:p>
                  </a:txBody>
                  <a:tcPr marL="9525" marR="9525" marT="9525" marB="0" anchor="ctr"/>
                </a:tc>
              </a:tr>
              <a:tr h="510077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&gt; 1400 °C (1673,15 K)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Branco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01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67552" y="1445561"/>
            <a:ext cx="714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LEI DE STEFAN-BOLTZMANN</a:t>
            </a:r>
            <a:endParaRPr lang="pt-BR" sz="3200" b="1" dirty="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Fundamentos de Transferência de Calor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2208705" y="2283201"/>
                <a:ext cx="3616824" cy="526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𝜺𝝈</m:t>
                      </m:r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  <m:sup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bSup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𝒗𝒊𝒛</m:t>
                          </m:r>
                        </m:sub>
                        <m:sup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bSup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705" y="2283201"/>
                <a:ext cx="3616824" cy="52681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ixaDeTexto 10"/>
          <p:cNvSpPr txBox="1"/>
          <p:nvPr/>
        </p:nvSpPr>
        <p:spPr>
          <a:xfrm>
            <a:off x="343281" y="3023250"/>
            <a:ext cx="5737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+mj-lt"/>
              </a:rPr>
              <a:t>Onde: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32537" y="3584288"/>
            <a:ext cx="4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Fluxo de Calor (W ou J/s)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349713" y="3533463"/>
                <a:ext cx="48282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pt-BR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8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713" y="3533463"/>
                <a:ext cx="482824" cy="5232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ixaDeTexto 15"/>
          <p:cNvSpPr txBox="1"/>
          <p:nvPr/>
        </p:nvSpPr>
        <p:spPr>
          <a:xfrm>
            <a:off x="832537" y="4107508"/>
            <a:ext cx="5107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Emissividade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829260" y="5160548"/>
            <a:ext cx="4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Área de troca térmica (m</a:t>
            </a:r>
            <a:r>
              <a:rPr lang="pt-BR" sz="2800" baseline="30000" dirty="0" smtClean="0">
                <a:latin typeface="+mj-lt"/>
              </a:rPr>
              <a:t>2</a:t>
            </a:r>
            <a:r>
              <a:rPr lang="pt-BR" sz="2800" dirty="0" smtClean="0">
                <a:latin typeface="+mj-lt"/>
              </a:rPr>
              <a:t>)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829260" y="5734593"/>
            <a:ext cx="4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Temperatura da superfície (K)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832537" y="6307052"/>
            <a:ext cx="5065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Temperatura da vizinhança (K)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/>
              <p:cNvSpPr/>
              <p:nvPr/>
            </p:nvSpPr>
            <p:spPr>
              <a:xfrm>
                <a:off x="367577" y="4107508"/>
                <a:ext cx="45076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2" name="Retâ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77" y="4107508"/>
                <a:ext cx="450764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/>
              <p:cNvSpPr/>
              <p:nvPr/>
            </p:nvSpPr>
            <p:spPr>
              <a:xfrm>
                <a:off x="364300" y="5155170"/>
                <a:ext cx="50366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3" name="Retâ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00" y="5155170"/>
                <a:ext cx="503664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/>
              <p:cNvSpPr/>
              <p:nvPr/>
            </p:nvSpPr>
            <p:spPr>
              <a:xfrm>
                <a:off x="278221" y="5759756"/>
                <a:ext cx="48282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4" name="Retângu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221" y="5759756"/>
                <a:ext cx="482824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 24"/>
              <p:cNvSpPr/>
              <p:nvPr/>
            </p:nvSpPr>
            <p:spPr>
              <a:xfrm>
                <a:off x="72010" y="6300946"/>
                <a:ext cx="89524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𝒗𝒊𝒛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5" name="Retângulo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10" y="6300946"/>
                <a:ext cx="895245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ixaDeTexto 25"/>
          <p:cNvSpPr txBox="1"/>
          <p:nvPr/>
        </p:nvSpPr>
        <p:spPr>
          <a:xfrm>
            <a:off x="860020" y="4659428"/>
            <a:ext cx="5980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: Const. </a:t>
            </a:r>
            <a:r>
              <a:rPr lang="pt-BR" sz="2400" dirty="0">
                <a:latin typeface="+mj-lt"/>
              </a:rPr>
              <a:t>de </a:t>
            </a:r>
            <a:r>
              <a:rPr lang="pt-BR" sz="2400" dirty="0" smtClean="0">
                <a:latin typeface="+mj-lt"/>
              </a:rPr>
              <a:t>St.-</a:t>
            </a:r>
            <a:r>
              <a:rPr lang="pt-BR" sz="2400" dirty="0" err="1" smtClean="0">
                <a:latin typeface="+mj-lt"/>
              </a:rPr>
              <a:t>Boltz</a:t>
            </a:r>
            <a:r>
              <a:rPr lang="pt-BR" sz="2400" dirty="0" smtClean="0">
                <a:latin typeface="+mj-lt"/>
              </a:rPr>
              <a:t>. (5,67.10</a:t>
            </a:r>
            <a:r>
              <a:rPr lang="pt-BR" sz="2400" baseline="30000" dirty="0" smtClean="0">
                <a:latin typeface="+mj-lt"/>
              </a:rPr>
              <a:t>-8</a:t>
            </a:r>
            <a:r>
              <a:rPr lang="pt-BR" sz="2400" dirty="0" smtClean="0">
                <a:latin typeface="+mj-lt"/>
              </a:rPr>
              <a:t> W/m</a:t>
            </a:r>
            <a:r>
              <a:rPr lang="pt-BR" sz="2400" baseline="30000" dirty="0" smtClean="0">
                <a:latin typeface="+mj-lt"/>
              </a:rPr>
              <a:t>2</a:t>
            </a:r>
            <a:r>
              <a:rPr lang="pt-BR" sz="2400" dirty="0" smtClean="0">
                <a:latin typeface="+mj-lt"/>
              </a:rPr>
              <a:t>.K</a:t>
            </a:r>
            <a:r>
              <a:rPr lang="pt-BR" sz="2400" baseline="30000" dirty="0" smtClean="0">
                <a:latin typeface="+mj-lt"/>
              </a:rPr>
              <a:t>4</a:t>
            </a:r>
            <a:r>
              <a:rPr lang="pt-BR" sz="2400" dirty="0" smtClean="0">
                <a:latin typeface="+mj-lt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/>
              <p:cNvSpPr/>
              <p:nvPr/>
            </p:nvSpPr>
            <p:spPr>
              <a:xfrm>
                <a:off x="367577" y="4634573"/>
                <a:ext cx="49244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9" name="Retângulo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77" y="4634573"/>
                <a:ext cx="492443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o 13"/>
          <p:cNvGrpSpPr/>
          <p:nvPr/>
        </p:nvGrpSpPr>
        <p:grpSpPr>
          <a:xfrm>
            <a:off x="6267998" y="1631776"/>
            <a:ext cx="5545334" cy="4735773"/>
            <a:chOff x="6267998" y="1631776"/>
            <a:chExt cx="5545334" cy="4735773"/>
          </a:xfrm>
        </p:grpSpPr>
        <p:sp>
          <p:nvSpPr>
            <p:cNvPr id="10" name="Elipse 9"/>
            <p:cNvSpPr/>
            <p:nvPr/>
          </p:nvSpPr>
          <p:spPr>
            <a:xfrm>
              <a:off x="6267998" y="2035796"/>
              <a:ext cx="2155141" cy="4331753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ubo 1"/>
            <p:cNvSpPr/>
            <p:nvPr/>
          </p:nvSpPr>
          <p:spPr>
            <a:xfrm>
              <a:off x="9424973" y="1631776"/>
              <a:ext cx="2388359" cy="4735773"/>
            </a:xfrm>
            <a:prstGeom prst="cube">
              <a:avLst>
                <a:gd name="adj" fmla="val 6445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Seta para a direita 2"/>
            <p:cNvSpPr/>
            <p:nvPr/>
          </p:nvSpPr>
          <p:spPr>
            <a:xfrm>
              <a:off x="7941131" y="3806896"/>
              <a:ext cx="1296537" cy="914400"/>
            </a:xfrm>
            <a:prstGeom prst="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tângulo 26"/>
                <p:cNvSpPr/>
                <p:nvPr/>
              </p:nvSpPr>
              <p:spPr>
                <a:xfrm>
                  <a:off x="8303543" y="3435402"/>
                  <a:ext cx="48282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pt-BR" sz="28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800" b="1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27" name="Retângulo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3543" y="3435402"/>
                  <a:ext cx="482824" cy="52322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tângulo 29"/>
                <p:cNvSpPr/>
                <p:nvPr/>
              </p:nvSpPr>
              <p:spPr>
                <a:xfrm>
                  <a:off x="8033590" y="5783842"/>
                  <a:ext cx="482824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pt-BR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𝒗𝒊𝒛</m:t>
                            </m:r>
                          </m:sub>
                        </m:sSub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30" name="Retângulo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3590" y="5783842"/>
                  <a:ext cx="482824" cy="52322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4430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tângulo 31"/>
                <p:cNvSpPr/>
                <p:nvPr/>
              </p:nvSpPr>
              <p:spPr>
                <a:xfrm>
                  <a:off x="7120186" y="3940062"/>
                  <a:ext cx="45076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oMath>
                    </m:oMathPara>
                  </a14:m>
                  <a:endParaRPr lang="pt-BR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Retângulo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0186" y="3940062"/>
                  <a:ext cx="450764" cy="52322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tângulo 32"/>
                <p:cNvSpPr/>
                <p:nvPr/>
              </p:nvSpPr>
              <p:spPr>
                <a:xfrm>
                  <a:off x="9614900" y="5788247"/>
                  <a:ext cx="482824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pt-BR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33" name="Retângulo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4900" y="5788247"/>
                  <a:ext cx="482824" cy="52322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Forma livre 30"/>
            <p:cNvSpPr/>
            <p:nvPr/>
          </p:nvSpPr>
          <p:spPr>
            <a:xfrm>
              <a:off x="6805999" y="6296994"/>
              <a:ext cx="3577" cy="10058"/>
            </a:xfrm>
            <a:custGeom>
              <a:avLst/>
              <a:gdLst>
                <a:gd name="connsiteX0" fmla="*/ 3577 w 3577"/>
                <a:gd name="connsiteY0" fmla="*/ 0 h 10058"/>
                <a:gd name="connsiteX1" fmla="*/ 3577 w 3577"/>
                <a:gd name="connsiteY1" fmla="*/ 10058 h 10058"/>
                <a:gd name="connsiteX2" fmla="*/ 0 w 3577"/>
                <a:gd name="connsiteY2" fmla="*/ 10058 h 10058"/>
                <a:gd name="connsiteX3" fmla="*/ 3577 w 3577"/>
                <a:gd name="connsiteY3" fmla="*/ 0 h 1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7" h="10058">
                  <a:moveTo>
                    <a:pt x="3577" y="0"/>
                  </a:moveTo>
                  <a:lnTo>
                    <a:pt x="3577" y="10058"/>
                  </a:lnTo>
                  <a:lnTo>
                    <a:pt x="0" y="10058"/>
                  </a:lnTo>
                  <a:lnTo>
                    <a:pt x="3577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tângulo 46"/>
                <p:cNvSpPr/>
                <p:nvPr/>
              </p:nvSpPr>
              <p:spPr>
                <a:xfrm>
                  <a:off x="11309668" y="2023386"/>
                  <a:ext cx="50366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8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47" name="Retângulo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09668" y="2023386"/>
                  <a:ext cx="503664" cy="52322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6921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8" grpId="0"/>
      <p:bldP spid="16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/>
          <p:cNvPicPr>
            <a:picLocks noChangeAspect="1"/>
          </p:cNvPicPr>
          <p:nvPr/>
        </p:nvPicPr>
        <p:blipFill>
          <a:blip r:embed="rId2"/>
          <a:srcRect l="15672" r="17661"/>
          <a:stretch>
            <a:fillRect/>
          </a:stretch>
        </p:blipFill>
        <p:spPr>
          <a:xfrm>
            <a:off x="8957132" y="3043342"/>
            <a:ext cx="2572544" cy="2572543"/>
          </a:xfrm>
          <a:custGeom>
            <a:avLst/>
            <a:gdLst>
              <a:gd name="connsiteX0" fmla="*/ 1286272 w 2572544"/>
              <a:gd name="connsiteY0" fmla="*/ 0 h 2572543"/>
              <a:gd name="connsiteX1" fmla="*/ 2572544 w 2572544"/>
              <a:gd name="connsiteY1" fmla="*/ 1286272 h 2572543"/>
              <a:gd name="connsiteX2" fmla="*/ 1417786 w 2572544"/>
              <a:gd name="connsiteY2" fmla="*/ 2565903 h 2572543"/>
              <a:gd name="connsiteX3" fmla="*/ 1286292 w 2572544"/>
              <a:gd name="connsiteY3" fmla="*/ 2572543 h 2572543"/>
              <a:gd name="connsiteX4" fmla="*/ 1286252 w 2572544"/>
              <a:gd name="connsiteY4" fmla="*/ 2572543 h 2572543"/>
              <a:gd name="connsiteX5" fmla="*/ 1154758 w 2572544"/>
              <a:gd name="connsiteY5" fmla="*/ 2565903 h 2572543"/>
              <a:gd name="connsiteX6" fmla="*/ 0 w 2572544"/>
              <a:gd name="connsiteY6" fmla="*/ 1286272 h 2572543"/>
              <a:gd name="connsiteX7" fmla="*/ 1286272 w 2572544"/>
              <a:gd name="connsiteY7" fmla="*/ 0 h 257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2544" h="2572543">
                <a:moveTo>
                  <a:pt x="1286272" y="0"/>
                </a:moveTo>
                <a:cubicBezTo>
                  <a:pt x="1996660" y="0"/>
                  <a:pt x="2572544" y="575884"/>
                  <a:pt x="2572544" y="1286272"/>
                </a:cubicBezTo>
                <a:cubicBezTo>
                  <a:pt x="2572544" y="1952261"/>
                  <a:pt x="2066396" y="2500033"/>
                  <a:pt x="1417786" y="2565903"/>
                </a:cubicBezTo>
                <a:lnTo>
                  <a:pt x="1286292" y="2572543"/>
                </a:lnTo>
                <a:lnTo>
                  <a:pt x="1286252" y="2572543"/>
                </a:lnTo>
                <a:lnTo>
                  <a:pt x="1154758" y="2565903"/>
                </a:lnTo>
                <a:cubicBezTo>
                  <a:pt x="506148" y="2500033"/>
                  <a:pt x="0" y="1952261"/>
                  <a:pt x="0" y="1286272"/>
                </a:cubicBezTo>
                <a:cubicBezTo>
                  <a:pt x="0" y="575884"/>
                  <a:pt x="575884" y="0"/>
                  <a:pt x="1286272" y="0"/>
                </a:cubicBezTo>
                <a:close/>
              </a:path>
            </a:pathLst>
          </a:custGeom>
          <a:ln w="38100">
            <a:solidFill>
              <a:srgbClr val="EB7F00"/>
            </a:solidFill>
          </a:ln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3"/>
          <a:srcRect l="21951" t="211" r="21951" b="211"/>
          <a:stretch>
            <a:fillRect/>
          </a:stretch>
        </p:blipFill>
        <p:spPr>
          <a:xfrm>
            <a:off x="6106440" y="3056142"/>
            <a:ext cx="2572544" cy="2572544"/>
          </a:xfrm>
          <a:custGeom>
            <a:avLst/>
            <a:gdLst>
              <a:gd name="connsiteX0" fmla="*/ 1286272 w 2572544"/>
              <a:gd name="connsiteY0" fmla="*/ 0 h 2572543"/>
              <a:gd name="connsiteX1" fmla="*/ 2572544 w 2572544"/>
              <a:gd name="connsiteY1" fmla="*/ 1286272 h 2572543"/>
              <a:gd name="connsiteX2" fmla="*/ 1417786 w 2572544"/>
              <a:gd name="connsiteY2" fmla="*/ 2565903 h 2572543"/>
              <a:gd name="connsiteX3" fmla="*/ 1286292 w 2572544"/>
              <a:gd name="connsiteY3" fmla="*/ 2572543 h 2572543"/>
              <a:gd name="connsiteX4" fmla="*/ 1286252 w 2572544"/>
              <a:gd name="connsiteY4" fmla="*/ 2572543 h 2572543"/>
              <a:gd name="connsiteX5" fmla="*/ 1154758 w 2572544"/>
              <a:gd name="connsiteY5" fmla="*/ 2565903 h 2572543"/>
              <a:gd name="connsiteX6" fmla="*/ 0 w 2572544"/>
              <a:gd name="connsiteY6" fmla="*/ 1286272 h 2572543"/>
              <a:gd name="connsiteX7" fmla="*/ 1286272 w 2572544"/>
              <a:gd name="connsiteY7" fmla="*/ 0 h 257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2544" h="2572543">
                <a:moveTo>
                  <a:pt x="1286272" y="0"/>
                </a:moveTo>
                <a:cubicBezTo>
                  <a:pt x="1996660" y="0"/>
                  <a:pt x="2572544" y="575884"/>
                  <a:pt x="2572544" y="1286272"/>
                </a:cubicBezTo>
                <a:cubicBezTo>
                  <a:pt x="2572544" y="1952261"/>
                  <a:pt x="2066396" y="2500033"/>
                  <a:pt x="1417786" y="2565903"/>
                </a:cubicBezTo>
                <a:lnTo>
                  <a:pt x="1286292" y="2572543"/>
                </a:lnTo>
                <a:lnTo>
                  <a:pt x="1286252" y="2572543"/>
                </a:lnTo>
                <a:lnTo>
                  <a:pt x="1154758" y="2565903"/>
                </a:lnTo>
                <a:cubicBezTo>
                  <a:pt x="506148" y="2500033"/>
                  <a:pt x="0" y="1952261"/>
                  <a:pt x="0" y="1286272"/>
                </a:cubicBezTo>
                <a:cubicBezTo>
                  <a:pt x="0" y="575884"/>
                  <a:pt x="575884" y="0"/>
                  <a:pt x="1286272" y="0"/>
                </a:cubicBezTo>
                <a:close/>
              </a:path>
            </a:pathLst>
          </a:custGeom>
          <a:ln w="38100">
            <a:solidFill>
              <a:srgbClr val="EB7F00"/>
            </a:solidFill>
          </a:ln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4"/>
          <a:srcRect l="14835" t="495" r="10536"/>
          <a:stretch>
            <a:fillRect/>
          </a:stretch>
        </p:blipFill>
        <p:spPr>
          <a:xfrm>
            <a:off x="3255748" y="3056142"/>
            <a:ext cx="2572544" cy="2572543"/>
          </a:xfrm>
          <a:custGeom>
            <a:avLst/>
            <a:gdLst>
              <a:gd name="connsiteX0" fmla="*/ 1286272 w 2572544"/>
              <a:gd name="connsiteY0" fmla="*/ 0 h 2572543"/>
              <a:gd name="connsiteX1" fmla="*/ 2572544 w 2572544"/>
              <a:gd name="connsiteY1" fmla="*/ 1286272 h 2572543"/>
              <a:gd name="connsiteX2" fmla="*/ 1417786 w 2572544"/>
              <a:gd name="connsiteY2" fmla="*/ 2565903 h 2572543"/>
              <a:gd name="connsiteX3" fmla="*/ 1286292 w 2572544"/>
              <a:gd name="connsiteY3" fmla="*/ 2572543 h 2572543"/>
              <a:gd name="connsiteX4" fmla="*/ 1286252 w 2572544"/>
              <a:gd name="connsiteY4" fmla="*/ 2572543 h 2572543"/>
              <a:gd name="connsiteX5" fmla="*/ 1154758 w 2572544"/>
              <a:gd name="connsiteY5" fmla="*/ 2565903 h 2572543"/>
              <a:gd name="connsiteX6" fmla="*/ 0 w 2572544"/>
              <a:gd name="connsiteY6" fmla="*/ 1286272 h 2572543"/>
              <a:gd name="connsiteX7" fmla="*/ 1286272 w 2572544"/>
              <a:gd name="connsiteY7" fmla="*/ 0 h 257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2544" h="2572543">
                <a:moveTo>
                  <a:pt x="1286272" y="0"/>
                </a:moveTo>
                <a:cubicBezTo>
                  <a:pt x="1996660" y="0"/>
                  <a:pt x="2572544" y="575884"/>
                  <a:pt x="2572544" y="1286272"/>
                </a:cubicBezTo>
                <a:cubicBezTo>
                  <a:pt x="2572544" y="1952261"/>
                  <a:pt x="2066396" y="2500033"/>
                  <a:pt x="1417786" y="2565903"/>
                </a:cubicBezTo>
                <a:lnTo>
                  <a:pt x="1286292" y="2572543"/>
                </a:lnTo>
                <a:lnTo>
                  <a:pt x="1286252" y="2572543"/>
                </a:lnTo>
                <a:lnTo>
                  <a:pt x="1154758" y="2565903"/>
                </a:lnTo>
                <a:cubicBezTo>
                  <a:pt x="506148" y="2500033"/>
                  <a:pt x="0" y="1952261"/>
                  <a:pt x="0" y="1286272"/>
                </a:cubicBezTo>
                <a:cubicBezTo>
                  <a:pt x="0" y="575884"/>
                  <a:pt x="575884" y="0"/>
                  <a:pt x="1286272" y="0"/>
                </a:cubicBezTo>
                <a:close/>
              </a:path>
            </a:pathLst>
          </a:custGeom>
          <a:ln w="38100">
            <a:solidFill>
              <a:srgbClr val="EB7F00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367552" y="1445561"/>
            <a:ext cx="112382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smtClean="0"/>
              <a:t>EMISSIVIDADE DE ALGUNS TIPOS DE CORPOS A 300 K</a:t>
            </a:r>
            <a:endParaRPr lang="pt-BR" sz="3000" b="1" dirty="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Fundamentos de Transferência de Calor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98813" y="5620138"/>
            <a:ext cx="222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1</a:t>
            </a:r>
            <a:endParaRPr lang="pt-BR" sz="2800" b="1" dirty="0"/>
          </a:p>
        </p:txBody>
      </p:sp>
      <p:sp>
        <p:nvSpPr>
          <p:cNvPr id="61" name="CaixaDeTexto 60"/>
          <p:cNvSpPr txBox="1"/>
          <p:nvPr/>
        </p:nvSpPr>
        <p:spPr>
          <a:xfrm>
            <a:off x="367552" y="2157933"/>
            <a:ext cx="2683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EB7F00"/>
                </a:solidFill>
              </a:rPr>
              <a:t>Corpo Negro </a:t>
            </a:r>
          </a:p>
          <a:p>
            <a:pPr algn="ctr"/>
            <a:r>
              <a:rPr lang="pt-BR" sz="2400" b="1" dirty="0" smtClean="0">
                <a:solidFill>
                  <a:srgbClr val="EB7F00"/>
                </a:solidFill>
              </a:rPr>
              <a:t>Ideal</a:t>
            </a:r>
            <a:endParaRPr lang="pt-BR" sz="2400" b="1" dirty="0">
              <a:solidFill>
                <a:srgbClr val="EB7F00"/>
              </a:solidFill>
            </a:endParaRPr>
          </a:p>
        </p:txBody>
      </p:sp>
      <p:sp>
        <p:nvSpPr>
          <p:cNvPr id="72" name="CaixaDeTexto 71"/>
          <p:cNvSpPr txBox="1"/>
          <p:nvPr/>
        </p:nvSpPr>
        <p:spPr>
          <a:xfrm>
            <a:off x="3400618" y="5628685"/>
            <a:ext cx="222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0,88 a 0,95</a:t>
            </a:r>
            <a:endParaRPr lang="pt-BR" sz="2800" b="1" dirty="0"/>
          </a:p>
        </p:txBody>
      </p:sp>
      <p:sp>
        <p:nvSpPr>
          <p:cNvPr id="73" name="CaixaDeTexto 72"/>
          <p:cNvSpPr txBox="1"/>
          <p:nvPr/>
        </p:nvSpPr>
        <p:spPr>
          <a:xfrm>
            <a:off x="3169357" y="2334286"/>
            <a:ext cx="26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EB7F00"/>
                </a:solidFill>
              </a:rPr>
              <a:t>Rocha</a:t>
            </a:r>
            <a:endParaRPr lang="pt-BR" sz="2400" b="1" dirty="0">
              <a:solidFill>
                <a:srgbClr val="EB7F00"/>
              </a:solidFill>
            </a:endParaRPr>
          </a:p>
        </p:txBody>
      </p:sp>
      <p:sp>
        <p:nvSpPr>
          <p:cNvPr id="75" name="CaixaDeTexto 74"/>
          <p:cNvSpPr txBox="1"/>
          <p:nvPr/>
        </p:nvSpPr>
        <p:spPr>
          <a:xfrm>
            <a:off x="6264721" y="5615885"/>
            <a:ext cx="222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0,90</a:t>
            </a:r>
            <a:endParaRPr lang="pt-BR" sz="2800" b="1" dirty="0"/>
          </a:p>
        </p:txBody>
      </p:sp>
      <p:sp>
        <p:nvSpPr>
          <p:cNvPr id="76" name="CaixaDeTexto 75"/>
          <p:cNvSpPr txBox="1"/>
          <p:nvPr/>
        </p:nvSpPr>
        <p:spPr>
          <a:xfrm>
            <a:off x="6092109" y="2342597"/>
            <a:ext cx="2565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EB7F00"/>
                </a:solidFill>
              </a:rPr>
              <a:t>Areia</a:t>
            </a:r>
            <a:endParaRPr lang="pt-BR" sz="2400" b="1" dirty="0">
              <a:solidFill>
                <a:srgbClr val="EB7F00"/>
              </a:solidFill>
            </a:endParaRPr>
          </a:p>
        </p:txBody>
      </p:sp>
      <p:sp>
        <p:nvSpPr>
          <p:cNvPr id="78" name="CaixaDeTexto 77"/>
          <p:cNvSpPr txBox="1"/>
          <p:nvPr/>
        </p:nvSpPr>
        <p:spPr>
          <a:xfrm>
            <a:off x="8957132" y="5615885"/>
            <a:ext cx="2559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0,17</a:t>
            </a:r>
            <a:endParaRPr lang="pt-BR" sz="28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61121" y="6301967"/>
            <a:ext cx="11238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EB7F00"/>
                </a:solidFill>
              </a:rPr>
              <a:t>Obs.: Esses valores são dependentes das temperatura dos corpos</a:t>
            </a:r>
            <a:endParaRPr lang="pt-BR" sz="2000" b="1" dirty="0">
              <a:solidFill>
                <a:srgbClr val="EB7F00"/>
              </a:solidFill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8865635" y="2157932"/>
            <a:ext cx="2742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EB7F00"/>
                </a:solidFill>
              </a:rPr>
              <a:t>Aço Inox</a:t>
            </a:r>
          </a:p>
          <a:p>
            <a:pPr algn="ctr"/>
            <a:r>
              <a:rPr lang="pt-BR" sz="2400" b="1" dirty="0" smtClean="0">
                <a:solidFill>
                  <a:srgbClr val="EB7F00"/>
                </a:solidFill>
              </a:rPr>
              <a:t>Polido</a:t>
            </a:r>
            <a:endParaRPr lang="pt-BR" sz="2400" b="1" dirty="0">
              <a:solidFill>
                <a:srgbClr val="EB7F00"/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422232" y="3006879"/>
            <a:ext cx="2572543" cy="2572543"/>
          </a:xfrm>
          <a:prstGeom prst="ellipse">
            <a:avLst/>
          </a:prstGeom>
          <a:ln w="38100">
            <a:solidFill>
              <a:srgbClr val="EB7F0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1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1" grpId="0"/>
      <p:bldP spid="72" grpId="0"/>
      <p:bldP spid="73" grpId="0"/>
      <p:bldP spid="75" grpId="0"/>
      <p:bldP spid="76" grpId="0"/>
      <p:bldP spid="78" grpId="0"/>
      <p:bldP spid="16" grpId="0"/>
      <p:bldP spid="33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5400" dirty="0" smtClean="0"/>
              <a:t>Trocadores de Calor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936" b="15758"/>
          <a:stretch/>
        </p:blipFill>
        <p:spPr>
          <a:xfrm>
            <a:off x="246530" y="1403190"/>
            <a:ext cx="11698940" cy="532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8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5400" dirty="0" smtClean="0"/>
              <a:t>Trocadores de Calor</a:t>
            </a:r>
            <a:endParaRPr lang="pt-BR" dirty="0"/>
          </a:p>
        </p:txBody>
      </p:sp>
      <p:pic>
        <p:nvPicPr>
          <p:cNvPr id="1026" name="Picture 2" descr="https://cdn.comsol.com/release/44/fluid/shell-tu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564" y="1353529"/>
            <a:ext cx="9788637" cy="53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2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67553" y="1445561"/>
            <a:ext cx="573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DEFINIÇÃO</a:t>
            </a:r>
            <a:endParaRPr lang="pt-BR" sz="32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67553" y="2030336"/>
            <a:ext cx="536450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D</a:t>
            </a:r>
            <a:r>
              <a:rPr lang="pt-BR" sz="2400" dirty="0" smtClean="0">
                <a:latin typeface="+mj-lt"/>
              </a:rPr>
              <a:t>ispositivo </a:t>
            </a:r>
            <a:r>
              <a:rPr lang="pt-BR" sz="2400" dirty="0">
                <a:latin typeface="+mj-lt"/>
              </a:rPr>
              <a:t>para </a:t>
            </a:r>
            <a:r>
              <a:rPr lang="pt-BR" sz="2400" b="1" dirty="0" smtClean="0">
                <a:solidFill>
                  <a:srgbClr val="EB7F00"/>
                </a:solidFill>
              </a:rPr>
              <a:t>TRANSFERÊNCIA DE CALOR DE UM FLUIDO PARA O OUTRO</a:t>
            </a:r>
            <a:r>
              <a:rPr lang="pt-BR" sz="2400" dirty="0" smtClean="0">
                <a:latin typeface="+mj-lt"/>
              </a:rPr>
              <a:t>, </a:t>
            </a:r>
            <a:r>
              <a:rPr lang="pt-BR" sz="2400" dirty="0">
                <a:latin typeface="+mj-lt"/>
              </a:rPr>
              <a:t>encontrando-se estes a temperaturas </a:t>
            </a:r>
            <a:r>
              <a:rPr lang="pt-BR" sz="2400" dirty="0" smtClean="0">
                <a:latin typeface="+mj-lt"/>
              </a:rPr>
              <a:t>diferentes.</a:t>
            </a:r>
          </a:p>
          <a:p>
            <a:pPr>
              <a:spcBef>
                <a:spcPts val="1200"/>
              </a:spcBef>
            </a:pPr>
            <a:r>
              <a:rPr lang="pt-BR" sz="2400" dirty="0" smtClean="0">
                <a:latin typeface="+mj-lt"/>
              </a:rPr>
              <a:t>E esses fluidos podem </a:t>
            </a:r>
            <a:r>
              <a:rPr lang="pt-BR" sz="2400" dirty="0">
                <a:latin typeface="+mj-lt"/>
              </a:rPr>
              <a:t>ser </a:t>
            </a:r>
            <a:r>
              <a:rPr lang="pt-BR" sz="2400" b="1" dirty="0">
                <a:solidFill>
                  <a:srgbClr val="EB7F00"/>
                </a:solidFill>
              </a:rPr>
              <a:t>SEPARADOS POR UMA PAREDE SÓLIDA</a:t>
            </a:r>
            <a:r>
              <a:rPr lang="pt-BR" sz="2400" dirty="0" smtClean="0">
                <a:latin typeface="+mj-lt"/>
              </a:rPr>
              <a:t>, </a:t>
            </a:r>
            <a:r>
              <a:rPr lang="pt-BR" sz="2400" dirty="0">
                <a:latin typeface="+mj-lt"/>
              </a:rPr>
              <a:t>tanto que eles nunca misturam-se, ou podem estar em contato </a:t>
            </a:r>
            <a:r>
              <a:rPr lang="pt-BR" sz="2400" dirty="0" smtClean="0">
                <a:latin typeface="+mj-lt"/>
              </a:rPr>
              <a:t>direto.</a:t>
            </a:r>
          </a:p>
          <a:p>
            <a:pPr>
              <a:spcBef>
                <a:spcPts val="1200"/>
              </a:spcBef>
            </a:pPr>
            <a:r>
              <a:rPr lang="pt-BR" sz="2400" dirty="0" smtClean="0">
                <a:latin typeface="+mj-lt"/>
              </a:rPr>
              <a:t>Normalmente </a:t>
            </a:r>
            <a:r>
              <a:rPr lang="pt-BR" sz="2400" dirty="0">
                <a:latin typeface="+mj-lt"/>
              </a:rPr>
              <a:t>inserido num processo com a </a:t>
            </a:r>
            <a:r>
              <a:rPr lang="pt-BR" sz="2400" b="1" dirty="0">
                <a:solidFill>
                  <a:srgbClr val="EB7F00"/>
                </a:solidFill>
              </a:rPr>
              <a:t>FINALIDADE DE AQUECER OU ESFRIAR </a:t>
            </a:r>
            <a:r>
              <a:rPr lang="pt-BR" sz="2400" dirty="0">
                <a:latin typeface="+mj-lt"/>
              </a:rPr>
              <a:t>um determinado fluido.</a:t>
            </a:r>
            <a:endParaRPr lang="pt-BR" sz="2400" dirty="0" smtClean="0">
              <a:latin typeface="+mj-lt"/>
            </a:endParaRPr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/>
              <a:t>Trocadores de Calor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3100" r="15971"/>
          <a:stretch/>
        </p:blipFill>
        <p:spPr>
          <a:xfrm>
            <a:off x="6468035" y="1270530"/>
            <a:ext cx="5723965" cy="5587470"/>
          </a:xfrm>
          <a:prstGeom prst="rect">
            <a:avLst/>
          </a:prstGeom>
          <a:ln w="38100">
            <a:solidFill>
              <a:srgbClr val="EB7F00"/>
            </a:solidFill>
          </a:ln>
        </p:spPr>
      </p:pic>
    </p:spTree>
    <p:extLst>
      <p:ext uri="{BB962C8B-B14F-4D97-AF65-F5344CB8AC3E}">
        <p14:creationId xmlns:p14="http://schemas.microsoft.com/office/powerpoint/2010/main" val="200970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67553" y="1445561"/>
            <a:ext cx="573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APLICAÇÃO</a:t>
            </a:r>
            <a:endParaRPr lang="pt-BR" sz="32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67553" y="2030336"/>
            <a:ext cx="536450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+mj-lt"/>
              </a:rPr>
              <a:t>Aquecedores</a:t>
            </a:r>
          </a:p>
          <a:p>
            <a:pPr marL="342900" indent="-342900">
              <a:spcBef>
                <a:spcPts val="1200"/>
              </a:spcBef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+mj-lt"/>
              </a:rPr>
              <a:t>Refrigeração</a:t>
            </a:r>
          </a:p>
          <a:p>
            <a:pPr marL="342900" indent="-342900">
              <a:spcBef>
                <a:spcPts val="1200"/>
              </a:spcBef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C</a:t>
            </a:r>
            <a:r>
              <a:rPr lang="pt-BR" sz="2400" dirty="0" smtClean="0">
                <a:latin typeface="+mj-lt"/>
              </a:rPr>
              <a:t>ondicionamento </a:t>
            </a:r>
            <a:r>
              <a:rPr lang="pt-BR" sz="2400" dirty="0">
                <a:latin typeface="+mj-lt"/>
              </a:rPr>
              <a:t>de </a:t>
            </a:r>
            <a:r>
              <a:rPr lang="pt-BR" sz="2400" dirty="0" smtClean="0">
                <a:latin typeface="+mj-lt"/>
              </a:rPr>
              <a:t>ar</a:t>
            </a:r>
          </a:p>
          <a:p>
            <a:pPr marL="342900" indent="-342900">
              <a:spcBef>
                <a:spcPts val="1200"/>
              </a:spcBef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U</a:t>
            </a:r>
            <a:r>
              <a:rPr lang="pt-BR" sz="2400" dirty="0" smtClean="0">
                <a:latin typeface="+mj-lt"/>
              </a:rPr>
              <a:t>sinas </a:t>
            </a:r>
            <a:r>
              <a:rPr lang="pt-BR" sz="2400" dirty="0">
                <a:latin typeface="+mj-lt"/>
              </a:rPr>
              <a:t>de geração de </a:t>
            </a:r>
            <a:r>
              <a:rPr lang="pt-BR" sz="2400" dirty="0" smtClean="0">
                <a:latin typeface="+mj-lt"/>
              </a:rPr>
              <a:t>energia</a:t>
            </a:r>
          </a:p>
          <a:p>
            <a:pPr marL="342900" indent="-342900">
              <a:spcBef>
                <a:spcPts val="1200"/>
              </a:spcBef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EB7F00"/>
                </a:solidFill>
              </a:rPr>
              <a:t>INDÚSTRIAS QUÍMICAS</a:t>
            </a:r>
          </a:p>
          <a:p>
            <a:pPr marL="342900" indent="-342900">
              <a:spcBef>
                <a:spcPts val="1200"/>
              </a:spcBef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+mj-lt"/>
              </a:rPr>
              <a:t>Indústrias petroquímicas</a:t>
            </a:r>
          </a:p>
          <a:p>
            <a:pPr marL="342900" indent="-342900">
              <a:spcBef>
                <a:spcPts val="1200"/>
              </a:spcBef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pt-BR" sz="2400" dirty="0">
                <a:latin typeface="+mj-lt"/>
              </a:rPr>
              <a:t>R</a:t>
            </a:r>
            <a:r>
              <a:rPr lang="pt-BR" sz="2400" dirty="0" smtClean="0">
                <a:latin typeface="+mj-lt"/>
              </a:rPr>
              <a:t>efinaria </a:t>
            </a:r>
            <a:r>
              <a:rPr lang="pt-BR" sz="2400" dirty="0">
                <a:latin typeface="+mj-lt"/>
              </a:rPr>
              <a:t>de </a:t>
            </a:r>
            <a:r>
              <a:rPr lang="pt-BR" sz="2400" dirty="0" smtClean="0">
                <a:latin typeface="+mj-lt"/>
              </a:rPr>
              <a:t>petróleo</a:t>
            </a:r>
          </a:p>
          <a:p>
            <a:pPr marL="342900" indent="-342900">
              <a:spcBef>
                <a:spcPts val="1200"/>
              </a:spcBef>
              <a:buClr>
                <a:srgbClr val="ED7D31"/>
              </a:buClr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+mj-lt"/>
              </a:rPr>
              <a:t>Outros...</a:t>
            </a:r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/>
              <a:t>Trocadores de Calor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9252"/>
          <a:stretch/>
        </p:blipFill>
        <p:spPr>
          <a:xfrm>
            <a:off x="6468035" y="1262268"/>
            <a:ext cx="5723965" cy="5605663"/>
          </a:xfrm>
          <a:prstGeom prst="rect">
            <a:avLst/>
          </a:prstGeom>
          <a:ln w="38100">
            <a:solidFill>
              <a:srgbClr val="EB7F00"/>
            </a:solidFill>
          </a:ln>
        </p:spPr>
      </p:pic>
    </p:spTree>
    <p:extLst>
      <p:ext uri="{BB962C8B-B14F-4D97-AF65-F5344CB8AC3E}">
        <p14:creationId xmlns:p14="http://schemas.microsoft.com/office/powerpoint/2010/main" val="327338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r="294" b="18318"/>
          <a:stretch/>
        </p:blipFill>
        <p:spPr>
          <a:xfrm>
            <a:off x="1" y="1266596"/>
            <a:ext cx="12192000" cy="561829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5400" dirty="0" smtClean="0"/>
              <a:t>Fundamentos de Transferência de Calor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65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/>
              <a:t>Trocadores de Calor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7425"/>
          <a:stretch/>
        </p:blipFill>
        <p:spPr>
          <a:xfrm>
            <a:off x="826290" y="1301589"/>
            <a:ext cx="10544034" cy="536537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433599" y="4712865"/>
            <a:ext cx="2595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Aquecedor do carro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9041684" y="4726407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5</a:t>
            </a:r>
            <a:endParaRPr lang="pt-BR" sz="2000" b="1" dirty="0"/>
          </a:p>
        </p:txBody>
      </p:sp>
      <p:sp>
        <p:nvSpPr>
          <p:cNvPr id="6" name="Elipse 5"/>
          <p:cNvSpPr/>
          <p:nvPr/>
        </p:nvSpPr>
        <p:spPr>
          <a:xfrm>
            <a:off x="9041684" y="5232585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6</a:t>
            </a:r>
            <a:endParaRPr lang="pt-BR" sz="2000" b="1" dirty="0"/>
          </a:p>
        </p:txBody>
      </p:sp>
      <p:sp>
        <p:nvSpPr>
          <p:cNvPr id="7" name="Elipse 6"/>
          <p:cNvSpPr/>
          <p:nvPr/>
        </p:nvSpPr>
        <p:spPr>
          <a:xfrm>
            <a:off x="9057935" y="5743631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7</a:t>
            </a:r>
            <a:endParaRPr lang="pt-BR" sz="2000" b="1" dirty="0"/>
          </a:p>
        </p:txBody>
      </p:sp>
      <p:sp>
        <p:nvSpPr>
          <p:cNvPr id="8" name="Elipse 7"/>
          <p:cNvSpPr/>
          <p:nvPr/>
        </p:nvSpPr>
        <p:spPr>
          <a:xfrm>
            <a:off x="9057935" y="6280115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8</a:t>
            </a:r>
            <a:endParaRPr lang="pt-BR" sz="20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9433599" y="5219363"/>
            <a:ext cx="2595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Válvula do aquecedor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9449850" y="5720514"/>
            <a:ext cx="2595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Motor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9449850" y="6244439"/>
            <a:ext cx="2595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Fluxo de ar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75764" y="1301589"/>
            <a:ext cx="2918011" cy="1550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221007" y="2062083"/>
            <a:ext cx="1164006" cy="1407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898278" y="1509963"/>
            <a:ext cx="2595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>
                <a:solidFill>
                  <a:schemeClr val="tx1"/>
                </a:solidFill>
              </a:rPr>
              <a:t>Radiador</a:t>
            </a:r>
          </a:p>
        </p:txBody>
      </p:sp>
      <p:sp>
        <p:nvSpPr>
          <p:cNvPr id="16" name="Elipse 15"/>
          <p:cNvSpPr/>
          <p:nvPr/>
        </p:nvSpPr>
        <p:spPr>
          <a:xfrm>
            <a:off x="506363" y="1523505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1</a:t>
            </a:r>
            <a:endParaRPr lang="pt-BR" sz="2000" b="1" dirty="0"/>
          </a:p>
        </p:txBody>
      </p:sp>
      <p:sp>
        <p:nvSpPr>
          <p:cNvPr id="17" name="Elipse 16"/>
          <p:cNvSpPr/>
          <p:nvPr/>
        </p:nvSpPr>
        <p:spPr>
          <a:xfrm>
            <a:off x="506363" y="2029683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2</a:t>
            </a:r>
            <a:endParaRPr lang="pt-BR" sz="2000" b="1" dirty="0"/>
          </a:p>
        </p:txBody>
      </p:sp>
      <p:sp>
        <p:nvSpPr>
          <p:cNvPr id="18" name="Elipse 17"/>
          <p:cNvSpPr/>
          <p:nvPr/>
        </p:nvSpPr>
        <p:spPr>
          <a:xfrm>
            <a:off x="522614" y="2540729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3</a:t>
            </a:r>
            <a:endParaRPr lang="pt-BR" sz="2000" b="1" dirty="0"/>
          </a:p>
        </p:txBody>
      </p:sp>
      <p:sp>
        <p:nvSpPr>
          <p:cNvPr id="19" name="Elipse 18"/>
          <p:cNvSpPr/>
          <p:nvPr/>
        </p:nvSpPr>
        <p:spPr>
          <a:xfrm>
            <a:off x="522614" y="3077213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4</a:t>
            </a:r>
            <a:endParaRPr lang="pt-BR" sz="2000" b="1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898278" y="2016461"/>
            <a:ext cx="2595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Bomba d’água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914529" y="2517612"/>
            <a:ext cx="2595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Ventoinha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914529" y="3041537"/>
            <a:ext cx="2595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Termostato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1210236" y="4560639"/>
            <a:ext cx="341146" cy="341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4294094" y="3978179"/>
            <a:ext cx="341146" cy="341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3952948" y="4998984"/>
            <a:ext cx="341146" cy="341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4200208" y="2298738"/>
            <a:ext cx="341146" cy="341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8217905" y="2355663"/>
            <a:ext cx="341146" cy="341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6670820" y="1740321"/>
            <a:ext cx="341146" cy="341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7661636" y="4148752"/>
            <a:ext cx="341146" cy="341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10390094" y="1361556"/>
            <a:ext cx="341146" cy="341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1075764" y="5715112"/>
            <a:ext cx="341146" cy="341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/>
          <p:cNvSpPr/>
          <p:nvPr/>
        </p:nvSpPr>
        <p:spPr>
          <a:xfrm>
            <a:off x="1078979" y="4601201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1</a:t>
            </a:r>
            <a:endParaRPr lang="pt-BR" sz="2000" b="1" dirty="0"/>
          </a:p>
        </p:txBody>
      </p:sp>
      <p:sp>
        <p:nvSpPr>
          <p:cNvPr id="35" name="Elipse 34"/>
          <p:cNvSpPr/>
          <p:nvPr/>
        </p:nvSpPr>
        <p:spPr>
          <a:xfrm>
            <a:off x="4259988" y="3927410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2</a:t>
            </a:r>
            <a:endParaRPr lang="pt-BR" sz="2000" b="1" dirty="0"/>
          </a:p>
        </p:txBody>
      </p:sp>
      <p:sp>
        <p:nvSpPr>
          <p:cNvPr id="36" name="Elipse 35"/>
          <p:cNvSpPr/>
          <p:nvPr/>
        </p:nvSpPr>
        <p:spPr>
          <a:xfrm>
            <a:off x="4004250" y="5169557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3</a:t>
            </a:r>
            <a:endParaRPr lang="pt-BR" sz="2000" b="1" dirty="0"/>
          </a:p>
        </p:txBody>
      </p:sp>
      <p:sp>
        <p:nvSpPr>
          <p:cNvPr id="37" name="Elipse 36"/>
          <p:cNvSpPr/>
          <p:nvPr/>
        </p:nvSpPr>
        <p:spPr>
          <a:xfrm>
            <a:off x="4524901" y="1807070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4</a:t>
            </a:r>
            <a:endParaRPr lang="pt-BR" sz="2000" b="1" dirty="0"/>
          </a:p>
        </p:txBody>
      </p:sp>
      <p:sp>
        <p:nvSpPr>
          <p:cNvPr id="38" name="Elipse 37"/>
          <p:cNvSpPr/>
          <p:nvPr/>
        </p:nvSpPr>
        <p:spPr>
          <a:xfrm>
            <a:off x="8167136" y="2353395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5</a:t>
            </a:r>
            <a:endParaRPr lang="pt-BR" sz="2000" b="1" dirty="0"/>
          </a:p>
        </p:txBody>
      </p:sp>
      <p:sp>
        <p:nvSpPr>
          <p:cNvPr id="39" name="Elipse 38"/>
          <p:cNvSpPr/>
          <p:nvPr/>
        </p:nvSpPr>
        <p:spPr>
          <a:xfrm>
            <a:off x="6693305" y="1740321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6</a:t>
            </a:r>
            <a:endParaRPr lang="pt-BR" sz="2000" b="1" dirty="0"/>
          </a:p>
        </p:txBody>
      </p:sp>
      <p:sp>
        <p:nvSpPr>
          <p:cNvPr id="40" name="Elipse 39"/>
          <p:cNvSpPr/>
          <p:nvPr/>
        </p:nvSpPr>
        <p:spPr>
          <a:xfrm>
            <a:off x="7693686" y="4225491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7</a:t>
            </a:r>
            <a:endParaRPr lang="pt-BR" sz="2000" b="1" dirty="0"/>
          </a:p>
        </p:txBody>
      </p:sp>
      <p:sp>
        <p:nvSpPr>
          <p:cNvPr id="41" name="Elipse 40"/>
          <p:cNvSpPr/>
          <p:nvPr/>
        </p:nvSpPr>
        <p:spPr>
          <a:xfrm>
            <a:off x="988894" y="5753169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8</a:t>
            </a:r>
            <a:endParaRPr lang="pt-BR" sz="2000" b="1" dirty="0"/>
          </a:p>
        </p:txBody>
      </p:sp>
      <p:sp>
        <p:nvSpPr>
          <p:cNvPr id="42" name="Elipse 41"/>
          <p:cNvSpPr/>
          <p:nvPr/>
        </p:nvSpPr>
        <p:spPr>
          <a:xfrm>
            <a:off x="10733021" y="1671743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8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54876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toEsporte - Ar quente do carro também precisa de cuidados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4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/>
          <p:cNvPicPr>
            <a:picLocks noChangeAspect="1"/>
          </p:cNvPicPr>
          <p:nvPr/>
        </p:nvPicPr>
        <p:blipFill>
          <a:blip r:embed="rId2"/>
          <a:srcRect l="22770" t="12742" r="34974" b="29012"/>
          <a:stretch>
            <a:fillRect/>
          </a:stretch>
        </p:blipFill>
        <p:spPr>
          <a:xfrm flipH="1">
            <a:off x="8365845" y="2431326"/>
            <a:ext cx="3240000" cy="3240000"/>
          </a:xfrm>
          <a:custGeom>
            <a:avLst/>
            <a:gdLst>
              <a:gd name="connsiteX0" fmla="*/ 1620000 w 3240000"/>
              <a:gd name="connsiteY0" fmla="*/ 0 h 3240000"/>
              <a:gd name="connsiteX1" fmla="*/ 0 w 3240000"/>
              <a:gd name="connsiteY1" fmla="*/ 1620000 h 3240000"/>
              <a:gd name="connsiteX2" fmla="*/ 1620000 w 3240000"/>
              <a:gd name="connsiteY2" fmla="*/ 3240000 h 3240000"/>
              <a:gd name="connsiteX3" fmla="*/ 3240000 w 3240000"/>
              <a:gd name="connsiteY3" fmla="*/ 1620000 h 3240000"/>
              <a:gd name="connsiteX4" fmla="*/ 1620000 w 3240000"/>
              <a:gd name="connsiteY4" fmla="*/ 0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0000" h="3240000">
                <a:moveTo>
                  <a:pt x="1620000" y="0"/>
                </a:moveTo>
                <a:cubicBezTo>
                  <a:pt x="725299" y="0"/>
                  <a:pt x="0" y="725299"/>
                  <a:pt x="0" y="1620000"/>
                </a:cubicBezTo>
                <a:cubicBezTo>
                  <a:pt x="0" y="2514701"/>
                  <a:pt x="725299" y="3240000"/>
                  <a:pt x="1620000" y="3240000"/>
                </a:cubicBezTo>
                <a:cubicBezTo>
                  <a:pt x="2514701" y="3240000"/>
                  <a:pt x="3240000" y="2514701"/>
                  <a:pt x="3240000" y="1620000"/>
                </a:cubicBezTo>
                <a:cubicBezTo>
                  <a:pt x="3240000" y="725299"/>
                  <a:pt x="2514701" y="0"/>
                  <a:pt x="1620000" y="0"/>
                </a:cubicBezTo>
                <a:close/>
              </a:path>
            </a:pathLst>
          </a:custGeom>
          <a:ln w="38100">
            <a:solidFill>
              <a:srgbClr val="ED7D31"/>
            </a:solidFill>
          </a:ln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3"/>
          <a:srcRect l="4611" t="665" r="21387" b="665"/>
          <a:stretch>
            <a:fillRect/>
          </a:stretch>
        </p:blipFill>
        <p:spPr>
          <a:xfrm flipH="1">
            <a:off x="4585882" y="2431326"/>
            <a:ext cx="3240000" cy="3240000"/>
          </a:xfrm>
          <a:custGeom>
            <a:avLst/>
            <a:gdLst>
              <a:gd name="connsiteX0" fmla="*/ 1620000 w 3240000"/>
              <a:gd name="connsiteY0" fmla="*/ 0 h 3240000"/>
              <a:gd name="connsiteX1" fmla="*/ 0 w 3240000"/>
              <a:gd name="connsiteY1" fmla="*/ 1620000 h 3240000"/>
              <a:gd name="connsiteX2" fmla="*/ 1620000 w 3240000"/>
              <a:gd name="connsiteY2" fmla="*/ 3240000 h 3240000"/>
              <a:gd name="connsiteX3" fmla="*/ 3240000 w 3240000"/>
              <a:gd name="connsiteY3" fmla="*/ 1620000 h 3240000"/>
              <a:gd name="connsiteX4" fmla="*/ 1620000 w 3240000"/>
              <a:gd name="connsiteY4" fmla="*/ 0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0000" h="3240000">
                <a:moveTo>
                  <a:pt x="1620000" y="0"/>
                </a:moveTo>
                <a:cubicBezTo>
                  <a:pt x="725299" y="0"/>
                  <a:pt x="0" y="725299"/>
                  <a:pt x="0" y="1620000"/>
                </a:cubicBezTo>
                <a:cubicBezTo>
                  <a:pt x="0" y="2514701"/>
                  <a:pt x="725299" y="3240000"/>
                  <a:pt x="1620000" y="3240000"/>
                </a:cubicBezTo>
                <a:cubicBezTo>
                  <a:pt x="2514701" y="3240000"/>
                  <a:pt x="3240000" y="2514701"/>
                  <a:pt x="3240000" y="1620000"/>
                </a:cubicBezTo>
                <a:cubicBezTo>
                  <a:pt x="3240000" y="725299"/>
                  <a:pt x="2514701" y="0"/>
                  <a:pt x="1620000" y="0"/>
                </a:cubicBezTo>
                <a:close/>
              </a:path>
            </a:pathLst>
          </a:custGeom>
          <a:ln w="38100">
            <a:solidFill>
              <a:srgbClr val="ED7D31"/>
            </a:solidFill>
          </a:ln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4"/>
          <a:srcRect l="59376" t="25263" r="1071" b="17854"/>
          <a:stretch>
            <a:fillRect/>
          </a:stretch>
        </p:blipFill>
        <p:spPr>
          <a:xfrm>
            <a:off x="735718" y="2431326"/>
            <a:ext cx="3240000" cy="3240000"/>
          </a:xfrm>
          <a:custGeom>
            <a:avLst/>
            <a:gdLst>
              <a:gd name="connsiteX0" fmla="*/ 1620000 w 3240000"/>
              <a:gd name="connsiteY0" fmla="*/ 0 h 3240000"/>
              <a:gd name="connsiteX1" fmla="*/ 3240000 w 3240000"/>
              <a:gd name="connsiteY1" fmla="*/ 1620000 h 3240000"/>
              <a:gd name="connsiteX2" fmla="*/ 1620000 w 3240000"/>
              <a:gd name="connsiteY2" fmla="*/ 3240000 h 3240000"/>
              <a:gd name="connsiteX3" fmla="*/ 0 w 3240000"/>
              <a:gd name="connsiteY3" fmla="*/ 1620000 h 3240000"/>
              <a:gd name="connsiteX4" fmla="*/ 1620000 w 3240000"/>
              <a:gd name="connsiteY4" fmla="*/ 0 h 32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0000" h="3240000"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ln w="38100">
            <a:solidFill>
              <a:srgbClr val="ED7D31"/>
            </a:solidFill>
          </a:ln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/>
              <a:t>Trocadores de Calor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67552" y="1445561"/>
            <a:ext cx="112382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smtClean="0"/>
              <a:t>TIPOS DE TROCADORES DE CALOR</a:t>
            </a:r>
            <a:endParaRPr lang="pt-BR" sz="3000" b="1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605665" y="5820338"/>
            <a:ext cx="3500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EB7F00"/>
                </a:solidFill>
              </a:rPr>
              <a:t>Tubos Concêntricos</a:t>
            </a:r>
            <a:endParaRPr lang="pt-BR" sz="3200" b="1" dirty="0">
              <a:solidFill>
                <a:srgbClr val="EB7F00"/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4585883" y="5810705"/>
            <a:ext cx="3239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EB7F00"/>
                </a:solidFill>
              </a:rPr>
              <a:t>Cascos e Tubos</a:t>
            </a:r>
            <a:endParaRPr lang="pt-BR" sz="3200" b="1" dirty="0">
              <a:solidFill>
                <a:srgbClr val="EB7F00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8875592" y="5820338"/>
            <a:ext cx="2220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EB7F00"/>
                </a:solidFill>
              </a:rPr>
              <a:t>Placas</a:t>
            </a:r>
            <a:endParaRPr lang="pt-BR" sz="3200" b="1" dirty="0">
              <a:solidFill>
                <a:srgbClr val="EB7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46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67553" y="1445561"/>
            <a:ext cx="573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DEFINIÇÃO</a:t>
            </a:r>
            <a:endParaRPr lang="pt-BR" sz="32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67553" y="2030336"/>
            <a:ext cx="5364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Consiste em dois tubos concêntricos, de construção simples onde </a:t>
            </a:r>
            <a:r>
              <a:rPr lang="pt-BR" sz="2400" b="1" dirty="0" smtClean="0">
                <a:solidFill>
                  <a:srgbClr val="EB7F00"/>
                </a:solidFill>
              </a:rPr>
              <a:t>UM FLUIDO ESCOA PELO TUBO INTERNO E O OUTRO PELA PARTE ANULAR</a:t>
            </a:r>
            <a:r>
              <a:rPr lang="pt-BR" sz="2400" dirty="0" smtClean="0">
                <a:latin typeface="+mj-lt"/>
              </a:rPr>
              <a:t> </a:t>
            </a:r>
            <a:r>
              <a:rPr lang="pt-BR" sz="2400" dirty="0">
                <a:latin typeface="+mj-lt"/>
              </a:rPr>
              <a:t>entre tubos.</a:t>
            </a:r>
            <a:endParaRPr lang="pt-BR" sz="2400" dirty="0" smtClean="0">
              <a:latin typeface="+mj-lt"/>
            </a:endParaRPr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Trocador de Tubos Concêntricos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-240" r="22418" b="240"/>
          <a:stretch/>
        </p:blipFill>
        <p:spPr>
          <a:xfrm>
            <a:off x="6458713" y="1247780"/>
            <a:ext cx="5733288" cy="5610219"/>
          </a:xfrm>
          <a:prstGeom prst="rect">
            <a:avLst/>
          </a:prstGeom>
          <a:ln w="38100">
            <a:solidFill>
              <a:srgbClr val="EB7F00"/>
            </a:solidFill>
          </a:ln>
        </p:spPr>
      </p:pic>
      <p:sp>
        <p:nvSpPr>
          <p:cNvPr id="7" name="CaixaDeTexto 6"/>
          <p:cNvSpPr txBox="1"/>
          <p:nvPr/>
        </p:nvSpPr>
        <p:spPr>
          <a:xfrm>
            <a:off x="373985" y="3718130"/>
            <a:ext cx="573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APLICAÇÃO</a:t>
            </a:r>
            <a:endParaRPr lang="pt-BR" sz="3200" b="1" dirty="0"/>
          </a:p>
        </p:txBody>
      </p:sp>
      <p:sp>
        <p:nvSpPr>
          <p:cNvPr id="8" name="Elipse 7"/>
          <p:cNvSpPr/>
          <p:nvPr/>
        </p:nvSpPr>
        <p:spPr>
          <a:xfrm>
            <a:off x="367553" y="4472505"/>
            <a:ext cx="484094" cy="484094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1</a:t>
            </a:r>
            <a:endParaRPr lang="pt-BR" sz="24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994910" y="4302905"/>
            <a:ext cx="5110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Equipamento de </a:t>
            </a:r>
            <a:r>
              <a:rPr lang="pt-BR" sz="2400" b="1" dirty="0" smtClean="0">
                <a:solidFill>
                  <a:srgbClr val="EB7F00"/>
                </a:solidFill>
              </a:rPr>
              <a:t>BAIXO CUSTO </a:t>
            </a:r>
            <a:r>
              <a:rPr lang="pt-BR" sz="2400" dirty="0" smtClean="0">
                <a:latin typeface="+mj-lt"/>
              </a:rPr>
              <a:t>porém de menor eficiência.</a:t>
            </a:r>
          </a:p>
        </p:txBody>
      </p:sp>
      <p:sp>
        <p:nvSpPr>
          <p:cNvPr id="10" name="Elipse 9"/>
          <p:cNvSpPr/>
          <p:nvPr/>
        </p:nvSpPr>
        <p:spPr>
          <a:xfrm>
            <a:off x="373985" y="5295799"/>
            <a:ext cx="484094" cy="484094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2</a:t>
            </a:r>
            <a:endParaRPr lang="pt-BR" sz="24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001343" y="5126199"/>
            <a:ext cx="5345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Requer um </a:t>
            </a:r>
            <a:r>
              <a:rPr lang="pt-BR" sz="2400" b="1" dirty="0" smtClean="0">
                <a:solidFill>
                  <a:srgbClr val="EB7F00"/>
                </a:solidFill>
              </a:rPr>
              <a:t>GRANDE COMPRIMENTO </a:t>
            </a:r>
            <a:r>
              <a:rPr lang="pt-BR" sz="2400" dirty="0" smtClean="0">
                <a:latin typeface="+mj-lt"/>
              </a:rPr>
              <a:t>para ter maior eficiência de troca térmica.</a:t>
            </a:r>
          </a:p>
        </p:txBody>
      </p:sp>
      <p:sp>
        <p:nvSpPr>
          <p:cNvPr id="14" name="Elipse 13"/>
          <p:cNvSpPr/>
          <p:nvPr/>
        </p:nvSpPr>
        <p:spPr>
          <a:xfrm>
            <a:off x="373985" y="6176011"/>
            <a:ext cx="484094" cy="484094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3</a:t>
            </a:r>
            <a:endParaRPr lang="pt-BR" sz="24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1001342" y="6006411"/>
            <a:ext cx="5110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Usado para troca térmica entre fluidos de </a:t>
            </a:r>
            <a:r>
              <a:rPr lang="pt-BR" sz="2400" b="1" dirty="0" smtClean="0">
                <a:solidFill>
                  <a:srgbClr val="EB7F00"/>
                </a:solidFill>
              </a:rPr>
              <a:t>BAIXA VAZÃO</a:t>
            </a:r>
            <a:r>
              <a:rPr lang="pt-BR" sz="24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141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2" grpId="0"/>
      <p:bldP spid="14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Trocador de Tubos Concêntricos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2" t="16103" b="21332"/>
          <a:stretch/>
        </p:blipFill>
        <p:spPr>
          <a:xfrm>
            <a:off x="1144951" y="1597795"/>
            <a:ext cx="9710857" cy="4554473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051952" y="4710576"/>
            <a:ext cx="2595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Fluido Frio de Entrada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8660037" y="4724118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4</a:t>
            </a:r>
            <a:endParaRPr lang="pt-BR" sz="2000" b="1" dirty="0"/>
          </a:p>
        </p:txBody>
      </p:sp>
      <p:sp>
        <p:nvSpPr>
          <p:cNvPr id="6" name="Elipse 5"/>
          <p:cNvSpPr/>
          <p:nvPr/>
        </p:nvSpPr>
        <p:spPr>
          <a:xfrm>
            <a:off x="8660037" y="5230296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5</a:t>
            </a:r>
            <a:endParaRPr lang="pt-BR" sz="2000" b="1" dirty="0"/>
          </a:p>
        </p:txBody>
      </p:sp>
      <p:sp>
        <p:nvSpPr>
          <p:cNvPr id="7" name="Elipse 6"/>
          <p:cNvSpPr/>
          <p:nvPr/>
        </p:nvSpPr>
        <p:spPr>
          <a:xfrm>
            <a:off x="8676288" y="5741342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6</a:t>
            </a:r>
            <a:endParaRPr lang="pt-BR" sz="2000" b="1" dirty="0"/>
          </a:p>
        </p:txBody>
      </p:sp>
      <p:sp>
        <p:nvSpPr>
          <p:cNvPr id="8" name="Elipse 7"/>
          <p:cNvSpPr/>
          <p:nvPr/>
        </p:nvSpPr>
        <p:spPr>
          <a:xfrm>
            <a:off x="8676288" y="6277826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7</a:t>
            </a:r>
            <a:endParaRPr lang="pt-BR" sz="20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9051952" y="5217074"/>
            <a:ext cx="2595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Fluido Frio de Saída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9068202" y="5718225"/>
            <a:ext cx="2982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Fluido Quente de Entrada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9068203" y="6242150"/>
            <a:ext cx="2982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Fluido Quente de Saída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53036" y="1584253"/>
            <a:ext cx="2595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Tubo Interno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361121" y="1597795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1</a:t>
            </a:r>
            <a:endParaRPr lang="pt-BR" sz="2000" b="1" dirty="0"/>
          </a:p>
        </p:txBody>
      </p:sp>
      <p:sp>
        <p:nvSpPr>
          <p:cNvPr id="14" name="Elipse 13"/>
          <p:cNvSpPr/>
          <p:nvPr/>
        </p:nvSpPr>
        <p:spPr>
          <a:xfrm>
            <a:off x="361121" y="2103973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2</a:t>
            </a:r>
            <a:endParaRPr lang="pt-BR" sz="2000" b="1" dirty="0"/>
          </a:p>
        </p:txBody>
      </p:sp>
      <p:sp>
        <p:nvSpPr>
          <p:cNvPr id="16" name="Elipse 15"/>
          <p:cNvSpPr/>
          <p:nvPr/>
        </p:nvSpPr>
        <p:spPr>
          <a:xfrm>
            <a:off x="377372" y="2615019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3</a:t>
            </a:r>
            <a:endParaRPr lang="pt-BR" sz="2000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753036" y="2090751"/>
            <a:ext cx="2595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Tubo externo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769286" y="2591902"/>
            <a:ext cx="2982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Área de Troca Térmica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2317647" y="4112989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1</a:t>
            </a:r>
            <a:endParaRPr lang="pt-BR" sz="2000" b="1" dirty="0"/>
          </a:p>
        </p:txBody>
      </p:sp>
      <p:sp>
        <p:nvSpPr>
          <p:cNvPr id="22" name="Elipse 21"/>
          <p:cNvSpPr/>
          <p:nvPr/>
        </p:nvSpPr>
        <p:spPr>
          <a:xfrm>
            <a:off x="5421697" y="2490861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2</a:t>
            </a:r>
            <a:endParaRPr lang="pt-BR" sz="2000" b="1" dirty="0"/>
          </a:p>
        </p:txBody>
      </p:sp>
      <p:sp>
        <p:nvSpPr>
          <p:cNvPr id="3" name="Retângulo 2"/>
          <p:cNvSpPr/>
          <p:nvPr/>
        </p:nvSpPr>
        <p:spPr>
          <a:xfrm>
            <a:off x="6858000" y="1784308"/>
            <a:ext cx="322729" cy="3064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3623007" y="1763556"/>
            <a:ext cx="451452" cy="428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1679908" y="4910631"/>
            <a:ext cx="451452" cy="428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7659136" y="5617184"/>
            <a:ext cx="451452" cy="428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/>
          <p:cNvSpPr/>
          <p:nvPr/>
        </p:nvSpPr>
        <p:spPr>
          <a:xfrm>
            <a:off x="9425183" y="2668441"/>
            <a:ext cx="451452" cy="428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2592522" y="5124966"/>
            <a:ext cx="451452" cy="428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/>
          <p:cNvSpPr/>
          <p:nvPr/>
        </p:nvSpPr>
        <p:spPr>
          <a:xfrm>
            <a:off x="6858000" y="1712513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3</a:t>
            </a:r>
            <a:endParaRPr lang="pt-BR" sz="2000" b="1" dirty="0"/>
          </a:p>
        </p:txBody>
      </p:sp>
      <p:sp>
        <p:nvSpPr>
          <p:cNvPr id="33" name="Elipse 32"/>
          <p:cNvSpPr/>
          <p:nvPr/>
        </p:nvSpPr>
        <p:spPr>
          <a:xfrm>
            <a:off x="1684823" y="4796370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4</a:t>
            </a:r>
            <a:endParaRPr lang="pt-BR" sz="2000" b="1" dirty="0"/>
          </a:p>
        </p:txBody>
      </p:sp>
      <p:sp>
        <p:nvSpPr>
          <p:cNvPr id="34" name="Elipse 33"/>
          <p:cNvSpPr/>
          <p:nvPr/>
        </p:nvSpPr>
        <p:spPr>
          <a:xfrm>
            <a:off x="9484720" y="2718936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5</a:t>
            </a:r>
            <a:endParaRPr lang="pt-BR" sz="2000" b="1" dirty="0"/>
          </a:p>
        </p:txBody>
      </p:sp>
      <p:sp>
        <p:nvSpPr>
          <p:cNvPr id="35" name="Elipse 34"/>
          <p:cNvSpPr/>
          <p:nvPr/>
        </p:nvSpPr>
        <p:spPr>
          <a:xfrm>
            <a:off x="3652775" y="1793675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6</a:t>
            </a:r>
            <a:endParaRPr lang="pt-BR" sz="2000" b="1" dirty="0"/>
          </a:p>
        </p:txBody>
      </p:sp>
      <p:sp>
        <p:nvSpPr>
          <p:cNvPr id="36" name="Elipse 35"/>
          <p:cNvSpPr/>
          <p:nvPr/>
        </p:nvSpPr>
        <p:spPr>
          <a:xfrm>
            <a:off x="7688904" y="5653939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7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76275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tercambiador de Calor de Tubos Concentricos (2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41" end="49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089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6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Trocador de Cascos e Tubos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7454" r="36587"/>
          <a:stretch/>
        </p:blipFill>
        <p:spPr>
          <a:xfrm flipH="1">
            <a:off x="6471137" y="1264306"/>
            <a:ext cx="5725552" cy="5615990"/>
          </a:xfrm>
          <a:prstGeom prst="rect">
            <a:avLst/>
          </a:prstGeom>
          <a:ln w="38100">
            <a:solidFill>
              <a:srgbClr val="EB7F00"/>
            </a:solidFill>
          </a:ln>
        </p:spPr>
      </p:pic>
      <p:sp>
        <p:nvSpPr>
          <p:cNvPr id="11" name="CaixaDeTexto 10"/>
          <p:cNvSpPr txBox="1"/>
          <p:nvPr/>
        </p:nvSpPr>
        <p:spPr>
          <a:xfrm>
            <a:off x="367553" y="1445561"/>
            <a:ext cx="573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DEFINIÇÃO</a:t>
            </a:r>
            <a:endParaRPr lang="pt-BR" sz="32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67553" y="2030336"/>
            <a:ext cx="5364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Consiste em </a:t>
            </a:r>
            <a:r>
              <a:rPr lang="pt-BR" sz="2400" dirty="0" smtClean="0">
                <a:latin typeface="+mj-lt"/>
              </a:rPr>
              <a:t>vários </a:t>
            </a:r>
            <a:r>
              <a:rPr lang="pt-BR" sz="2400" dirty="0">
                <a:latin typeface="+mj-lt"/>
              </a:rPr>
              <a:t>tubos </a:t>
            </a:r>
            <a:r>
              <a:rPr lang="pt-BR" sz="2400" dirty="0" smtClean="0">
                <a:latin typeface="+mj-lt"/>
              </a:rPr>
              <a:t>internos em casco onde </a:t>
            </a:r>
            <a:r>
              <a:rPr lang="pt-BR" sz="2400" b="1" dirty="0" smtClean="0">
                <a:solidFill>
                  <a:srgbClr val="EB7F00"/>
                </a:solidFill>
              </a:rPr>
              <a:t>UM FLUIDO ESCOA PELO TUBOS INTERNOS E O OUTRO PELA CASCO</a:t>
            </a:r>
            <a:r>
              <a:rPr lang="pt-BR" sz="2400" dirty="0" smtClean="0">
                <a:latin typeface="+mj-lt"/>
              </a:rPr>
              <a:t> </a:t>
            </a:r>
            <a:r>
              <a:rPr lang="pt-BR" sz="2400" dirty="0">
                <a:latin typeface="+mj-lt"/>
              </a:rPr>
              <a:t>entre tubos.</a:t>
            </a:r>
            <a:endParaRPr lang="pt-BR" sz="2400" dirty="0" smtClean="0">
              <a:latin typeface="+mj-lt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73985" y="3718130"/>
            <a:ext cx="573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APLICAÇÃO</a:t>
            </a:r>
            <a:endParaRPr lang="pt-BR" sz="3200" b="1" dirty="0"/>
          </a:p>
        </p:txBody>
      </p:sp>
      <p:sp>
        <p:nvSpPr>
          <p:cNvPr id="16" name="Elipse 15"/>
          <p:cNvSpPr/>
          <p:nvPr/>
        </p:nvSpPr>
        <p:spPr>
          <a:xfrm>
            <a:off x="367553" y="4472505"/>
            <a:ext cx="484094" cy="484094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1</a:t>
            </a:r>
            <a:endParaRPr lang="pt-BR" sz="2400" b="1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994910" y="4302905"/>
            <a:ext cx="5110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Equipamento de </a:t>
            </a:r>
            <a:r>
              <a:rPr lang="pt-BR" sz="2400" b="1" dirty="0" smtClean="0">
                <a:solidFill>
                  <a:srgbClr val="EB7F00"/>
                </a:solidFill>
              </a:rPr>
              <a:t>MAIOR CUSTO </a:t>
            </a:r>
            <a:r>
              <a:rPr lang="pt-BR" sz="2400" dirty="0" smtClean="0">
                <a:latin typeface="+mj-lt"/>
              </a:rPr>
              <a:t>porém de maior eficiência.</a:t>
            </a:r>
          </a:p>
        </p:txBody>
      </p:sp>
      <p:sp>
        <p:nvSpPr>
          <p:cNvPr id="23" name="Elipse 22"/>
          <p:cNvSpPr/>
          <p:nvPr/>
        </p:nvSpPr>
        <p:spPr>
          <a:xfrm>
            <a:off x="373985" y="5295799"/>
            <a:ext cx="484094" cy="484094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2</a:t>
            </a:r>
            <a:endParaRPr lang="pt-BR" sz="2400" b="1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1001343" y="5126199"/>
            <a:ext cx="5345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Requer um </a:t>
            </a:r>
            <a:r>
              <a:rPr lang="pt-BR" sz="2400" b="1" dirty="0" smtClean="0">
                <a:solidFill>
                  <a:srgbClr val="EB7F00"/>
                </a:solidFill>
              </a:rPr>
              <a:t>MENOR COMPRIMENTO </a:t>
            </a:r>
            <a:r>
              <a:rPr lang="pt-BR" sz="2400" dirty="0" smtClean="0">
                <a:latin typeface="+mj-lt"/>
              </a:rPr>
              <a:t>pois possui maior área de troca térmica.</a:t>
            </a:r>
          </a:p>
        </p:txBody>
      </p:sp>
      <p:sp>
        <p:nvSpPr>
          <p:cNvPr id="25" name="Elipse 24"/>
          <p:cNvSpPr/>
          <p:nvPr/>
        </p:nvSpPr>
        <p:spPr>
          <a:xfrm>
            <a:off x="373985" y="6176011"/>
            <a:ext cx="484094" cy="484094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3</a:t>
            </a:r>
            <a:endParaRPr lang="pt-BR" sz="2400" b="1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1001342" y="6006411"/>
            <a:ext cx="5110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Usado para troca térmica entre fluidos em </a:t>
            </a:r>
            <a:r>
              <a:rPr lang="pt-BR" sz="2400" b="1" dirty="0" smtClean="0">
                <a:solidFill>
                  <a:srgbClr val="EB7F00"/>
                </a:solidFill>
              </a:rPr>
              <a:t>ALTA VAZÃO</a:t>
            </a:r>
            <a:r>
              <a:rPr lang="pt-BR" sz="24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28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22" grpId="0"/>
      <p:bldP spid="23" grpId="0" animBg="1"/>
      <p:bldP spid="24" grpId="0"/>
      <p:bldP spid="25" grpId="0" animBg="1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Trocador de Cascos e Tubos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8117" y="1290032"/>
            <a:ext cx="8826867" cy="556796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239435" y="1290032"/>
            <a:ext cx="4335549" cy="1345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368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ercambiador_de_Calor_de_Tubos_y_Coraz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23" end="49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2834" y="0"/>
            <a:ext cx="9146333" cy="685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2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Trocador de Placas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836" t="701" r="14974" b="7385"/>
          <a:stretch/>
        </p:blipFill>
        <p:spPr>
          <a:xfrm>
            <a:off x="6467454" y="1264366"/>
            <a:ext cx="5742476" cy="5593634"/>
          </a:xfrm>
          <a:prstGeom prst="rect">
            <a:avLst/>
          </a:prstGeom>
          <a:ln w="38100">
            <a:solidFill>
              <a:srgbClr val="EB7F00"/>
            </a:solidFill>
          </a:ln>
        </p:spPr>
      </p:pic>
      <p:sp>
        <p:nvSpPr>
          <p:cNvPr id="27" name="CaixaDeTexto 26"/>
          <p:cNvSpPr txBox="1"/>
          <p:nvPr/>
        </p:nvSpPr>
        <p:spPr>
          <a:xfrm>
            <a:off x="367553" y="1445561"/>
            <a:ext cx="573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DEFINIÇÃO</a:t>
            </a:r>
            <a:endParaRPr lang="pt-BR" sz="3200" b="1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367553" y="2030336"/>
            <a:ext cx="5364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+mj-lt"/>
              </a:rPr>
              <a:t>Consiste em </a:t>
            </a:r>
            <a:r>
              <a:rPr lang="pt-BR" sz="2400" dirty="0" smtClean="0">
                <a:latin typeface="+mj-lt"/>
              </a:rPr>
              <a:t>vários placas metálicas onde </a:t>
            </a:r>
            <a:r>
              <a:rPr lang="pt-BR" sz="2400" b="1" dirty="0" smtClean="0">
                <a:solidFill>
                  <a:srgbClr val="EB7F00"/>
                </a:solidFill>
              </a:rPr>
              <a:t>UM FLUIDO ESCOA POR UM LADO DA PLACA E O OUTRO PELO OUTRO LADO</a:t>
            </a:r>
            <a:r>
              <a:rPr lang="pt-BR" sz="2400" dirty="0" smtClean="0">
                <a:latin typeface="+mj-lt"/>
              </a:rPr>
              <a:t>.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373985" y="3341612"/>
            <a:ext cx="573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APLICAÇÃO</a:t>
            </a:r>
            <a:endParaRPr lang="pt-BR" sz="3200" b="1" dirty="0"/>
          </a:p>
        </p:txBody>
      </p:sp>
      <p:sp>
        <p:nvSpPr>
          <p:cNvPr id="30" name="Elipse 29"/>
          <p:cNvSpPr/>
          <p:nvPr/>
        </p:nvSpPr>
        <p:spPr>
          <a:xfrm>
            <a:off x="367553" y="4095987"/>
            <a:ext cx="484094" cy="484094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1</a:t>
            </a:r>
            <a:endParaRPr lang="pt-BR" sz="2400" b="1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994910" y="3926387"/>
            <a:ext cx="5110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Equipamento de </a:t>
            </a:r>
            <a:r>
              <a:rPr lang="pt-BR" sz="2400" b="1" dirty="0" smtClean="0">
                <a:solidFill>
                  <a:srgbClr val="EB7F00"/>
                </a:solidFill>
              </a:rPr>
              <a:t>MAIOR ÁREA </a:t>
            </a:r>
            <a:r>
              <a:rPr lang="pt-BR" sz="2400" dirty="0" smtClean="0">
                <a:latin typeface="+mj-lt"/>
              </a:rPr>
              <a:t>de troca térmica entre os fluidos.</a:t>
            </a:r>
          </a:p>
        </p:txBody>
      </p:sp>
      <p:sp>
        <p:nvSpPr>
          <p:cNvPr id="32" name="Elipse 31"/>
          <p:cNvSpPr/>
          <p:nvPr/>
        </p:nvSpPr>
        <p:spPr>
          <a:xfrm>
            <a:off x="373985" y="4919281"/>
            <a:ext cx="484094" cy="484094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2</a:t>
            </a:r>
            <a:endParaRPr lang="pt-BR" sz="2400" b="1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1001343" y="4749681"/>
            <a:ext cx="5345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Equipamento de </a:t>
            </a:r>
            <a:r>
              <a:rPr lang="pt-BR" sz="2400" b="1" dirty="0">
                <a:solidFill>
                  <a:srgbClr val="EB7F00"/>
                </a:solidFill>
              </a:rPr>
              <a:t>MAIS COMPACTO </a:t>
            </a:r>
            <a:r>
              <a:rPr lang="pt-BR" sz="2400" dirty="0"/>
              <a:t>com uma boa eficiência de troca térmica.</a:t>
            </a:r>
          </a:p>
        </p:txBody>
      </p:sp>
      <p:sp>
        <p:nvSpPr>
          <p:cNvPr id="34" name="Elipse 33"/>
          <p:cNvSpPr/>
          <p:nvPr/>
        </p:nvSpPr>
        <p:spPr>
          <a:xfrm>
            <a:off x="361121" y="5742575"/>
            <a:ext cx="484094" cy="484094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3</a:t>
            </a:r>
            <a:endParaRPr lang="pt-BR" sz="2400" b="1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965655" y="5742575"/>
            <a:ext cx="5110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Maior facilidade de </a:t>
            </a:r>
            <a:r>
              <a:rPr lang="pt-BR" sz="2400" b="1" dirty="0" smtClean="0">
                <a:solidFill>
                  <a:srgbClr val="EB7F00"/>
                </a:solidFill>
              </a:rPr>
              <a:t>MANUTENÇÃO.</a:t>
            </a:r>
            <a:endParaRPr lang="pt-BR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00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67553" y="1486505"/>
            <a:ext cx="564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TEMPERATURA</a:t>
            </a:r>
            <a:endParaRPr lang="pt-BR" sz="28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57613" y="1923117"/>
            <a:ext cx="56432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 smtClean="0">
                <a:latin typeface="+mj-lt"/>
              </a:rPr>
              <a:t>É medida da energia cinética da </a:t>
            </a:r>
            <a:r>
              <a:rPr lang="pt-BR" sz="2600" b="1" dirty="0" smtClean="0">
                <a:solidFill>
                  <a:srgbClr val="EB7F00"/>
                </a:solidFill>
              </a:rPr>
              <a:t>VIBRAÇÃO DAS PARTÍCULAS </a:t>
            </a:r>
            <a:r>
              <a:rPr lang="pt-BR" sz="2600" dirty="0" smtClean="0">
                <a:latin typeface="+mj-lt"/>
              </a:rPr>
              <a:t>em um sistema.</a:t>
            </a:r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Fundamentos de Transferência de Calor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67553" y="3412163"/>
            <a:ext cx="564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ENERGIA TÉRMICA</a:t>
            </a:r>
            <a:endParaRPr lang="pt-BR" sz="28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51181" y="3861735"/>
            <a:ext cx="56497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 smtClean="0">
                <a:solidFill>
                  <a:srgbClr val="EB7F00"/>
                </a:solidFill>
              </a:rPr>
              <a:t>SOMATÓRIO DAS ENERGIAS CINÉTICAS </a:t>
            </a:r>
            <a:r>
              <a:rPr lang="pt-BR" sz="2600" dirty="0" smtClean="0">
                <a:latin typeface="+mj-lt"/>
              </a:rPr>
              <a:t>das partículas do sistema. 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7613" y="4945062"/>
            <a:ext cx="564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TRANSFERÊNCIA DE CALOR</a:t>
            </a:r>
            <a:endParaRPr lang="pt-BR" sz="28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67553" y="5400243"/>
            <a:ext cx="56333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b="1" dirty="0" smtClean="0">
                <a:solidFill>
                  <a:srgbClr val="EB7F00"/>
                </a:solidFill>
              </a:rPr>
              <a:t>TRANSIÇÃO DE ENERGIA TÉRMICA </a:t>
            </a:r>
            <a:r>
              <a:rPr lang="pt-BR" sz="2600" dirty="0" smtClean="0">
                <a:latin typeface="+mj-lt"/>
              </a:rPr>
              <a:t>de </a:t>
            </a:r>
            <a:r>
              <a:rPr lang="pt-BR" sz="2600" dirty="0">
                <a:latin typeface="+mj-lt"/>
              </a:rPr>
              <a:t>uma </a:t>
            </a:r>
            <a:r>
              <a:rPr lang="pt-BR" sz="2600" dirty="0" smtClean="0">
                <a:latin typeface="+mj-lt"/>
              </a:rPr>
              <a:t>corpo mais </a:t>
            </a:r>
            <a:r>
              <a:rPr lang="pt-BR" sz="2600" dirty="0">
                <a:latin typeface="+mj-lt"/>
              </a:rPr>
              <a:t>quente para </a:t>
            </a:r>
            <a:r>
              <a:rPr lang="pt-BR" sz="2600" dirty="0" smtClean="0">
                <a:latin typeface="+mj-lt"/>
              </a:rPr>
              <a:t>um mais frio.</a:t>
            </a:r>
          </a:p>
        </p:txBody>
      </p:sp>
      <p:pic>
        <p:nvPicPr>
          <p:cNvPr id="5122" name="Picture 2" descr="https://upload.wikimedia.org/wikipedia/commons/2/23/Thermally_Agitated_Molecul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058" y="1255058"/>
            <a:ext cx="5602941" cy="5602941"/>
          </a:xfrm>
          <a:prstGeom prst="rect">
            <a:avLst/>
          </a:prstGeom>
          <a:ln w="38100">
            <a:solidFill>
              <a:srgbClr val="EB7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38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6" grpId="0"/>
      <p:bldP spid="7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Trocador de Placas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b="11757"/>
          <a:stretch/>
        </p:blipFill>
        <p:spPr>
          <a:xfrm>
            <a:off x="2949149" y="1281593"/>
            <a:ext cx="7584619" cy="557640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357156" y="1509237"/>
            <a:ext cx="2595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Fluido Frio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965241" y="1522779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1</a:t>
            </a:r>
            <a:endParaRPr lang="pt-BR" sz="2000" b="1" dirty="0"/>
          </a:p>
        </p:txBody>
      </p:sp>
      <p:sp>
        <p:nvSpPr>
          <p:cNvPr id="7" name="Elipse 6"/>
          <p:cNvSpPr/>
          <p:nvPr/>
        </p:nvSpPr>
        <p:spPr>
          <a:xfrm>
            <a:off x="965241" y="2028957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2</a:t>
            </a:r>
            <a:endParaRPr lang="pt-BR" sz="2000" b="1" dirty="0"/>
          </a:p>
        </p:txBody>
      </p:sp>
      <p:sp>
        <p:nvSpPr>
          <p:cNvPr id="8" name="Elipse 7"/>
          <p:cNvSpPr/>
          <p:nvPr/>
        </p:nvSpPr>
        <p:spPr>
          <a:xfrm>
            <a:off x="981492" y="2540003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3</a:t>
            </a:r>
            <a:endParaRPr lang="pt-BR" sz="2000" b="1" dirty="0"/>
          </a:p>
        </p:txBody>
      </p:sp>
      <p:sp>
        <p:nvSpPr>
          <p:cNvPr id="9" name="Elipse 8"/>
          <p:cNvSpPr/>
          <p:nvPr/>
        </p:nvSpPr>
        <p:spPr>
          <a:xfrm>
            <a:off x="981492" y="3076487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4</a:t>
            </a:r>
            <a:endParaRPr lang="pt-BR" sz="20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357156" y="2015735"/>
            <a:ext cx="2595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Fluido Quente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373406" y="2516886"/>
            <a:ext cx="2769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Placas de troca térmica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1373407" y="3040811"/>
            <a:ext cx="2595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Carcaça externa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3" name="Elipse 12"/>
          <p:cNvSpPr/>
          <p:nvPr/>
        </p:nvSpPr>
        <p:spPr>
          <a:xfrm>
            <a:off x="3079233" y="3873838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1</a:t>
            </a:r>
            <a:endParaRPr lang="pt-BR" sz="2000" b="1" dirty="0"/>
          </a:p>
        </p:txBody>
      </p:sp>
      <p:sp>
        <p:nvSpPr>
          <p:cNvPr id="14" name="Elipse 13"/>
          <p:cNvSpPr/>
          <p:nvPr/>
        </p:nvSpPr>
        <p:spPr>
          <a:xfrm>
            <a:off x="3576774" y="4858048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2</a:t>
            </a:r>
            <a:endParaRPr lang="pt-BR" sz="2000" b="1" dirty="0"/>
          </a:p>
        </p:txBody>
      </p:sp>
      <p:sp>
        <p:nvSpPr>
          <p:cNvPr id="16" name="Elipse 15"/>
          <p:cNvSpPr/>
          <p:nvPr/>
        </p:nvSpPr>
        <p:spPr>
          <a:xfrm>
            <a:off x="6053837" y="2517612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3</a:t>
            </a:r>
            <a:endParaRPr lang="pt-BR" sz="2000" b="1" dirty="0"/>
          </a:p>
        </p:txBody>
      </p:sp>
      <p:sp>
        <p:nvSpPr>
          <p:cNvPr id="17" name="Elipse 16"/>
          <p:cNvSpPr/>
          <p:nvPr/>
        </p:nvSpPr>
        <p:spPr>
          <a:xfrm>
            <a:off x="5166331" y="6295543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4</a:t>
            </a:r>
            <a:endParaRPr lang="pt-BR" sz="2000" b="1" dirty="0"/>
          </a:p>
        </p:txBody>
      </p:sp>
      <p:sp>
        <p:nvSpPr>
          <p:cNvPr id="18" name="Elipse 17"/>
          <p:cNvSpPr/>
          <p:nvPr/>
        </p:nvSpPr>
        <p:spPr>
          <a:xfrm>
            <a:off x="10191384" y="3873837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4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6269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ondex Plate Heat Exchanger - Working Princip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276" end="14360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67552" y="1445561"/>
            <a:ext cx="714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EQUAÇÃO DA CONSERVAÇÃO DO CALOR</a:t>
            </a:r>
            <a:endParaRPr lang="pt-BR" sz="3200" b="1" dirty="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Cálculo para trocadores de calor</a:t>
            </a:r>
            <a:endParaRPr lang="pt-BR" dirty="0"/>
          </a:p>
        </p:txBody>
      </p:sp>
      <p:sp>
        <p:nvSpPr>
          <p:cNvPr id="35" name="Forma livre 34"/>
          <p:cNvSpPr/>
          <p:nvPr/>
        </p:nvSpPr>
        <p:spPr>
          <a:xfrm>
            <a:off x="4757215" y="3200805"/>
            <a:ext cx="6028021" cy="2527878"/>
          </a:xfrm>
          <a:custGeom>
            <a:avLst/>
            <a:gdLst>
              <a:gd name="connsiteX0" fmla="*/ 151657 w 4642974"/>
              <a:gd name="connsiteY0" fmla="*/ 0 h 2043783"/>
              <a:gd name="connsiteX1" fmla="*/ 672615 w 4642974"/>
              <a:gd name="connsiteY1" fmla="*/ 0 h 2043783"/>
              <a:gd name="connsiteX2" fmla="*/ 672615 w 4642974"/>
              <a:gd name="connsiteY2" fmla="*/ 389795 h 2043783"/>
              <a:gd name="connsiteX3" fmla="*/ 4642974 w 4642974"/>
              <a:gd name="connsiteY3" fmla="*/ 389795 h 2043783"/>
              <a:gd name="connsiteX4" fmla="*/ 4642974 w 4642974"/>
              <a:gd name="connsiteY4" fmla="*/ 1653988 h 2043783"/>
              <a:gd name="connsiteX5" fmla="*/ 4463178 w 4642974"/>
              <a:gd name="connsiteY5" fmla="*/ 1653988 h 2043783"/>
              <a:gd name="connsiteX6" fmla="*/ 4463178 w 4642974"/>
              <a:gd name="connsiteY6" fmla="*/ 2043783 h 2043783"/>
              <a:gd name="connsiteX7" fmla="*/ 3942220 w 4642974"/>
              <a:gd name="connsiteY7" fmla="*/ 2043783 h 2043783"/>
              <a:gd name="connsiteX8" fmla="*/ 3942220 w 4642974"/>
              <a:gd name="connsiteY8" fmla="*/ 1653988 h 2043783"/>
              <a:gd name="connsiteX9" fmla="*/ 0 w 4642974"/>
              <a:gd name="connsiteY9" fmla="*/ 1653988 h 2043783"/>
              <a:gd name="connsiteX10" fmla="*/ 0 w 4642974"/>
              <a:gd name="connsiteY10" fmla="*/ 389795 h 2043783"/>
              <a:gd name="connsiteX11" fmla="*/ 151657 w 4642974"/>
              <a:gd name="connsiteY11" fmla="*/ 389795 h 204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42974" h="2043783">
                <a:moveTo>
                  <a:pt x="151657" y="0"/>
                </a:moveTo>
                <a:lnTo>
                  <a:pt x="672615" y="0"/>
                </a:lnTo>
                <a:lnTo>
                  <a:pt x="672615" y="389795"/>
                </a:lnTo>
                <a:lnTo>
                  <a:pt x="4642974" y="389795"/>
                </a:lnTo>
                <a:lnTo>
                  <a:pt x="4642974" y="1653988"/>
                </a:lnTo>
                <a:lnTo>
                  <a:pt x="4463178" y="1653988"/>
                </a:lnTo>
                <a:lnTo>
                  <a:pt x="4463178" y="2043783"/>
                </a:lnTo>
                <a:lnTo>
                  <a:pt x="3942220" y="2043783"/>
                </a:lnTo>
                <a:lnTo>
                  <a:pt x="3942220" y="1653988"/>
                </a:lnTo>
                <a:lnTo>
                  <a:pt x="0" y="1653988"/>
                </a:lnTo>
                <a:lnTo>
                  <a:pt x="0" y="389795"/>
                </a:lnTo>
                <a:lnTo>
                  <a:pt x="151657" y="389795"/>
                </a:lnTo>
                <a:close/>
              </a:path>
            </a:pathLst>
          </a:cu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4559248" y="4221584"/>
            <a:ext cx="6442170" cy="498441"/>
          </a:xfrm>
          <a:prstGeom prst="rect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 para a direita 16"/>
          <p:cNvSpPr/>
          <p:nvPr/>
        </p:nvSpPr>
        <p:spPr>
          <a:xfrm>
            <a:off x="3774465" y="4221584"/>
            <a:ext cx="685800" cy="498441"/>
          </a:xfrm>
          <a:prstGeom prst="rightArrow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Seta para a direita 35"/>
          <p:cNvSpPr/>
          <p:nvPr/>
        </p:nvSpPr>
        <p:spPr>
          <a:xfrm>
            <a:off x="11199385" y="4221584"/>
            <a:ext cx="685800" cy="498441"/>
          </a:xfrm>
          <a:prstGeom prst="rightArrow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Seta para a direita 36"/>
          <p:cNvSpPr/>
          <p:nvPr/>
        </p:nvSpPr>
        <p:spPr>
          <a:xfrm rot="5400000">
            <a:off x="4947381" y="2474004"/>
            <a:ext cx="685800" cy="498441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Seta para a direita 37"/>
          <p:cNvSpPr/>
          <p:nvPr/>
        </p:nvSpPr>
        <p:spPr>
          <a:xfrm rot="5400000">
            <a:off x="9880163" y="5983792"/>
            <a:ext cx="685800" cy="498441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CaixaDeTexto 38"/>
          <p:cNvSpPr txBox="1"/>
          <p:nvPr/>
        </p:nvSpPr>
        <p:spPr>
          <a:xfrm>
            <a:off x="759467" y="2241601"/>
            <a:ext cx="3014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Fluido Frio de Entrada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40" name="Elipse 39"/>
          <p:cNvSpPr/>
          <p:nvPr/>
        </p:nvSpPr>
        <p:spPr>
          <a:xfrm>
            <a:off x="367552" y="2255143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1</a:t>
            </a:r>
            <a:endParaRPr lang="pt-BR" sz="2000" b="1" dirty="0"/>
          </a:p>
        </p:txBody>
      </p:sp>
      <p:sp>
        <p:nvSpPr>
          <p:cNvPr id="41" name="Elipse 40"/>
          <p:cNvSpPr/>
          <p:nvPr/>
        </p:nvSpPr>
        <p:spPr>
          <a:xfrm>
            <a:off x="367552" y="2813917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2</a:t>
            </a:r>
            <a:endParaRPr lang="pt-BR" sz="2000" b="1" dirty="0"/>
          </a:p>
        </p:txBody>
      </p:sp>
      <p:sp>
        <p:nvSpPr>
          <p:cNvPr id="42" name="CaixaDeTexto 41"/>
          <p:cNvSpPr txBox="1"/>
          <p:nvPr/>
        </p:nvSpPr>
        <p:spPr>
          <a:xfrm>
            <a:off x="759467" y="2800695"/>
            <a:ext cx="3014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Fluido Frio de Saída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759467" y="3372691"/>
            <a:ext cx="3014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Fluido Quente de Entrada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44" name="Elipse 43"/>
          <p:cNvSpPr/>
          <p:nvPr/>
        </p:nvSpPr>
        <p:spPr>
          <a:xfrm>
            <a:off x="367552" y="3386233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3</a:t>
            </a:r>
            <a:endParaRPr lang="pt-BR" sz="2000" b="1" dirty="0"/>
          </a:p>
        </p:txBody>
      </p:sp>
      <p:sp>
        <p:nvSpPr>
          <p:cNvPr id="45" name="Elipse 44"/>
          <p:cNvSpPr/>
          <p:nvPr/>
        </p:nvSpPr>
        <p:spPr>
          <a:xfrm>
            <a:off x="367552" y="3945007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4</a:t>
            </a:r>
            <a:endParaRPr lang="pt-BR" sz="2000" b="1" dirty="0"/>
          </a:p>
        </p:txBody>
      </p:sp>
      <p:sp>
        <p:nvSpPr>
          <p:cNvPr id="46" name="CaixaDeTexto 45"/>
          <p:cNvSpPr txBox="1"/>
          <p:nvPr/>
        </p:nvSpPr>
        <p:spPr>
          <a:xfrm>
            <a:off x="759467" y="3931785"/>
            <a:ext cx="3014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Fluido Quente de Saída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48" name="Elipse 47"/>
          <p:cNvSpPr/>
          <p:nvPr/>
        </p:nvSpPr>
        <p:spPr>
          <a:xfrm>
            <a:off x="3871916" y="3829669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1</a:t>
            </a:r>
            <a:endParaRPr lang="pt-BR" sz="2000" b="1" dirty="0"/>
          </a:p>
        </p:txBody>
      </p:sp>
      <p:sp>
        <p:nvSpPr>
          <p:cNvPr id="49" name="Elipse 48"/>
          <p:cNvSpPr/>
          <p:nvPr/>
        </p:nvSpPr>
        <p:spPr>
          <a:xfrm>
            <a:off x="11298368" y="3829668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2</a:t>
            </a:r>
            <a:endParaRPr lang="pt-BR" sz="2000" b="1" dirty="0"/>
          </a:p>
        </p:txBody>
      </p:sp>
      <p:sp>
        <p:nvSpPr>
          <p:cNvPr id="50" name="Elipse 49"/>
          <p:cNvSpPr/>
          <p:nvPr/>
        </p:nvSpPr>
        <p:spPr>
          <a:xfrm>
            <a:off x="5539502" y="2408780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3</a:t>
            </a:r>
            <a:endParaRPr lang="pt-BR" sz="2000" b="1" dirty="0"/>
          </a:p>
        </p:txBody>
      </p:sp>
      <p:sp>
        <p:nvSpPr>
          <p:cNvPr id="51" name="Elipse 50"/>
          <p:cNvSpPr/>
          <p:nvPr/>
        </p:nvSpPr>
        <p:spPr>
          <a:xfrm>
            <a:off x="10472284" y="5890112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4</a:t>
            </a:r>
            <a:endParaRPr lang="pt-BR" sz="2000" b="1" dirty="0"/>
          </a:p>
        </p:txBody>
      </p:sp>
      <p:cxnSp>
        <p:nvCxnSpPr>
          <p:cNvPr id="28" name="Conector de seta reta 27"/>
          <p:cNvCxnSpPr/>
          <p:nvPr/>
        </p:nvCxnSpPr>
        <p:spPr>
          <a:xfrm>
            <a:off x="7481756" y="4000737"/>
            <a:ext cx="0" cy="53677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54"/>
          <p:cNvCxnSpPr/>
          <p:nvPr/>
        </p:nvCxnSpPr>
        <p:spPr>
          <a:xfrm>
            <a:off x="6585285" y="4000736"/>
            <a:ext cx="0" cy="53677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de seta reta 56"/>
          <p:cNvCxnSpPr/>
          <p:nvPr/>
        </p:nvCxnSpPr>
        <p:spPr>
          <a:xfrm>
            <a:off x="9234356" y="4000735"/>
            <a:ext cx="0" cy="53677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57"/>
          <p:cNvCxnSpPr/>
          <p:nvPr/>
        </p:nvCxnSpPr>
        <p:spPr>
          <a:xfrm>
            <a:off x="8337885" y="4000734"/>
            <a:ext cx="0" cy="53677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de seta reta 58"/>
          <p:cNvCxnSpPr/>
          <p:nvPr/>
        </p:nvCxnSpPr>
        <p:spPr>
          <a:xfrm flipV="1">
            <a:off x="7481756" y="4537514"/>
            <a:ext cx="0" cy="53677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de seta reta 59"/>
          <p:cNvCxnSpPr/>
          <p:nvPr/>
        </p:nvCxnSpPr>
        <p:spPr>
          <a:xfrm flipV="1">
            <a:off x="6585285" y="4537513"/>
            <a:ext cx="0" cy="53677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/>
          <p:cNvCxnSpPr/>
          <p:nvPr/>
        </p:nvCxnSpPr>
        <p:spPr>
          <a:xfrm flipV="1">
            <a:off x="9234356" y="4537512"/>
            <a:ext cx="0" cy="53677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de seta reta 61"/>
          <p:cNvCxnSpPr/>
          <p:nvPr/>
        </p:nvCxnSpPr>
        <p:spPr>
          <a:xfrm flipV="1">
            <a:off x="8337885" y="4537511"/>
            <a:ext cx="0" cy="53677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ipse 62"/>
          <p:cNvSpPr/>
          <p:nvPr/>
        </p:nvSpPr>
        <p:spPr>
          <a:xfrm>
            <a:off x="368271" y="4511976"/>
            <a:ext cx="391915" cy="391915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5</a:t>
            </a:r>
          </a:p>
        </p:txBody>
      </p:sp>
      <p:sp>
        <p:nvSpPr>
          <p:cNvPr id="64" name="CaixaDeTexto 63"/>
          <p:cNvSpPr txBox="1"/>
          <p:nvPr/>
        </p:nvSpPr>
        <p:spPr>
          <a:xfrm>
            <a:off x="760186" y="4498754"/>
            <a:ext cx="3014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3200" b="1">
                <a:solidFill>
                  <a:srgbClr val="EB7F00"/>
                </a:solidFill>
              </a:defRPr>
            </a:lvl1pPr>
          </a:lstStyle>
          <a:p>
            <a:pPr algn="l"/>
            <a:r>
              <a:rPr lang="pt-BR" sz="2000" dirty="0" smtClean="0">
                <a:solidFill>
                  <a:schemeClr val="tx1"/>
                </a:solidFill>
              </a:rPr>
              <a:t>Fluxo de Calor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65" name="Elipse 64"/>
          <p:cNvSpPr/>
          <p:nvPr/>
        </p:nvSpPr>
        <p:spPr>
          <a:xfrm>
            <a:off x="7713863" y="3775693"/>
            <a:ext cx="391915" cy="391915"/>
          </a:xfrm>
          <a:prstGeom prst="ellipse">
            <a:avLst/>
          </a:prstGeom>
          <a:solidFill>
            <a:srgbClr val="EB7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1082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67552" y="1445561"/>
            <a:ext cx="714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EQUAÇÃO DA CONSERVAÇÃO DO CALOR</a:t>
            </a:r>
            <a:endParaRPr lang="pt-BR" sz="3200" b="1" dirty="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Cálculo para trocadores de calor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361121" y="2205175"/>
                <a:ext cx="5688352" cy="5366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𝒒𝒖𝒆𝒏𝒕𝒆</m:t>
                          </m:r>
                        </m:sub>
                      </m:sSub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sub>
                      </m:sSub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𝑪𝒑</m:t>
                          </m:r>
                        </m:e>
                        <m:sub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sub>
                      </m:sSub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.(</m:t>
                      </m:r>
                      <m:sSub>
                        <m:sSubPr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21" y="2205175"/>
                <a:ext cx="5688352" cy="53668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ixaDeTexto 10"/>
          <p:cNvSpPr txBox="1"/>
          <p:nvPr/>
        </p:nvSpPr>
        <p:spPr>
          <a:xfrm>
            <a:off x="361121" y="3754339"/>
            <a:ext cx="537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+mj-lt"/>
              </a:rPr>
              <a:t>Onde: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43945" y="4434157"/>
            <a:ext cx="4892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Fluxo de Calor (W ou J/s)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361121" y="4383332"/>
                <a:ext cx="48282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pt-BR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8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21" y="4383332"/>
                <a:ext cx="482824" cy="5232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ixaDeTexto 15"/>
          <p:cNvSpPr txBox="1"/>
          <p:nvPr/>
        </p:nvSpPr>
        <p:spPr>
          <a:xfrm>
            <a:off x="843945" y="4957377"/>
            <a:ext cx="4892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Vazão Mássica do Fluido (kg/s)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840668" y="6010417"/>
            <a:ext cx="4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Temperatura do Fluido (K)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/>
              <p:cNvSpPr/>
              <p:nvPr/>
            </p:nvSpPr>
            <p:spPr>
              <a:xfrm>
                <a:off x="378985" y="4957377"/>
                <a:ext cx="59984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pt-BR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8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</m:acc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2" name="Retâ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85" y="4957377"/>
                <a:ext cx="599844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/>
              <p:cNvSpPr/>
              <p:nvPr/>
            </p:nvSpPr>
            <p:spPr>
              <a:xfrm>
                <a:off x="375708" y="6005039"/>
                <a:ext cx="50366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3" name="Retâ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708" y="6005039"/>
                <a:ext cx="503664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ixaDeTexto 25"/>
          <p:cNvSpPr txBox="1"/>
          <p:nvPr/>
        </p:nvSpPr>
        <p:spPr>
          <a:xfrm>
            <a:off x="871428" y="5509297"/>
            <a:ext cx="4864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: Capacidade Calorífica (J/</a:t>
            </a:r>
            <a:r>
              <a:rPr lang="pt-BR" sz="2400" dirty="0" err="1" smtClean="0">
                <a:latin typeface="+mj-lt"/>
              </a:rPr>
              <a:t>kg.K</a:t>
            </a:r>
            <a:r>
              <a:rPr lang="pt-BR" sz="2400" dirty="0" smtClean="0">
                <a:latin typeface="+mj-lt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 28"/>
              <p:cNvSpPr/>
              <p:nvPr/>
            </p:nvSpPr>
            <p:spPr>
              <a:xfrm>
                <a:off x="378985" y="5484442"/>
                <a:ext cx="71526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𝑪𝒑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9" name="Retângulo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85" y="5484442"/>
                <a:ext cx="715260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/>
              <p:cNvSpPr txBox="1"/>
              <p:nvPr/>
            </p:nvSpPr>
            <p:spPr>
              <a:xfrm>
                <a:off x="6676530" y="2205175"/>
                <a:ext cx="5276381" cy="5390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𝒇𝒓𝒊𝒐</m:t>
                          </m:r>
                        </m:sub>
                      </m:sSub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</m:acc>
                        </m:e>
                        <m:sub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𝑪𝒑</m:t>
                          </m:r>
                        </m:e>
                        <m:sub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sub>
                      </m:sSub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.(</m:t>
                      </m:r>
                      <m:sSub>
                        <m:sSubPr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CaixaDeTexto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30" y="2205175"/>
                <a:ext cx="5276381" cy="53905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/>
              <p:cNvSpPr txBox="1"/>
              <p:nvPr/>
            </p:nvSpPr>
            <p:spPr>
              <a:xfrm>
                <a:off x="4808449" y="2978570"/>
                <a:ext cx="2794868" cy="5390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2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𝒒𝒖𝒆𝒏𝒕𝒆</m:t>
                          </m:r>
                        </m:sub>
                      </m:sSub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32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pt-BR" sz="32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3200" b="1" i="1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  <m:sub>
                          <m:r>
                            <a:rPr lang="pt-BR" sz="3200" b="1" i="1">
                              <a:latin typeface="Cambria Math" panose="02040503050406030204" pitchFamily="18" charset="0"/>
                            </a:rPr>
                            <m:t>𝒇𝒓𝒊𝒐</m:t>
                          </m:r>
                        </m:sub>
                      </m:sSub>
                    </m:oMath>
                  </m:oMathPara>
                </a14:m>
                <a:endParaRPr lang="pt-BR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CaixaDeTex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8449" y="2978570"/>
                <a:ext cx="2794868" cy="53905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ixaDeTexto 29"/>
          <p:cNvSpPr txBox="1"/>
          <p:nvPr/>
        </p:nvSpPr>
        <p:spPr>
          <a:xfrm>
            <a:off x="6228441" y="3754339"/>
            <a:ext cx="5374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Sub </a:t>
            </a:r>
            <a:r>
              <a:rPr lang="pt-BR" sz="2800" dirty="0" err="1" smtClean="0">
                <a:latin typeface="+mj-lt"/>
              </a:rPr>
              <a:t>indíces</a:t>
            </a:r>
            <a:r>
              <a:rPr lang="pt-BR" sz="2800" dirty="0" smtClean="0">
                <a:latin typeface="+mj-lt"/>
              </a:rPr>
              <a:t>:</a:t>
            </a:r>
            <a:endParaRPr lang="pt-BR" sz="2800" dirty="0">
              <a:latin typeface="+mj-lt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6711265" y="4434157"/>
            <a:ext cx="4892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Fluido Quente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/>
              <p:cNvSpPr/>
              <p:nvPr/>
            </p:nvSpPr>
            <p:spPr>
              <a:xfrm>
                <a:off x="6228441" y="4383332"/>
                <a:ext cx="48282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</a:rPr>
                        <m:t>𝒒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2" name="Retângulo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441" y="4383332"/>
                <a:ext cx="482824" cy="5232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aixaDeTexto 32"/>
          <p:cNvSpPr txBox="1"/>
          <p:nvPr/>
        </p:nvSpPr>
        <p:spPr>
          <a:xfrm>
            <a:off x="6711265" y="4957377"/>
            <a:ext cx="4892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Fluido Frio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6707988" y="6010417"/>
            <a:ext cx="4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Fluido de Saída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/>
              <p:cNvSpPr/>
              <p:nvPr/>
            </p:nvSpPr>
            <p:spPr>
              <a:xfrm>
                <a:off x="6246305" y="4957377"/>
                <a:ext cx="4683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</a:rPr>
                        <m:t>𝒇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6" name="Retângulo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305" y="4957377"/>
                <a:ext cx="468397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tângulo 36"/>
              <p:cNvSpPr/>
              <p:nvPr/>
            </p:nvSpPr>
            <p:spPr>
              <a:xfrm>
                <a:off x="6243028" y="6005039"/>
                <a:ext cx="44595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7" name="Retângulo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028" y="6005039"/>
                <a:ext cx="445955" cy="52322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aixaDeTexto 37"/>
          <p:cNvSpPr txBox="1"/>
          <p:nvPr/>
        </p:nvSpPr>
        <p:spPr>
          <a:xfrm>
            <a:off x="6738748" y="5509297"/>
            <a:ext cx="486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Fluido de Entrada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/>
              <p:cNvSpPr/>
              <p:nvPr/>
            </p:nvSpPr>
            <p:spPr>
              <a:xfrm>
                <a:off x="6246305" y="5484442"/>
                <a:ext cx="46358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39" name="Retângulo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305" y="5484442"/>
                <a:ext cx="463588" cy="52322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69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8" grpId="0"/>
      <p:bldP spid="16" grpId="0"/>
      <p:bldP spid="18" grpId="0"/>
      <p:bldP spid="22" grpId="0"/>
      <p:bldP spid="23" grpId="0"/>
      <p:bldP spid="26" grpId="0"/>
      <p:bldP spid="29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67552" y="1445561"/>
            <a:ext cx="1182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EQUAÇÃO DO COEFICIENTE GLOBAL DE TRANSFERÊNCIA DE CALOR</a:t>
            </a:r>
            <a:endParaRPr lang="pt-BR" sz="3200" b="1" dirty="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Fundamentos de Transferência de Calor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4989846" y="2566894"/>
                <a:ext cx="223920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𝑼𝑨</m:t>
                      </m:r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</m:oMath>
                  </m:oMathPara>
                </a14:m>
                <a:endParaRPr lang="pt-BR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846" y="2566894"/>
                <a:ext cx="2239203" cy="49244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ixaDeTexto 10"/>
          <p:cNvSpPr txBox="1"/>
          <p:nvPr/>
        </p:nvSpPr>
        <p:spPr>
          <a:xfrm>
            <a:off x="247844" y="3650756"/>
            <a:ext cx="5737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+mj-lt"/>
              </a:rPr>
              <a:t>Onde: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37100" y="4211794"/>
            <a:ext cx="4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Fluxo de Calor (W ou J/s)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254276" y="4160969"/>
                <a:ext cx="48282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pt-BR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8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276" y="4160969"/>
                <a:ext cx="482824" cy="5232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ixaDeTexto 15"/>
          <p:cNvSpPr txBox="1"/>
          <p:nvPr/>
        </p:nvSpPr>
        <p:spPr>
          <a:xfrm>
            <a:off x="737099" y="4735014"/>
            <a:ext cx="8260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Coeficiente global de transferência de calor (W/m</a:t>
            </a:r>
            <a:r>
              <a:rPr lang="pt-BR" sz="2800" baseline="30000" dirty="0" smtClean="0">
                <a:latin typeface="+mj-lt"/>
              </a:rPr>
              <a:t>2</a:t>
            </a:r>
            <a:r>
              <a:rPr lang="pt-BR" sz="2800" dirty="0" smtClean="0">
                <a:latin typeface="+mj-lt"/>
              </a:rPr>
              <a:t>.K)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37100" y="5309059"/>
            <a:ext cx="4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Área de troca térmica (m</a:t>
            </a:r>
            <a:r>
              <a:rPr lang="pt-BR" sz="2800" baseline="30000" dirty="0" smtClean="0">
                <a:latin typeface="+mj-lt"/>
              </a:rPr>
              <a:t>2</a:t>
            </a:r>
            <a:r>
              <a:rPr lang="pt-BR" sz="2800" dirty="0" smtClean="0">
                <a:latin typeface="+mj-lt"/>
              </a:rPr>
              <a:t>)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37100" y="5883104"/>
            <a:ext cx="11193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Média logarítmica da diferença de temperatura (K)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/>
              <p:cNvSpPr/>
              <p:nvPr/>
            </p:nvSpPr>
            <p:spPr>
              <a:xfrm>
                <a:off x="272140" y="4735014"/>
                <a:ext cx="52027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2" name="Retâ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40" y="4735014"/>
                <a:ext cx="520271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/>
              <p:cNvSpPr/>
              <p:nvPr/>
            </p:nvSpPr>
            <p:spPr>
              <a:xfrm>
                <a:off x="272140" y="5303681"/>
                <a:ext cx="50366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3" name="Retâ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40" y="5303681"/>
                <a:ext cx="503664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/>
              <p:cNvSpPr/>
              <p:nvPr/>
            </p:nvSpPr>
            <p:spPr>
              <a:xfrm>
                <a:off x="0" y="5908267"/>
                <a:ext cx="48282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4" name="Retângu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908267"/>
                <a:ext cx="482824" cy="523220"/>
              </a:xfrm>
              <a:prstGeom prst="rect">
                <a:avLst/>
              </a:prstGeom>
              <a:blipFill rotWithShape="0">
                <a:blip r:embed="rId6"/>
                <a:stretch>
                  <a:fillRect r="-5822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ângulo 8"/>
          <p:cNvSpPr/>
          <p:nvPr/>
        </p:nvSpPr>
        <p:spPr>
          <a:xfrm>
            <a:off x="4733365" y="2435222"/>
            <a:ext cx="2635623" cy="766483"/>
          </a:xfrm>
          <a:prstGeom prst="rect">
            <a:avLst/>
          </a:prstGeom>
          <a:noFill/>
          <a:ln w="38100">
            <a:solidFill>
              <a:srgbClr val="EB7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225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8" grpId="0"/>
      <p:bldP spid="16" grpId="0"/>
      <p:bldP spid="18" grpId="0"/>
      <p:bldP spid="20" grpId="0"/>
      <p:bldP spid="22" grpId="0"/>
      <p:bldP spid="23" grpId="0"/>
      <p:bldP spid="24" grpId="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67552" y="1445561"/>
            <a:ext cx="977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MÉDIA LOGARÍTIMA DA DIFERENÇA DE TEMPERATURA</a:t>
            </a:r>
            <a:endParaRPr lang="pt-BR" sz="3200" b="1" dirty="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Cálculo para trocadores de calor</a:t>
            </a:r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7505140" y="2499771"/>
            <a:ext cx="3348317" cy="645458"/>
          </a:xfrm>
          <a:prstGeom prst="rect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361121" y="2030336"/>
            <a:ext cx="5737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EB7F00"/>
                </a:solidFill>
              </a:rPr>
              <a:t>Escoamento Paralelo ou Concorrente</a:t>
            </a:r>
            <a:endParaRPr lang="pt-BR" sz="2800" b="1" dirty="0">
              <a:solidFill>
                <a:srgbClr val="EB7F00"/>
              </a:solidFill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7505140" y="3145229"/>
            <a:ext cx="3348317" cy="645458"/>
          </a:xfrm>
          <a:prstGeom prst="rect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Seta para a direita 50"/>
          <p:cNvSpPr/>
          <p:nvPr/>
        </p:nvSpPr>
        <p:spPr>
          <a:xfrm>
            <a:off x="6647931" y="2586501"/>
            <a:ext cx="685800" cy="498441"/>
          </a:xfrm>
          <a:prstGeom prst="rightArrow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55" name="Seta para a direita 54"/>
          <p:cNvSpPr/>
          <p:nvPr/>
        </p:nvSpPr>
        <p:spPr>
          <a:xfrm>
            <a:off x="6647931" y="3227636"/>
            <a:ext cx="685800" cy="498441"/>
          </a:xfrm>
          <a:prstGeom prst="rightArrow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Seta para a direita 56"/>
          <p:cNvSpPr/>
          <p:nvPr/>
        </p:nvSpPr>
        <p:spPr>
          <a:xfrm>
            <a:off x="11024866" y="2581475"/>
            <a:ext cx="685800" cy="498441"/>
          </a:xfrm>
          <a:prstGeom prst="rightArrow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59" name="Seta para a direita 58"/>
          <p:cNvSpPr/>
          <p:nvPr/>
        </p:nvSpPr>
        <p:spPr>
          <a:xfrm>
            <a:off x="11024866" y="3222610"/>
            <a:ext cx="685800" cy="498441"/>
          </a:xfrm>
          <a:prstGeom prst="rightArrow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3" name="Conector de seta reta 62"/>
          <p:cNvCxnSpPr/>
          <p:nvPr/>
        </p:nvCxnSpPr>
        <p:spPr>
          <a:xfrm>
            <a:off x="7849805" y="2970420"/>
            <a:ext cx="0" cy="53677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/>
          <p:cNvCxnSpPr/>
          <p:nvPr/>
        </p:nvCxnSpPr>
        <p:spPr>
          <a:xfrm>
            <a:off x="8705934" y="2970417"/>
            <a:ext cx="0" cy="53677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de seta reta 65"/>
          <p:cNvCxnSpPr/>
          <p:nvPr/>
        </p:nvCxnSpPr>
        <p:spPr>
          <a:xfrm>
            <a:off x="9656193" y="2959447"/>
            <a:ext cx="0" cy="53677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de seta reta 66"/>
          <p:cNvCxnSpPr/>
          <p:nvPr/>
        </p:nvCxnSpPr>
        <p:spPr>
          <a:xfrm>
            <a:off x="10512322" y="2959444"/>
            <a:ext cx="0" cy="53677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>
            <a:off x="7400116" y="6437929"/>
            <a:ext cx="349507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de seta reta 67"/>
          <p:cNvCxnSpPr/>
          <p:nvPr/>
        </p:nvCxnSpPr>
        <p:spPr>
          <a:xfrm flipH="1" flipV="1">
            <a:off x="7546873" y="4286078"/>
            <a:ext cx="5644" cy="23042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rma livre 19"/>
          <p:cNvSpPr/>
          <p:nvPr/>
        </p:nvSpPr>
        <p:spPr>
          <a:xfrm>
            <a:off x="7706116" y="4663703"/>
            <a:ext cx="3039035" cy="697358"/>
          </a:xfrm>
          <a:custGeom>
            <a:avLst/>
            <a:gdLst>
              <a:gd name="connsiteX0" fmla="*/ 0 w 3039035"/>
              <a:gd name="connsiteY0" fmla="*/ 0 h 1210235"/>
              <a:gd name="connsiteX1" fmla="*/ 1264024 w 3039035"/>
              <a:gd name="connsiteY1" fmla="*/ 914400 h 1210235"/>
              <a:gd name="connsiteX2" fmla="*/ 3039035 w 3039035"/>
              <a:gd name="connsiteY2" fmla="*/ 1210235 h 121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39035" h="1210235">
                <a:moveTo>
                  <a:pt x="0" y="0"/>
                </a:moveTo>
                <a:cubicBezTo>
                  <a:pt x="378759" y="356347"/>
                  <a:pt x="757518" y="712694"/>
                  <a:pt x="1264024" y="914400"/>
                </a:cubicBezTo>
                <a:cubicBezTo>
                  <a:pt x="1770530" y="1116106"/>
                  <a:pt x="2709582" y="1143000"/>
                  <a:pt x="3039035" y="1210235"/>
                </a:cubicBezTo>
              </a:path>
            </a:pathLst>
          </a:custGeom>
          <a:noFill/>
          <a:ln w="38100">
            <a:solidFill>
              <a:srgbClr val="EB7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Forma livre 69"/>
          <p:cNvSpPr/>
          <p:nvPr/>
        </p:nvSpPr>
        <p:spPr>
          <a:xfrm flipV="1">
            <a:off x="7691178" y="5588172"/>
            <a:ext cx="3039035" cy="697358"/>
          </a:xfrm>
          <a:custGeom>
            <a:avLst/>
            <a:gdLst>
              <a:gd name="connsiteX0" fmla="*/ 0 w 3039035"/>
              <a:gd name="connsiteY0" fmla="*/ 0 h 1210235"/>
              <a:gd name="connsiteX1" fmla="*/ 1264024 w 3039035"/>
              <a:gd name="connsiteY1" fmla="*/ 914400 h 1210235"/>
              <a:gd name="connsiteX2" fmla="*/ 3039035 w 3039035"/>
              <a:gd name="connsiteY2" fmla="*/ 1210235 h 121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39035" h="1210235">
                <a:moveTo>
                  <a:pt x="0" y="0"/>
                </a:moveTo>
                <a:cubicBezTo>
                  <a:pt x="378759" y="356347"/>
                  <a:pt x="757518" y="712694"/>
                  <a:pt x="1264024" y="914400"/>
                </a:cubicBezTo>
                <a:cubicBezTo>
                  <a:pt x="1770530" y="1116106"/>
                  <a:pt x="2709582" y="1143000"/>
                  <a:pt x="3039035" y="1210235"/>
                </a:cubicBezTo>
              </a:path>
            </a:pathLst>
          </a:custGeom>
          <a:noFill/>
          <a:ln w="38100">
            <a:solidFill>
              <a:srgbClr val="5B9BD5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5" name="Conector de seta reta 24"/>
          <p:cNvCxnSpPr/>
          <p:nvPr/>
        </p:nvCxnSpPr>
        <p:spPr>
          <a:xfrm>
            <a:off x="7691178" y="4717488"/>
            <a:ext cx="0" cy="1452563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de seta reta 72"/>
          <p:cNvCxnSpPr/>
          <p:nvPr/>
        </p:nvCxnSpPr>
        <p:spPr>
          <a:xfrm>
            <a:off x="10857399" y="5334167"/>
            <a:ext cx="0" cy="324896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tângulo 77"/>
              <p:cNvSpPr/>
              <p:nvPr/>
            </p:nvSpPr>
            <p:spPr>
              <a:xfrm>
                <a:off x="7706116" y="5228829"/>
                <a:ext cx="48282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78" name="Retângulo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6116" y="5228829"/>
                <a:ext cx="482824" cy="400110"/>
              </a:xfrm>
              <a:prstGeom prst="rect">
                <a:avLst/>
              </a:prstGeom>
              <a:blipFill rotWithShape="0">
                <a:blip r:embed="rId2"/>
                <a:stretch>
                  <a:fillRect r="-21519" b="-15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tângulo 78"/>
              <p:cNvSpPr/>
              <p:nvPr/>
            </p:nvSpPr>
            <p:spPr>
              <a:xfrm>
                <a:off x="10877182" y="5235005"/>
                <a:ext cx="48282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79" name="Retângulo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7182" y="5235005"/>
                <a:ext cx="482824" cy="400110"/>
              </a:xfrm>
              <a:prstGeom prst="rect">
                <a:avLst/>
              </a:prstGeom>
              <a:blipFill rotWithShape="0">
                <a:blip r:embed="rId3"/>
                <a:stretch>
                  <a:fillRect r="-20000" b="-15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tângulo 79"/>
              <p:cNvSpPr/>
              <p:nvPr/>
            </p:nvSpPr>
            <p:spPr>
              <a:xfrm>
                <a:off x="391730" y="2668899"/>
                <a:ext cx="3598087" cy="1267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pt-BR" sz="2800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pt-BR" sz="2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28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pt-BR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28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func>
                            <m:funcPr>
                              <m:ctrlPr>
                                <a:rPr lang="pt-BR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sz="2800" i="0" dirty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pt-BR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skw"/>
                                      <m:ctrlPr>
                                        <a:rPr lang="pt-BR" sz="28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pt-BR" sz="28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28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pt-BR" sz="28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pt-BR" sz="2800" i="1" dirty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pt-BR" sz="28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28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pt-BR" sz="28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pt-BR" sz="2800" i="1" dirty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0" name="Retângulo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30" y="2668899"/>
                <a:ext cx="3598087" cy="12675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tângulo 82"/>
              <p:cNvSpPr/>
              <p:nvPr/>
            </p:nvSpPr>
            <p:spPr>
              <a:xfrm>
                <a:off x="391731" y="4083513"/>
                <a:ext cx="3598086" cy="556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BR" sz="2800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800" i="1" dirty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3" name="Retângulo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31" y="4083513"/>
                <a:ext cx="3598086" cy="55643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tângulo 83"/>
              <p:cNvSpPr/>
              <p:nvPr/>
            </p:nvSpPr>
            <p:spPr>
              <a:xfrm>
                <a:off x="391730" y="4782090"/>
                <a:ext cx="3598086" cy="556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t-BR" sz="2800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sz="2800" i="1" dirty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4" name="Retângulo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30" y="4782090"/>
                <a:ext cx="3598086" cy="55643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tângulo 84"/>
              <p:cNvSpPr/>
              <p:nvPr/>
            </p:nvSpPr>
            <p:spPr>
              <a:xfrm>
                <a:off x="10910501" y="2013729"/>
                <a:ext cx="796949" cy="5564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5" name="Retângulo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0501" y="2013729"/>
                <a:ext cx="796949" cy="55643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tângulo 85"/>
              <p:cNvSpPr/>
              <p:nvPr/>
            </p:nvSpPr>
            <p:spPr>
              <a:xfrm>
                <a:off x="6518187" y="2072552"/>
                <a:ext cx="815544" cy="5564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6" name="Retângulo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187" y="2072552"/>
                <a:ext cx="815544" cy="55643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tângulo 86"/>
              <p:cNvSpPr/>
              <p:nvPr/>
            </p:nvSpPr>
            <p:spPr>
              <a:xfrm>
                <a:off x="10935153" y="3576092"/>
                <a:ext cx="784830" cy="5577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7" name="Retângulo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5153" y="3576092"/>
                <a:ext cx="784830" cy="55771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tângulo 87"/>
              <p:cNvSpPr/>
              <p:nvPr/>
            </p:nvSpPr>
            <p:spPr>
              <a:xfrm>
                <a:off x="6542839" y="3634915"/>
                <a:ext cx="815544" cy="5564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8" name="Retângulo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839" y="3634915"/>
                <a:ext cx="815544" cy="55643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tângulo 88"/>
              <p:cNvSpPr/>
              <p:nvPr/>
            </p:nvSpPr>
            <p:spPr>
              <a:xfrm>
                <a:off x="7630934" y="4217519"/>
                <a:ext cx="633187" cy="423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89" name="Retângulo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934" y="4217519"/>
                <a:ext cx="633187" cy="423770"/>
              </a:xfrm>
              <a:prstGeom prst="rect">
                <a:avLst/>
              </a:prstGeom>
              <a:blipFill rotWithShape="0">
                <a:blip r:embed="rId11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tângulo 89"/>
              <p:cNvSpPr/>
              <p:nvPr/>
            </p:nvSpPr>
            <p:spPr>
              <a:xfrm>
                <a:off x="10514255" y="4811929"/>
                <a:ext cx="633187" cy="423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90" name="Retângulo 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4255" y="4811929"/>
                <a:ext cx="633187" cy="423770"/>
              </a:xfrm>
              <a:prstGeom prst="rect">
                <a:avLst/>
              </a:prstGeom>
              <a:blipFill rotWithShape="0">
                <a:blip r:embed="rId12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tângulo 90"/>
              <p:cNvSpPr/>
              <p:nvPr/>
            </p:nvSpPr>
            <p:spPr>
              <a:xfrm>
                <a:off x="7706116" y="5984035"/>
                <a:ext cx="624530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91" name="Retângulo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6116" y="5984035"/>
                <a:ext cx="624530" cy="424732"/>
              </a:xfrm>
              <a:prstGeom prst="rect">
                <a:avLst/>
              </a:prstGeom>
              <a:blipFill rotWithShape="0">
                <a:blip r:embed="rId13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tângulo 91"/>
              <p:cNvSpPr/>
              <p:nvPr/>
            </p:nvSpPr>
            <p:spPr>
              <a:xfrm>
                <a:off x="10514255" y="5595042"/>
                <a:ext cx="633187" cy="423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92" name="Retângulo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4255" y="5595042"/>
                <a:ext cx="633187" cy="423770"/>
              </a:xfrm>
              <a:prstGeom prst="rect">
                <a:avLst/>
              </a:prstGeom>
              <a:blipFill rotWithShape="0">
                <a:blip r:embed="rId14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tângulo 92"/>
              <p:cNvSpPr/>
              <p:nvPr/>
            </p:nvSpPr>
            <p:spPr>
              <a:xfrm>
                <a:off x="7077241" y="4411819"/>
                <a:ext cx="40030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pt-BR" sz="2000" b="1" dirty="0"/>
              </a:p>
            </p:txBody>
          </p:sp>
        </mc:Choice>
        <mc:Fallback xmlns="">
          <p:sp>
            <p:nvSpPr>
              <p:cNvPr id="93" name="Retângulo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241" y="4411819"/>
                <a:ext cx="400302" cy="40011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tângulo 93"/>
              <p:cNvSpPr/>
              <p:nvPr/>
            </p:nvSpPr>
            <p:spPr>
              <a:xfrm>
                <a:off x="10430546" y="6467092"/>
                <a:ext cx="40030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pt-BR" sz="2000" b="1" dirty="0"/>
              </a:p>
            </p:txBody>
          </p:sp>
        </mc:Choice>
        <mc:Fallback xmlns="">
          <p:sp>
            <p:nvSpPr>
              <p:cNvPr id="94" name="Retângulo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0546" y="6467092"/>
                <a:ext cx="400302" cy="400110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413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  <p:bldP spid="40" grpId="0" animBg="1"/>
      <p:bldP spid="51" grpId="0" animBg="1"/>
      <p:bldP spid="55" grpId="0" animBg="1"/>
      <p:bldP spid="57" grpId="0" animBg="1"/>
      <p:bldP spid="59" grpId="0" animBg="1"/>
      <p:bldP spid="20" grpId="0" animBg="1"/>
      <p:bldP spid="70" grpId="0" animBg="1"/>
      <p:bldP spid="78" grpId="0"/>
      <p:bldP spid="79" grpId="0"/>
      <p:bldP spid="80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67552" y="1445561"/>
            <a:ext cx="977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MÉDIA LOGARÍTIMA DA DIFERENÇA DE TEMPERATURA</a:t>
            </a:r>
            <a:endParaRPr lang="pt-BR" sz="3200" b="1" dirty="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Cálculo para trocadores de calor</a:t>
            </a:r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7505140" y="2499771"/>
            <a:ext cx="3348317" cy="645458"/>
          </a:xfrm>
          <a:prstGeom prst="rect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361121" y="2030336"/>
            <a:ext cx="6157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EB7F00"/>
                </a:solidFill>
              </a:rPr>
              <a:t>Escoamento Cruzado ou Contracorrente</a:t>
            </a:r>
            <a:endParaRPr lang="pt-BR" sz="2800" b="1" dirty="0">
              <a:solidFill>
                <a:srgbClr val="EB7F00"/>
              </a:solidFill>
            </a:endParaRPr>
          </a:p>
        </p:txBody>
      </p:sp>
      <p:sp>
        <p:nvSpPr>
          <p:cNvPr id="40" name="Retângulo 39"/>
          <p:cNvSpPr/>
          <p:nvPr/>
        </p:nvSpPr>
        <p:spPr>
          <a:xfrm>
            <a:off x="7505140" y="3145229"/>
            <a:ext cx="3348317" cy="645458"/>
          </a:xfrm>
          <a:prstGeom prst="rect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Seta para a direita 50"/>
          <p:cNvSpPr/>
          <p:nvPr/>
        </p:nvSpPr>
        <p:spPr>
          <a:xfrm>
            <a:off x="6647931" y="2586501"/>
            <a:ext cx="685800" cy="498441"/>
          </a:xfrm>
          <a:prstGeom prst="rightArrow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55" name="Seta para a direita 54"/>
          <p:cNvSpPr/>
          <p:nvPr/>
        </p:nvSpPr>
        <p:spPr>
          <a:xfrm flipH="1">
            <a:off x="6647931" y="3227636"/>
            <a:ext cx="685800" cy="498441"/>
          </a:xfrm>
          <a:prstGeom prst="rightArrow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Seta para a direita 56"/>
          <p:cNvSpPr/>
          <p:nvPr/>
        </p:nvSpPr>
        <p:spPr>
          <a:xfrm>
            <a:off x="11024866" y="2581475"/>
            <a:ext cx="685800" cy="498441"/>
          </a:xfrm>
          <a:prstGeom prst="rightArrow">
            <a:avLst/>
          </a:prstGeom>
          <a:solidFill>
            <a:srgbClr val="ED7D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59" name="Seta para a direita 58"/>
          <p:cNvSpPr/>
          <p:nvPr/>
        </p:nvSpPr>
        <p:spPr>
          <a:xfrm flipH="1">
            <a:off x="11024866" y="3222610"/>
            <a:ext cx="685800" cy="498441"/>
          </a:xfrm>
          <a:prstGeom prst="rightArrow">
            <a:avLst/>
          </a:prstGeom>
          <a:solidFill>
            <a:srgbClr val="5B9B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3" name="Conector de seta reta 62"/>
          <p:cNvCxnSpPr/>
          <p:nvPr/>
        </p:nvCxnSpPr>
        <p:spPr>
          <a:xfrm>
            <a:off x="7849805" y="2970420"/>
            <a:ext cx="0" cy="53677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/>
          <p:cNvCxnSpPr/>
          <p:nvPr/>
        </p:nvCxnSpPr>
        <p:spPr>
          <a:xfrm>
            <a:off x="8705934" y="2970417"/>
            <a:ext cx="0" cy="53677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de seta reta 65"/>
          <p:cNvCxnSpPr/>
          <p:nvPr/>
        </p:nvCxnSpPr>
        <p:spPr>
          <a:xfrm>
            <a:off x="9656193" y="2959447"/>
            <a:ext cx="0" cy="53677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de seta reta 66"/>
          <p:cNvCxnSpPr/>
          <p:nvPr/>
        </p:nvCxnSpPr>
        <p:spPr>
          <a:xfrm>
            <a:off x="10512322" y="2959444"/>
            <a:ext cx="0" cy="53677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>
            <a:off x="7400116" y="6437929"/>
            <a:ext cx="349507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de seta reta 67"/>
          <p:cNvCxnSpPr/>
          <p:nvPr/>
        </p:nvCxnSpPr>
        <p:spPr>
          <a:xfrm flipH="1" flipV="1">
            <a:off x="7546873" y="4286078"/>
            <a:ext cx="5644" cy="23042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rma livre 19"/>
          <p:cNvSpPr/>
          <p:nvPr/>
        </p:nvSpPr>
        <p:spPr>
          <a:xfrm>
            <a:off x="7706116" y="4663703"/>
            <a:ext cx="3039035" cy="697358"/>
          </a:xfrm>
          <a:custGeom>
            <a:avLst/>
            <a:gdLst>
              <a:gd name="connsiteX0" fmla="*/ 0 w 3039035"/>
              <a:gd name="connsiteY0" fmla="*/ 0 h 1210235"/>
              <a:gd name="connsiteX1" fmla="*/ 1264024 w 3039035"/>
              <a:gd name="connsiteY1" fmla="*/ 914400 h 1210235"/>
              <a:gd name="connsiteX2" fmla="*/ 3039035 w 3039035"/>
              <a:gd name="connsiteY2" fmla="*/ 1210235 h 121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39035" h="1210235">
                <a:moveTo>
                  <a:pt x="0" y="0"/>
                </a:moveTo>
                <a:cubicBezTo>
                  <a:pt x="378759" y="356347"/>
                  <a:pt x="757518" y="712694"/>
                  <a:pt x="1264024" y="914400"/>
                </a:cubicBezTo>
                <a:cubicBezTo>
                  <a:pt x="1770530" y="1116106"/>
                  <a:pt x="2709582" y="1143000"/>
                  <a:pt x="3039035" y="1210235"/>
                </a:cubicBezTo>
              </a:path>
            </a:pathLst>
          </a:custGeom>
          <a:noFill/>
          <a:ln w="38100">
            <a:solidFill>
              <a:srgbClr val="EB7F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Forma livre 69"/>
          <p:cNvSpPr/>
          <p:nvPr/>
        </p:nvSpPr>
        <p:spPr>
          <a:xfrm>
            <a:off x="7691178" y="5588172"/>
            <a:ext cx="3039035" cy="697358"/>
          </a:xfrm>
          <a:custGeom>
            <a:avLst/>
            <a:gdLst>
              <a:gd name="connsiteX0" fmla="*/ 0 w 3039035"/>
              <a:gd name="connsiteY0" fmla="*/ 0 h 1210235"/>
              <a:gd name="connsiteX1" fmla="*/ 1264024 w 3039035"/>
              <a:gd name="connsiteY1" fmla="*/ 914400 h 1210235"/>
              <a:gd name="connsiteX2" fmla="*/ 3039035 w 3039035"/>
              <a:gd name="connsiteY2" fmla="*/ 1210235 h 1210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39035" h="1210235">
                <a:moveTo>
                  <a:pt x="0" y="0"/>
                </a:moveTo>
                <a:cubicBezTo>
                  <a:pt x="378759" y="356347"/>
                  <a:pt x="757518" y="712694"/>
                  <a:pt x="1264024" y="914400"/>
                </a:cubicBezTo>
                <a:cubicBezTo>
                  <a:pt x="1770530" y="1116106"/>
                  <a:pt x="2709582" y="1143000"/>
                  <a:pt x="3039035" y="1210235"/>
                </a:cubicBezTo>
              </a:path>
            </a:pathLst>
          </a:custGeom>
          <a:noFill/>
          <a:ln w="38100">
            <a:solidFill>
              <a:srgbClr val="5B9BD5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5" name="Conector de seta reta 24"/>
          <p:cNvCxnSpPr/>
          <p:nvPr/>
        </p:nvCxnSpPr>
        <p:spPr>
          <a:xfrm>
            <a:off x="7691178" y="4717488"/>
            <a:ext cx="540" cy="782359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de seta reta 72"/>
          <p:cNvCxnSpPr/>
          <p:nvPr/>
        </p:nvCxnSpPr>
        <p:spPr>
          <a:xfrm>
            <a:off x="10857399" y="5334167"/>
            <a:ext cx="0" cy="89991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tângulo 77"/>
              <p:cNvSpPr/>
              <p:nvPr/>
            </p:nvSpPr>
            <p:spPr>
              <a:xfrm>
                <a:off x="7688579" y="4983365"/>
                <a:ext cx="48282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78" name="Retângulo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579" y="4983365"/>
                <a:ext cx="482824" cy="400110"/>
              </a:xfrm>
              <a:prstGeom prst="rect">
                <a:avLst/>
              </a:prstGeom>
              <a:blipFill rotWithShape="0">
                <a:blip r:embed="rId2"/>
                <a:stretch>
                  <a:fillRect r="-21519" b="-15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tângulo 78"/>
              <p:cNvSpPr/>
              <p:nvPr/>
            </p:nvSpPr>
            <p:spPr>
              <a:xfrm>
                <a:off x="10861342" y="5527103"/>
                <a:ext cx="48282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79" name="Retângulo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1342" y="5527103"/>
                <a:ext cx="482824" cy="400110"/>
              </a:xfrm>
              <a:prstGeom prst="rect">
                <a:avLst/>
              </a:prstGeom>
              <a:blipFill rotWithShape="0">
                <a:blip r:embed="rId3"/>
                <a:stretch>
                  <a:fillRect r="-21519" b="-153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tângulo 79"/>
              <p:cNvSpPr/>
              <p:nvPr/>
            </p:nvSpPr>
            <p:spPr>
              <a:xfrm>
                <a:off x="391730" y="2668899"/>
                <a:ext cx="3598087" cy="1267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sub>
                      </m:sSub>
                      <m:r>
                        <a:rPr lang="pt-BR" sz="2800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pt-BR" sz="2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28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t-BR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pt-BR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28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func>
                            <m:funcPr>
                              <m:ctrlPr>
                                <a:rPr lang="pt-BR" sz="280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sz="2800" i="0" dirty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pt-BR" sz="28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skw"/>
                                      <m:ctrlPr>
                                        <a:rPr lang="pt-BR" sz="28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pt-BR" sz="28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28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pt-BR" sz="28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pt-BR" sz="2800" i="1" dirty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pt-BR" sz="28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28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pt-BR" sz="28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pt-BR" sz="2800" i="1" dirty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0" name="Retângulo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30" y="2668899"/>
                <a:ext cx="3598087" cy="12675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tângulo 82"/>
              <p:cNvSpPr/>
              <p:nvPr/>
            </p:nvSpPr>
            <p:spPr>
              <a:xfrm>
                <a:off x="391731" y="4083513"/>
                <a:ext cx="3598086" cy="556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pt-BR" sz="2800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800" i="1" dirty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3" name="Retângulo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31" y="4083513"/>
                <a:ext cx="3598086" cy="55643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tângulo 83"/>
              <p:cNvSpPr/>
              <p:nvPr/>
            </p:nvSpPr>
            <p:spPr>
              <a:xfrm>
                <a:off x="391730" y="4782090"/>
                <a:ext cx="3598086" cy="556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pt-BR" sz="2800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sz="2800" i="1" dirty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4" name="Retângulo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30" y="4782090"/>
                <a:ext cx="3598086" cy="55643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tângulo 84"/>
              <p:cNvSpPr/>
              <p:nvPr/>
            </p:nvSpPr>
            <p:spPr>
              <a:xfrm>
                <a:off x="10910501" y="2013729"/>
                <a:ext cx="796949" cy="5564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5" name="Retângulo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0501" y="2013729"/>
                <a:ext cx="796949" cy="55643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tângulo 85"/>
              <p:cNvSpPr/>
              <p:nvPr/>
            </p:nvSpPr>
            <p:spPr>
              <a:xfrm>
                <a:off x="6518187" y="2072552"/>
                <a:ext cx="815544" cy="5564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6" name="Retângulo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187" y="2072552"/>
                <a:ext cx="815544" cy="55643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tângulo 86"/>
              <p:cNvSpPr/>
              <p:nvPr/>
            </p:nvSpPr>
            <p:spPr>
              <a:xfrm>
                <a:off x="10935153" y="3576092"/>
                <a:ext cx="784830" cy="5577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7" name="Retângulo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5153" y="3576092"/>
                <a:ext cx="784830" cy="55771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tângulo 87"/>
              <p:cNvSpPr/>
              <p:nvPr/>
            </p:nvSpPr>
            <p:spPr>
              <a:xfrm>
                <a:off x="6542839" y="3634915"/>
                <a:ext cx="815544" cy="5564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8" name="Retângulo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839" y="3634915"/>
                <a:ext cx="815544" cy="55643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tângulo 88"/>
              <p:cNvSpPr/>
              <p:nvPr/>
            </p:nvSpPr>
            <p:spPr>
              <a:xfrm>
                <a:off x="7630934" y="4217519"/>
                <a:ext cx="633187" cy="423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89" name="Retângulo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0934" y="4217519"/>
                <a:ext cx="633187" cy="423770"/>
              </a:xfrm>
              <a:prstGeom prst="rect">
                <a:avLst/>
              </a:prstGeom>
              <a:blipFill rotWithShape="0">
                <a:blip r:embed="rId11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tângulo 89"/>
              <p:cNvSpPr/>
              <p:nvPr/>
            </p:nvSpPr>
            <p:spPr>
              <a:xfrm>
                <a:off x="10277314" y="4850169"/>
                <a:ext cx="633187" cy="4237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90" name="Retângulo 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7314" y="4850169"/>
                <a:ext cx="633187" cy="423770"/>
              </a:xfrm>
              <a:prstGeom prst="rect">
                <a:avLst/>
              </a:prstGeom>
              <a:blipFill rotWithShape="0">
                <a:blip r:embed="rId12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tângulo 90"/>
              <p:cNvSpPr/>
              <p:nvPr/>
            </p:nvSpPr>
            <p:spPr>
              <a:xfrm>
                <a:off x="7546873" y="5688559"/>
                <a:ext cx="613117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91" name="Retângulo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873" y="5688559"/>
                <a:ext cx="613117" cy="424732"/>
              </a:xfrm>
              <a:prstGeom prst="rect">
                <a:avLst/>
              </a:prstGeom>
              <a:blipFill rotWithShape="0">
                <a:blip r:embed="rId1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tângulo 91"/>
              <p:cNvSpPr/>
              <p:nvPr/>
            </p:nvSpPr>
            <p:spPr>
              <a:xfrm>
                <a:off x="10220270" y="5810307"/>
                <a:ext cx="624530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0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pt-BR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pt-BR" sz="2000" dirty="0"/>
              </a:p>
            </p:txBody>
          </p:sp>
        </mc:Choice>
        <mc:Fallback xmlns="">
          <p:sp>
            <p:nvSpPr>
              <p:cNvPr id="92" name="Retângulo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0270" y="5810307"/>
                <a:ext cx="624530" cy="424732"/>
              </a:xfrm>
              <a:prstGeom prst="rect">
                <a:avLst/>
              </a:prstGeom>
              <a:blipFill rotWithShape="0">
                <a:blip r:embed="rId1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tângulo 92"/>
              <p:cNvSpPr/>
              <p:nvPr/>
            </p:nvSpPr>
            <p:spPr>
              <a:xfrm>
                <a:off x="7077241" y="4411819"/>
                <a:ext cx="40030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pt-BR" sz="2000" b="1" dirty="0"/>
              </a:p>
            </p:txBody>
          </p:sp>
        </mc:Choice>
        <mc:Fallback xmlns="">
          <p:sp>
            <p:nvSpPr>
              <p:cNvPr id="93" name="Retângulo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241" y="4411819"/>
                <a:ext cx="400302" cy="400110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tângulo 93"/>
              <p:cNvSpPr/>
              <p:nvPr/>
            </p:nvSpPr>
            <p:spPr>
              <a:xfrm>
                <a:off x="10430546" y="6467092"/>
                <a:ext cx="40030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dirty="0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pt-BR" sz="2000" b="1" dirty="0"/>
              </a:p>
            </p:txBody>
          </p:sp>
        </mc:Choice>
        <mc:Fallback xmlns="">
          <p:sp>
            <p:nvSpPr>
              <p:cNvPr id="94" name="Retângulo 9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0546" y="6467092"/>
                <a:ext cx="400302" cy="400110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333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  <p:bldP spid="40" grpId="0" animBg="1"/>
      <p:bldP spid="51" grpId="0" animBg="1"/>
      <p:bldP spid="55" grpId="0" animBg="1"/>
      <p:bldP spid="57" grpId="0" animBg="1"/>
      <p:bldP spid="59" grpId="0" animBg="1"/>
      <p:bldP spid="20" grpId="0" animBg="1"/>
      <p:bldP spid="70" grpId="0" animBg="1"/>
      <p:bldP spid="78" grpId="0"/>
      <p:bldP spid="79" grpId="0"/>
      <p:bldP spid="80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/>
          <a:srcRect l="15160" t="6844" r="21281" b="8410"/>
          <a:stretch>
            <a:fillRect/>
          </a:stretch>
        </p:blipFill>
        <p:spPr>
          <a:xfrm>
            <a:off x="8011310" y="2454848"/>
            <a:ext cx="3256270" cy="3256270"/>
          </a:xfrm>
          <a:custGeom>
            <a:avLst/>
            <a:gdLst>
              <a:gd name="connsiteX0" fmla="*/ 1628135 w 3256270"/>
              <a:gd name="connsiteY0" fmla="*/ 0 h 3256270"/>
              <a:gd name="connsiteX1" fmla="*/ 3256270 w 3256270"/>
              <a:gd name="connsiteY1" fmla="*/ 1628135 h 3256270"/>
              <a:gd name="connsiteX2" fmla="*/ 1628135 w 3256270"/>
              <a:gd name="connsiteY2" fmla="*/ 3256270 h 3256270"/>
              <a:gd name="connsiteX3" fmla="*/ 0 w 3256270"/>
              <a:gd name="connsiteY3" fmla="*/ 1628135 h 3256270"/>
              <a:gd name="connsiteX4" fmla="*/ 1628135 w 3256270"/>
              <a:gd name="connsiteY4" fmla="*/ 0 h 325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6270" h="3256270">
                <a:moveTo>
                  <a:pt x="1628135" y="0"/>
                </a:moveTo>
                <a:cubicBezTo>
                  <a:pt x="2527329" y="0"/>
                  <a:pt x="3256270" y="728941"/>
                  <a:pt x="3256270" y="1628135"/>
                </a:cubicBezTo>
                <a:cubicBezTo>
                  <a:pt x="3256270" y="2527329"/>
                  <a:pt x="2527329" y="3256270"/>
                  <a:pt x="1628135" y="3256270"/>
                </a:cubicBezTo>
                <a:cubicBezTo>
                  <a:pt x="728941" y="3256270"/>
                  <a:pt x="0" y="2527329"/>
                  <a:pt x="0" y="1628135"/>
                </a:cubicBezTo>
                <a:cubicBezTo>
                  <a:pt x="0" y="728941"/>
                  <a:pt x="728941" y="0"/>
                  <a:pt x="1628135" y="0"/>
                </a:cubicBezTo>
                <a:close/>
              </a:path>
            </a:pathLst>
          </a:custGeom>
          <a:ln w="38100">
            <a:solidFill>
              <a:srgbClr val="EB7F00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367552" y="1445561"/>
            <a:ext cx="7043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FORMAS DE TRANSFERÊNCIA DE CALOR</a:t>
            </a:r>
            <a:endParaRPr lang="pt-BR" sz="3200" b="1" dirty="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Fundamentos de Transferência de Calor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rcRect l="16092" t="3365" r="16092" b="3365"/>
          <a:stretch>
            <a:fillRect/>
          </a:stretch>
        </p:blipFill>
        <p:spPr>
          <a:xfrm>
            <a:off x="723796" y="2454848"/>
            <a:ext cx="3263844" cy="3263844"/>
          </a:xfrm>
          <a:custGeom>
            <a:avLst/>
            <a:gdLst>
              <a:gd name="connsiteX0" fmla="*/ 1631922 w 3263844"/>
              <a:gd name="connsiteY0" fmla="*/ 0 h 3263844"/>
              <a:gd name="connsiteX1" fmla="*/ 3263844 w 3263844"/>
              <a:gd name="connsiteY1" fmla="*/ 1631922 h 3263844"/>
              <a:gd name="connsiteX2" fmla="*/ 1631922 w 3263844"/>
              <a:gd name="connsiteY2" fmla="*/ 3263844 h 3263844"/>
              <a:gd name="connsiteX3" fmla="*/ 0 w 3263844"/>
              <a:gd name="connsiteY3" fmla="*/ 1631922 h 3263844"/>
              <a:gd name="connsiteX4" fmla="*/ 1631922 w 3263844"/>
              <a:gd name="connsiteY4" fmla="*/ 0 h 3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3844" h="3263844">
                <a:moveTo>
                  <a:pt x="1631922" y="0"/>
                </a:moveTo>
                <a:cubicBezTo>
                  <a:pt x="2533208" y="0"/>
                  <a:pt x="3263844" y="730636"/>
                  <a:pt x="3263844" y="1631922"/>
                </a:cubicBezTo>
                <a:cubicBezTo>
                  <a:pt x="3263844" y="2533208"/>
                  <a:pt x="2533208" y="3263844"/>
                  <a:pt x="1631922" y="3263844"/>
                </a:cubicBezTo>
                <a:cubicBezTo>
                  <a:pt x="730636" y="3263844"/>
                  <a:pt x="0" y="2533208"/>
                  <a:pt x="0" y="1631922"/>
                </a:cubicBezTo>
                <a:cubicBezTo>
                  <a:pt x="0" y="730636"/>
                  <a:pt x="730636" y="0"/>
                  <a:pt x="1631922" y="0"/>
                </a:cubicBezTo>
                <a:close/>
              </a:path>
            </a:pathLst>
          </a:custGeom>
          <a:ln w="38100">
            <a:solidFill>
              <a:srgbClr val="EB7F00"/>
            </a:solidFill>
          </a:ln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/>
          <a:srcRect l="6088" t="15642" r="43470" b="3650"/>
          <a:stretch>
            <a:fillRect/>
          </a:stretch>
        </p:blipFill>
        <p:spPr>
          <a:xfrm>
            <a:off x="4367553" y="2454848"/>
            <a:ext cx="3263844" cy="3263844"/>
          </a:xfrm>
          <a:custGeom>
            <a:avLst/>
            <a:gdLst>
              <a:gd name="connsiteX0" fmla="*/ 1631922 w 3263844"/>
              <a:gd name="connsiteY0" fmla="*/ 0 h 3263844"/>
              <a:gd name="connsiteX1" fmla="*/ 3263844 w 3263844"/>
              <a:gd name="connsiteY1" fmla="*/ 1631922 h 3263844"/>
              <a:gd name="connsiteX2" fmla="*/ 1631922 w 3263844"/>
              <a:gd name="connsiteY2" fmla="*/ 3263844 h 3263844"/>
              <a:gd name="connsiteX3" fmla="*/ 0 w 3263844"/>
              <a:gd name="connsiteY3" fmla="*/ 1631922 h 3263844"/>
              <a:gd name="connsiteX4" fmla="*/ 1631922 w 3263844"/>
              <a:gd name="connsiteY4" fmla="*/ 0 h 326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3844" h="3263844">
                <a:moveTo>
                  <a:pt x="1631922" y="0"/>
                </a:moveTo>
                <a:cubicBezTo>
                  <a:pt x="2533208" y="0"/>
                  <a:pt x="3263844" y="730636"/>
                  <a:pt x="3263844" y="1631922"/>
                </a:cubicBezTo>
                <a:cubicBezTo>
                  <a:pt x="3263844" y="2533208"/>
                  <a:pt x="2533208" y="3263844"/>
                  <a:pt x="1631922" y="3263844"/>
                </a:cubicBezTo>
                <a:cubicBezTo>
                  <a:pt x="730636" y="3263844"/>
                  <a:pt x="0" y="2533208"/>
                  <a:pt x="0" y="1631922"/>
                </a:cubicBezTo>
                <a:cubicBezTo>
                  <a:pt x="0" y="730636"/>
                  <a:pt x="730636" y="0"/>
                  <a:pt x="1631922" y="0"/>
                </a:cubicBezTo>
                <a:close/>
              </a:path>
            </a:pathLst>
          </a:custGeom>
          <a:ln w="38100">
            <a:solidFill>
              <a:srgbClr val="EB7F00"/>
            </a:solidFill>
          </a:ln>
        </p:spPr>
      </p:pic>
      <p:sp>
        <p:nvSpPr>
          <p:cNvPr id="19" name="CaixaDeTexto 18"/>
          <p:cNvSpPr txBox="1"/>
          <p:nvPr/>
        </p:nvSpPr>
        <p:spPr>
          <a:xfrm>
            <a:off x="1245465" y="5820338"/>
            <a:ext cx="2220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EB7F00"/>
                </a:solidFill>
              </a:rPr>
              <a:t>Condução</a:t>
            </a:r>
            <a:endParaRPr lang="pt-BR" sz="3200" b="1" dirty="0">
              <a:solidFill>
                <a:srgbClr val="EB7F00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4889222" y="5820338"/>
            <a:ext cx="2220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smtClean="0">
                <a:solidFill>
                  <a:srgbClr val="EB7F00"/>
                </a:solidFill>
              </a:rPr>
              <a:t>Convecção</a:t>
            </a:r>
            <a:endParaRPr lang="pt-BR" sz="3200" b="1" dirty="0">
              <a:solidFill>
                <a:srgbClr val="EB7F00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8532979" y="5820338"/>
            <a:ext cx="2220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smtClean="0">
                <a:solidFill>
                  <a:srgbClr val="EB7F00"/>
                </a:solidFill>
              </a:rPr>
              <a:t>Radiação</a:t>
            </a:r>
            <a:endParaRPr lang="pt-BR" sz="3200" b="1" dirty="0">
              <a:solidFill>
                <a:srgbClr val="EB7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4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67553" y="1445561"/>
            <a:ext cx="573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CONDUÇÃO</a:t>
            </a:r>
            <a:endParaRPr lang="pt-BR" sz="3200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67553" y="2030336"/>
            <a:ext cx="5364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Propagação </a:t>
            </a:r>
            <a:r>
              <a:rPr lang="pt-BR" sz="2400" dirty="0">
                <a:latin typeface="+mj-lt"/>
              </a:rPr>
              <a:t>do calor por meio do </a:t>
            </a:r>
            <a:r>
              <a:rPr lang="pt-BR" sz="2400" b="1" dirty="0" smtClean="0">
                <a:solidFill>
                  <a:srgbClr val="EB7F00"/>
                </a:solidFill>
              </a:rPr>
              <a:t>CONTATO DAS MOLÉCULAS </a:t>
            </a:r>
            <a:r>
              <a:rPr lang="pt-BR" sz="2400" dirty="0" smtClean="0">
                <a:latin typeface="+mj-lt"/>
              </a:rPr>
              <a:t>de duas </a:t>
            </a:r>
            <a:br>
              <a:rPr lang="pt-BR" sz="2400" dirty="0" smtClean="0">
                <a:latin typeface="+mj-lt"/>
              </a:rPr>
            </a:br>
            <a:r>
              <a:rPr lang="pt-BR" sz="2400" dirty="0" smtClean="0">
                <a:latin typeface="+mj-lt"/>
              </a:rPr>
              <a:t>ou </a:t>
            </a:r>
            <a:r>
              <a:rPr lang="pt-BR" sz="2400" dirty="0">
                <a:latin typeface="+mj-lt"/>
              </a:rPr>
              <a:t>mais substâncias com temperaturas diferentes.</a:t>
            </a:r>
            <a:endParaRPr lang="pt-BR" sz="2400" dirty="0" smtClean="0">
              <a:latin typeface="+mj-lt"/>
            </a:endParaRPr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Fundamentos de Transferência de Calor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l="7360" r="15871"/>
          <a:stretch/>
        </p:blipFill>
        <p:spPr>
          <a:xfrm>
            <a:off x="6468035" y="1265968"/>
            <a:ext cx="5723966" cy="5592032"/>
          </a:xfrm>
          <a:prstGeom prst="rect">
            <a:avLst/>
          </a:prstGeom>
          <a:ln w="38100">
            <a:solidFill>
              <a:srgbClr val="EB7F00"/>
            </a:solidFill>
          </a:ln>
        </p:spPr>
      </p:pic>
      <p:sp>
        <p:nvSpPr>
          <p:cNvPr id="17" name="CaixaDeTexto 16"/>
          <p:cNvSpPr txBox="1"/>
          <p:nvPr/>
        </p:nvSpPr>
        <p:spPr>
          <a:xfrm>
            <a:off x="367553" y="3769596"/>
            <a:ext cx="573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MECANISMO DE PROPAGAÇÃO</a:t>
            </a:r>
            <a:endParaRPr lang="pt-BR" sz="3200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988187" y="5308623"/>
            <a:ext cx="5336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Energia é transferida por impacto </a:t>
            </a:r>
            <a:r>
              <a:rPr lang="pt-BR" sz="2400" dirty="0">
                <a:latin typeface="+mj-lt"/>
              </a:rPr>
              <a:t>elástico </a:t>
            </a:r>
            <a:r>
              <a:rPr lang="pt-BR" sz="2400" dirty="0" smtClean="0">
                <a:latin typeface="+mj-lt"/>
              </a:rPr>
              <a:t>nos fluidos, por </a:t>
            </a:r>
            <a:r>
              <a:rPr lang="pt-BR" sz="2400" dirty="0">
                <a:latin typeface="+mj-lt"/>
              </a:rPr>
              <a:t>difusão de elétrons livres </a:t>
            </a:r>
            <a:r>
              <a:rPr lang="pt-BR" sz="2400" dirty="0" smtClean="0">
                <a:latin typeface="+mj-lt"/>
              </a:rPr>
              <a:t>no metais e vibração em outros sólidos.</a:t>
            </a:r>
          </a:p>
        </p:txBody>
      </p:sp>
      <p:sp>
        <p:nvSpPr>
          <p:cNvPr id="19" name="Elipse 18"/>
          <p:cNvSpPr/>
          <p:nvPr/>
        </p:nvSpPr>
        <p:spPr>
          <a:xfrm>
            <a:off x="361121" y="4523971"/>
            <a:ext cx="484094" cy="484094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1</a:t>
            </a:r>
            <a:endParaRPr lang="pt-BR" sz="2400" b="1" dirty="0"/>
          </a:p>
        </p:txBody>
      </p:sp>
      <p:sp>
        <p:nvSpPr>
          <p:cNvPr id="20" name="Elipse 19"/>
          <p:cNvSpPr/>
          <p:nvPr/>
        </p:nvSpPr>
        <p:spPr>
          <a:xfrm>
            <a:off x="361121" y="5666740"/>
            <a:ext cx="484094" cy="484094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2</a:t>
            </a:r>
            <a:endParaRPr lang="pt-BR" sz="2400" b="1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988478" y="4354371"/>
            <a:ext cx="5336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Ocorre em todas os estados físicos, mas </a:t>
            </a:r>
            <a:r>
              <a:rPr lang="pt-BR" sz="2400" b="1" dirty="0" smtClean="0">
                <a:solidFill>
                  <a:srgbClr val="EB7F00"/>
                </a:solidFill>
              </a:rPr>
              <a:t>PRINCIPALMENTE EM SÓLIDOS</a:t>
            </a:r>
            <a:r>
              <a:rPr lang="pt-BR" sz="24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925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7" grpId="0"/>
      <p:bldP spid="18" grpId="0"/>
      <p:bldP spid="19" grpId="0" animBg="1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67552" y="1445561"/>
            <a:ext cx="714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LEI DE FORRIER PARA CONDUÇÃO</a:t>
            </a:r>
            <a:endParaRPr lang="pt-BR" sz="3200" b="1" dirty="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Fundamentos de Transferência de Calor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2208705" y="2283201"/>
                <a:ext cx="1968359" cy="9251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𝒌𝑨</m:t>
                      </m:r>
                      <m:f>
                        <m:fPr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num>
                        <m:den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pt-BR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705" y="2283201"/>
                <a:ext cx="1968359" cy="92519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ixaDeTexto 10"/>
          <p:cNvSpPr txBox="1"/>
          <p:nvPr/>
        </p:nvSpPr>
        <p:spPr>
          <a:xfrm>
            <a:off x="367553" y="3301132"/>
            <a:ext cx="5737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+mj-lt"/>
              </a:rPr>
              <a:t>Onde: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56809" y="3862170"/>
            <a:ext cx="4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Fluxo de Calor (W ou J/s)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373985" y="3811345"/>
                <a:ext cx="48282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pt-BR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8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85" y="3811345"/>
                <a:ext cx="482824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ixaDeTexto 15"/>
          <p:cNvSpPr txBox="1"/>
          <p:nvPr/>
        </p:nvSpPr>
        <p:spPr>
          <a:xfrm>
            <a:off x="856809" y="4385390"/>
            <a:ext cx="4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Condutividade térmica (W/</a:t>
            </a:r>
            <a:r>
              <a:rPr lang="pt-BR" sz="2800" dirty="0" err="1" smtClean="0">
                <a:latin typeface="+mj-lt"/>
              </a:rPr>
              <a:t>m.K</a:t>
            </a:r>
            <a:r>
              <a:rPr lang="pt-BR" sz="2800" dirty="0" smtClean="0">
                <a:latin typeface="+mj-lt"/>
              </a:rPr>
              <a:t>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856809" y="4959435"/>
            <a:ext cx="4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Área de troca térmica (m</a:t>
            </a:r>
            <a:r>
              <a:rPr lang="pt-BR" sz="2800" baseline="30000" dirty="0" smtClean="0">
                <a:latin typeface="+mj-lt"/>
              </a:rPr>
              <a:t>2</a:t>
            </a:r>
            <a:r>
              <a:rPr lang="pt-BR" sz="2800" dirty="0" smtClean="0">
                <a:latin typeface="+mj-lt"/>
              </a:rPr>
              <a:t>)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788594" y="5533480"/>
            <a:ext cx="4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Diferença de temperatura (K)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789692" y="6107525"/>
            <a:ext cx="5180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Espessura da parede de troca (m)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/>
              <p:cNvSpPr/>
              <p:nvPr/>
            </p:nvSpPr>
            <p:spPr>
              <a:xfrm>
                <a:off x="391849" y="4385390"/>
                <a:ext cx="48603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</a:rPr>
                        <m:t>𝒌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2" name="Retâ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49" y="4385390"/>
                <a:ext cx="486030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/>
              <p:cNvSpPr/>
              <p:nvPr/>
            </p:nvSpPr>
            <p:spPr>
              <a:xfrm>
                <a:off x="391849" y="4954057"/>
                <a:ext cx="50366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3" name="Retâ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49" y="4954057"/>
                <a:ext cx="503664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/>
              <p:cNvSpPr/>
              <p:nvPr/>
            </p:nvSpPr>
            <p:spPr>
              <a:xfrm>
                <a:off x="305770" y="5558643"/>
                <a:ext cx="48282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pt-BR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4" name="Retângu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770" y="5558643"/>
                <a:ext cx="482824" cy="523220"/>
              </a:xfrm>
              <a:prstGeom prst="rect">
                <a:avLst/>
              </a:prstGeom>
              <a:blipFill rotWithShape="0">
                <a:blip r:embed="rId7"/>
                <a:stretch>
                  <a:fillRect r="-886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 24"/>
              <p:cNvSpPr/>
              <p:nvPr/>
            </p:nvSpPr>
            <p:spPr>
              <a:xfrm>
                <a:off x="393065" y="6125677"/>
                <a:ext cx="48282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5" name="Retângulo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65" y="6125677"/>
                <a:ext cx="482824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o 5"/>
          <p:cNvGrpSpPr/>
          <p:nvPr/>
        </p:nvGrpSpPr>
        <p:grpSpPr>
          <a:xfrm>
            <a:off x="6457598" y="1694097"/>
            <a:ext cx="5468337" cy="4735773"/>
            <a:chOff x="6457598" y="1694097"/>
            <a:chExt cx="5468337" cy="4735773"/>
          </a:xfrm>
        </p:grpSpPr>
        <p:sp>
          <p:nvSpPr>
            <p:cNvPr id="2" name="Cubo 1"/>
            <p:cNvSpPr/>
            <p:nvPr/>
          </p:nvSpPr>
          <p:spPr>
            <a:xfrm>
              <a:off x="7997587" y="1694097"/>
              <a:ext cx="2388359" cy="4735773"/>
            </a:xfrm>
            <a:prstGeom prst="cube">
              <a:avLst>
                <a:gd name="adj" fmla="val 6445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Seta para a direita 2"/>
            <p:cNvSpPr/>
            <p:nvPr/>
          </p:nvSpPr>
          <p:spPr>
            <a:xfrm>
              <a:off x="6457598" y="3846218"/>
              <a:ext cx="1296537" cy="914400"/>
            </a:xfrm>
            <a:prstGeom prst="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Seta para a direita 8"/>
            <p:cNvSpPr/>
            <p:nvPr/>
          </p:nvSpPr>
          <p:spPr>
            <a:xfrm>
              <a:off x="10629398" y="3846218"/>
              <a:ext cx="1296537" cy="914400"/>
            </a:xfrm>
            <a:prstGeom prst="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tângulo 25"/>
                <p:cNvSpPr/>
                <p:nvPr/>
              </p:nvSpPr>
              <p:spPr>
                <a:xfrm>
                  <a:off x="9849747" y="2144694"/>
                  <a:ext cx="50366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8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26" name="Retângulo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9747" y="2144694"/>
                  <a:ext cx="503664" cy="52322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tângulo 26"/>
                <p:cNvSpPr/>
                <p:nvPr/>
              </p:nvSpPr>
              <p:spPr>
                <a:xfrm>
                  <a:off x="6684826" y="3338950"/>
                  <a:ext cx="48282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pt-BR" sz="28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800" b="1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27" name="Retângulo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4826" y="3338950"/>
                  <a:ext cx="482824" cy="52322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tângulo 27"/>
                <p:cNvSpPr/>
                <p:nvPr/>
              </p:nvSpPr>
              <p:spPr>
                <a:xfrm>
                  <a:off x="10870104" y="3339115"/>
                  <a:ext cx="48282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pt-BR" sz="28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800" b="1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28" name="Retângulo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104" y="3339115"/>
                  <a:ext cx="482824" cy="52322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tângulo 28"/>
                <p:cNvSpPr/>
                <p:nvPr/>
              </p:nvSpPr>
              <p:spPr>
                <a:xfrm>
                  <a:off x="8180251" y="5602457"/>
                  <a:ext cx="48282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29" name="Retângulo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80251" y="5602457"/>
                  <a:ext cx="482824" cy="52322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Conector de seta reta 13"/>
            <p:cNvCxnSpPr/>
            <p:nvPr/>
          </p:nvCxnSpPr>
          <p:spPr>
            <a:xfrm>
              <a:off x="7997587" y="6125677"/>
              <a:ext cx="84815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tângulo 29"/>
                <p:cNvSpPr/>
                <p:nvPr/>
              </p:nvSpPr>
              <p:spPr>
                <a:xfrm>
                  <a:off x="6684826" y="4760618"/>
                  <a:ext cx="482824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pt-BR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30" name="Retângulo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4826" y="4760618"/>
                  <a:ext cx="482824" cy="52322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tângulo 30"/>
                <p:cNvSpPr/>
                <p:nvPr/>
              </p:nvSpPr>
              <p:spPr>
                <a:xfrm>
                  <a:off x="10870104" y="4760618"/>
                  <a:ext cx="482824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pt-BR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31" name="Retângulo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104" y="4760618"/>
                  <a:ext cx="482824" cy="52322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tângulo 31"/>
                <p:cNvSpPr/>
                <p:nvPr/>
              </p:nvSpPr>
              <p:spPr>
                <a:xfrm>
                  <a:off x="8350413" y="3322998"/>
                  <a:ext cx="486030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8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32" name="Retângulo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0413" y="3322998"/>
                  <a:ext cx="486030" cy="523220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191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8" grpId="0"/>
      <p:bldP spid="16" grpId="0"/>
      <p:bldP spid="18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67552" y="1445561"/>
            <a:ext cx="112382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 smtClean="0"/>
              <a:t>CONDUTIVIDADE TÉRMICA (W/</a:t>
            </a:r>
            <a:r>
              <a:rPr lang="pt-BR" sz="3000" b="1" dirty="0" err="1" smtClean="0"/>
              <a:t>m.K</a:t>
            </a:r>
            <a:r>
              <a:rPr lang="pt-BR" sz="3000" b="1" dirty="0" smtClean="0"/>
              <a:t>) DE ALGUNS MATERIAIS A 300 K</a:t>
            </a:r>
            <a:endParaRPr lang="pt-BR" sz="3000" b="1" dirty="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Fundamentos de Transferência de Calor</a:t>
            </a:r>
            <a:endParaRPr lang="pt-BR" dirty="0"/>
          </a:p>
        </p:txBody>
      </p:sp>
      <p:pic>
        <p:nvPicPr>
          <p:cNvPr id="16" name="Imagem 15" descr="http://www.ceramicabarroca.com.br/wp-content/uploads/2014/01/tijolo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95" b="17961"/>
          <a:stretch>
            <a:fillRect/>
          </a:stretch>
        </p:blipFill>
        <p:spPr bwMode="auto">
          <a:xfrm>
            <a:off x="8877824" y="2901742"/>
            <a:ext cx="2557370" cy="2414865"/>
          </a:xfrm>
          <a:custGeom>
            <a:avLst/>
            <a:gdLst>
              <a:gd name="connsiteX0" fmla="*/ 1237839 w 2475678"/>
              <a:gd name="connsiteY0" fmla="*/ 0 h 2376294"/>
              <a:gd name="connsiteX1" fmla="*/ 2475678 w 2475678"/>
              <a:gd name="connsiteY1" fmla="*/ 1188147 h 2376294"/>
              <a:gd name="connsiteX2" fmla="*/ 1237839 w 2475678"/>
              <a:gd name="connsiteY2" fmla="*/ 2376294 h 2376294"/>
              <a:gd name="connsiteX3" fmla="*/ 0 w 2475678"/>
              <a:gd name="connsiteY3" fmla="*/ 1188147 h 2376294"/>
              <a:gd name="connsiteX4" fmla="*/ 1237839 w 2475678"/>
              <a:gd name="connsiteY4" fmla="*/ 0 h 237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5678" h="2376294">
                <a:moveTo>
                  <a:pt x="1237839" y="0"/>
                </a:moveTo>
                <a:cubicBezTo>
                  <a:pt x="1921479" y="0"/>
                  <a:pt x="2475678" y="531952"/>
                  <a:pt x="2475678" y="1188147"/>
                </a:cubicBezTo>
                <a:cubicBezTo>
                  <a:pt x="2475678" y="1844342"/>
                  <a:pt x="1921479" y="2376294"/>
                  <a:pt x="1237839" y="2376294"/>
                </a:cubicBezTo>
                <a:cubicBezTo>
                  <a:pt x="554199" y="2376294"/>
                  <a:pt x="0" y="1844342"/>
                  <a:pt x="0" y="1188147"/>
                </a:cubicBezTo>
                <a:cubicBezTo>
                  <a:pt x="0" y="531952"/>
                  <a:pt x="554199" y="0"/>
                  <a:pt x="1237839" y="0"/>
                </a:cubicBezTo>
                <a:close/>
              </a:path>
            </a:pathLst>
          </a:custGeom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/>
          <a:srcRect r="27072"/>
          <a:stretch>
            <a:fillRect/>
          </a:stretch>
        </p:blipFill>
        <p:spPr>
          <a:xfrm>
            <a:off x="6130714" y="2921028"/>
            <a:ext cx="2475678" cy="2376293"/>
          </a:xfrm>
          <a:custGeom>
            <a:avLst/>
            <a:gdLst>
              <a:gd name="connsiteX0" fmla="*/ 1237839 w 2475678"/>
              <a:gd name="connsiteY0" fmla="*/ 0 h 2376294"/>
              <a:gd name="connsiteX1" fmla="*/ 2475678 w 2475678"/>
              <a:gd name="connsiteY1" fmla="*/ 1188147 h 2376294"/>
              <a:gd name="connsiteX2" fmla="*/ 1237839 w 2475678"/>
              <a:gd name="connsiteY2" fmla="*/ 2376294 h 2376294"/>
              <a:gd name="connsiteX3" fmla="*/ 0 w 2475678"/>
              <a:gd name="connsiteY3" fmla="*/ 1188147 h 2376294"/>
              <a:gd name="connsiteX4" fmla="*/ 1237839 w 2475678"/>
              <a:gd name="connsiteY4" fmla="*/ 0 h 237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5678" h="2376294">
                <a:moveTo>
                  <a:pt x="1237839" y="0"/>
                </a:moveTo>
                <a:cubicBezTo>
                  <a:pt x="1921479" y="0"/>
                  <a:pt x="2475678" y="531952"/>
                  <a:pt x="2475678" y="1188147"/>
                </a:cubicBezTo>
                <a:cubicBezTo>
                  <a:pt x="2475678" y="1844342"/>
                  <a:pt x="1921479" y="2376294"/>
                  <a:pt x="1237839" y="2376294"/>
                </a:cubicBezTo>
                <a:cubicBezTo>
                  <a:pt x="554199" y="2376294"/>
                  <a:pt x="0" y="1844342"/>
                  <a:pt x="0" y="1188147"/>
                </a:cubicBezTo>
                <a:cubicBezTo>
                  <a:pt x="0" y="531952"/>
                  <a:pt x="554199" y="0"/>
                  <a:pt x="1237839" y="0"/>
                </a:cubicBezTo>
                <a:close/>
              </a:path>
            </a:pathLst>
          </a:custGeom>
          <a:ln w="38100">
            <a:solidFill>
              <a:schemeClr val="accent2"/>
            </a:solidFill>
          </a:ln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4"/>
          <a:srcRect l="33208" b="1623"/>
          <a:stretch>
            <a:fillRect/>
          </a:stretch>
        </p:blipFill>
        <p:spPr>
          <a:xfrm flipH="1">
            <a:off x="3383603" y="2959597"/>
            <a:ext cx="2475678" cy="2337724"/>
          </a:xfrm>
          <a:custGeom>
            <a:avLst/>
            <a:gdLst>
              <a:gd name="connsiteX0" fmla="*/ 1237839 w 2475678"/>
              <a:gd name="connsiteY0" fmla="*/ 0 h 2376294"/>
              <a:gd name="connsiteX1" fmla="*/ 2475678 w 2475678"/>
              <a:gd name="connsiteY1" fmla="*/ 1188147 h 2376294"/>
              <a:gd name="connsiteX2" fmla="*/ 1237839 w 2475678"/>
              <a:gd name="connsiteY2" fmla="*/ 2376294 h 2376294"/>
              <a:gd name="connsiteX3" fmla="*/ 0 w 2475678"/>
              <a:gd name="connsiteY3" fmla="*/ 1188147 h 2376294"/>
              <a:gd name="connsiteX4" fmla="*/ 1237839 w 2475678"/>
              <a:gd name="connsiteY4" fmla="*/ 0 h 237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5678" h="2376294">
                <a:moveTo>
                  <a:pt x="1237839" y="0"/>
                </a:moveTo>
                <a:cubicBezTo>
                  <a:pt x="1921479" y="0"/>
                  <a:pt x="2475678" y="531952"/>
                  <a:pt x="2475678" y="1188147"/>
                </a:cubicBezTo>
                <a:cubicBezTo>
                  <a:pt x="2475678" y="1844342"/>
                  <a:pt x="1921479" y="2376294"/>
                  <a:pt x="1237839" y="2376294"/>
                </a:cubicBezTo>
                <a:cubicBezTo>
                  <a:pt x="554199" y="2376294"/>
                  <a:pt x="0" y="1844342"/>
                  <a:pt x="0" y="1188147"/>
                </a:cubicBezTo>
                <a:cubicBezTo>
                  <a:pt x="0" y="531952"/>
                  <a:pt x="554199" y="0"/>
                  <a:pt x="1237839" y="0"/>
                </a:cubicBezTo>
                <a:close/>
              </a:path>
            </a:pathLst>
          </a:custGeom>
          <a:ln w="38100">
            <a:solidFill>
              <a:schemeClr val="accent2"/>
            </a:solidFill>
          </a:ln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5"/>
          <a:srcRect r="32493" b="3144"/>
          <a:stretch>
            <a:fillRect/>
          </a:stretch>
        </p:blipFill>
        <p:spPr>
          <a:xfrm>
            <a:off x="636493" y="2921028"/>
            <a:ext cx="2475678" cy="2376294"/>
          </a:xfrm>
          <a:custGeom>
            <a:avLst/>
            <a:gdLst>
              <a:gd name="connsiteX0" fmla="*/ 1237839 w 2475678"/>
              <a:gd name="connsiteY0" fmla="*/ 0 h 2376294"/>
              <a:gd name="connsiteX1" fmla="*/ 2475678 w 2475678"/>
              <a:gd name="connsiteY1" fmla="*/ 1188147 h 2376294"/>
              <a:gd name="connsiteX2" fmla="*/ 1237839 w 2475678"/>
              <a:gd name="connsiteY2" fmla="*/ 2376294 h 2376294"/>
              <a:gd name="connsiteX3" fmla="*/ 0 w 2475678"/>
              <a:gd name="connsiteY3" fmla="*/ 1188147 h 2376294"/>
              <a:gd name="connsiteX4" fmla="*/ 1237839 w 2475678"/>
              <a:gd name="connsiteY4" fmla="*/ 0 h 237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5678" h="2376294">
                <a:moveTo>
                  <a:pt x="1237839" y="0"/>
                </a:moveTo>
                <a:cubicBezTo>
                  <a:pt x="1921479" y="0"/>
                  <a:pt x="2475678" y="531952"/>
                  <a:pt x="2475678" y="1188147"/>
                </a:cubicBezTo>
                <a:cubicBezTo>
                  <a:pt x="2475678" y="1844342"/>
                  <a:pt x="1921479" y="2376294"/>
                  <a:pt x="1237839" y="2376294"/>
                </a:cubicBezTo>
                <a:cubicBezTo>
                  <a:pt x="554199" y="2376294"/>
                  <a:pt x="0" y="1844342"/>
                  <a:pt x="0" y="1188147"/>
                </a:cubicBezTo>
                <a:cubicBezTo>
                  <a:pt x="0" y="531952"/>
                  <a:pt x="554199" y="0"/>
                  <a:pt x="1237839" y="0"/>
                </a:cubicBezTo>
                <a:close/>
              </a:path>
            </a:pathLst>
          </a:custGeom>
          <a:ln w="38100">
            <a:solidFill>
              <a:schemeClr val="accent2"/>
            </a:solidFill>
          </a:ln>
        </p:spPr>
      </p:pic>
      <p:sp>
        <p:nvSpPr>
          <p:cNvPr id="22" name="CaixaDeTexto 21"/>
          <p:cNvSpPr txBox="1"/>
          <p:nvPr/>
        </p:nvSpPr>
        <p:spPr>
          <a:xfrm>
            <a:off x="764658" y="5374462"/>
            <a:ext cx="222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15,1</a:t>
            </a:r>
            <a:endParaRPr lang="pt-BR" sz="2800" b="1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764079" y="2320667"/>
            <a:ext cx="222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EB7F00"/>
                </a:solidFill>
              </a:rPr>
              <a:t>Aço</a:t>
            </a:r>
            <a:endParaRPr lang="pt-BR" sz="2800" b="1" dirty="0">
              <a:solidFill>
                <a:srgbClr val="EB7F00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3575851" y="5374462"/>
            <a:ext cx="222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401,0</a:t>
            </a:r>
            <a:endParaRPr lang="pt-BR" sz="2800" b="1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3575272" y="2320667"/>
            <a:ext cx="222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EB7F00"/>
                </a:solidFill>
              </a:rPr>
              <a:t>Cobre</a:t>
            </a:r>
            <a:endParaRPr lang="pt-BR" sz="2800" b="1" dirty="0">
              <a:solidFill>
                <a:srgbClr val="EB7F00"/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6258879" y="5374462"/>
            <a:ext cx="222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0,16</a:t>
            </a:r>
            <a:endParaRPr lang="pt-BR" sz="2800" b="1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6258300" y="2320667"/>
            <a:ext cx="222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EB7F00"/>
                </a:solidFill>
              </a:rPr>
              <a:t>Madeira</a:t>
            </a:r>
            <a:endParaRPr lang="pt-BR" sz="2800" b="1" dirty="0">
              <a:solidFill>
                <a:srgbClr val="EB7F00"/>
              </a:solidFill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9046256" y="5374462"/>
            <a:ext cx="222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0,72</a:t>
            </a:r>
            <a:endParaRPr lang="pt-BR" sz="2800" b="1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9046256" y="2320667"/>
            <a:ext cx="2220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EB7F00"/>
                </a:solidFill>
              </a:rPr>
              <a:t>Tijolo</a:t>
            </a:r>
            <a:endParaRPr lang="pt-BR" sz="2800" b="1" dirty="0">
              <a:solidFill>
                <a:srgbClr val="EB7F00"/>
              </a:solidFill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361121" y="6301967"/>
            <a:ext cx="11238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EB7F00"/>
                </a:solidFill>
              </a:rPr>
              <a:t>Obs.: Esses valores são dependentes da temperatura do material</a:t>
            </a:r>
            <a:endParaRPr lang="pt-BR" sz="2000" b="1" dirty="0">
              <a:solidFill>
                <a:srgbClr val="EB7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Fundamentos de Transferência de Calor</a:t>
            </a:r>
            <a:endParaRPr lang="pt-BR" dirty="0"/>
          </a:p>
        </p:txBody>
      </p:sp>
      <p:grpSp>
        <p:nvGrpSpPr>
          <p:cNvPr id="3" name="Grupo 2"/>
          <p:cNvGrpSpPr/>
          <p:nvPr/>
        </p:nvGrpSpPr>
        <p:grpSpPr>
          <a:xfrm>
            <a:off x="6467453" y="1269603"/>
            <a:ext cx="5724547" cy="5628738"/>
            <a:chOff x="6467453" y="1269603"/>
            <a:chExt cx="5724547" cy="5628738"/>
          </a:xfrm>
        </p:grpSpPr>
        <p:sp>
          <p:nvSpPr>
            <p:cNvPr id="2" name="Retângulo 1"/>
            <p:cNvSpPr/>
            <p:nvPr/>
          </p:nvSpPr>
          <p:spPr>
            <a:xfrm>
              <a:off x="6467453" y="1269603"/>
              <a:ext cx="1506654" cy="562873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10322858" y="1269603"/>
              <a:ext cx="1869142" cy="562873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50" name="Picture 2" descr="http://www.utsidan.se/forum/attachment.php?attachmentid=15082&amp;stc=1&amp;d=138502304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0780" y="1269603"/>
              <a:ext cx="4217894" cy="5628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CaixaDeTexto 16"/>
          <p:cNvSpPr txBox="1"/>
          <p:nvPr/>
        </p:nvSpPr>
        <p:spPr>
          <a:xfrm>
            <a:off x="367553" y="1445561"/>
            <a:ext cx="573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CONVECÇÃO</a:t>
            </a:r>
            <a:endParaRPr lang="pt-BR" sz="3200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367552" y="2030336"/>
            <a:ext cx="5589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Transporte de calor e </a:t>
            </a:r>
            <a:r>
              <a:rPr lang="pt-BR" sz="2400" dirty="0">
                <a:latin typeface="+mj-lt"/>
              </a:rPr>
              <a:t>massa </a:t>
            </a:r>
            <a:r>
              <a:rPr lang="pt-BR" sz="2400" dirty="0" smtClean="0">
                <a:latin typeface="+mj-lt"/>
              </a:rPr>
              <a:t>pelo </a:t>
            </a:r>
            <a:r>
              <a:rPr lang="pt-BR" sz="2400" dirty="0">
                <a:latin typeface="+mj-lt"/>
              </a:rPr>
              <a:t>movimento de um fluido devido à sua </a:t>
            </a:r>
            <a:r>
              <a:rPr lang="pt-BR" sz="2400" b="1" dirty="0" smtClean="0">
                <a:solidFill>
                  <a:srgbClr val="EB7F00"/>
                </a:solidFill>
              </a:rPr>
              <a:t>DIFERENÇA DE DENSIDADE</a:t>
            </a:r>
            <a:r>
              <a:rPr lang="pt-BR" sz="2400" dirty="0" smtClean="0">
                <a:latin typeface="+mj-lt"/>
              </a:rPr>
              <a:t>, </a:t>
            </a:r>
            <a:br>
              <a:rPr lang="pt-BR" sz="2400" dirty="0" smtClean="0">
                <a:latin typeface="+mj-lt"/>
              </a:rPr>
            </a:br>
            <a:r>
              <a:rPr lang="pt-BR" sz="2400" dirty="0" smtClean="0">
                <a:latin typeface="+mj-lt"/>
              </a:rPr>
              <a:t>especialmente </a:t>
            </a:r>
            <a:r>
              <a:rPr lang="pt-BR" sz="2400" dirty="0">
                <a:latin typeface="+mj-lt"/>
              </a:rPr>
              <a:t>por meio de calor.</a:t>
            </a:r>
            <a:endParaRPr lang="pt-BR" sz="2400" dirty="0" smtClean="0">
              <a:latin typeface="+mj-lt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367553" y="3769596"/>
            <a:ext cx="573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MECANISMO DE PROPAGAÇÃO</a:t>
            </a:r>
            <a:endParaRPr lang="pt-BR" sz="3200" b="1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988187" y="5561342"/>
            <a:ext cx="5336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Energia é transferida por </a:t>
            </a:r>
            <a:r>
              <a:rPr lang="pt-BR" sz="2400" b="1" dirty="0" smtClean="0">
                <a:solidFill>
                  <a:srgbClr val="EB7F00"/>
                </a:solidFill>
              </a:rPr>
              <a:t>DIFUSÃO</a:t>
            </a:r>
            <a:r>
              <a:rPr lang="pt-BR" sz="2400" dirty="0" smtClean="0">
                <a:latin typeface="+mj-lt"/>
              </a:rPr>
              <a:t> aleatória </a:t>
            </a:r>
            <a:r>
              <a:rPr lang="pt-BR" sz="2400" dirty="0">
                <a:latin typeface="+mj-lt"/>
              </a:rPr>
              <a:t>de </a:t>
            </a:r>
            <a:r>
              <a:rPr lang="pt-BR" sz="2400" dirty="0" smtClean="0">
                <a:latin typeface="+mj-lt"/>
              </a:rPr>
              <a:t>partículas e por </a:t>
            </a:r>
            <a:r>
              <a:rPr lang="pt-BR" sz="2400" b="1" dirty="0" smtClean="0">
                <a:solidFill>
                  <a:srgbClr val="EB7F00"/>
                </a:solidFill>
              </a:rPr>
              <a:t>ADVECÇÃO</a:t>
            </a:r>
            <a:r>
              <a:rPr lang="pt-BR" sz="2400" dirty="0" smtClean="0">
                <a:latin typeface="+mj-lt"/>
              </a:rPr>
              <a:t>, pelo </a:t>
            </a:r>
            <a:r>
              <a:rPr lang="pt-BR" sz="2400" dirty="0">
                <a:latin typeface="+mj-lt"/>
              </a:rPr>
              <a:t>movimento </a:t>
            </a:r>
            <a:r>
              <a:rPr lang="pt-BR" sz="2400" dirty="0" smtClean="0">
                <a:latin typeface="+mj-lt"/>
              </a:rPr>
              <a:t>das correntes </a:t>
            </a:r>
            <a:r>
              <a:rPr lang="pt-BR" sz="2400" dirty="0">
                <a:latin typeface="+mj-lt"/>
              </a:rPr>
              <a:t>no fluido</a:t>
            </a:r>
            <a:r>
              <a:rPr lang="pt-BR" sz="2400" dirty="0" smtClean="0">
                <a:latin typeface="+mj-lt"/>
              </a:rPr>
              <a:t>.</a:t>
            </a:r>
          </a:p>
        </p:txBody>
      </p:sp>
      <p:sp>
        <p:nvSpPr>
          <p:cNvPr id="21" name="Elipse 20"/>
          <p:cNvSpPr/>
          <p:nvPr/>
        </p:nvSpPr>
        <p:spPr>
          <a:xfrm>
            <a:off x="361121" y="4523971"/>
            <a:ext cx="484094" cy="484094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1</a:t>
            </a:r>
            <a:endParaRPr lang="pt-BR" sz="2400" b="1" dirty="0"/>
          </a:p>
        </p:txBody>
      </p:sp>
      <p:sp>
        <p:nvSpPr>
          <p:cNvPr id="22" name="Elipse 21"/>
          <p:cNvSpPr/>
          <p:nvPr/>
        </p:nvSpPr>
        <p:spPr>
          <a:xfrm>
            <a:off x="361121" y="5919459"/>
            <a:ext cx="484094" cy="484094"/>
          </a:xfrm>
          <a:prstGeom prst="ellipse">
            <a:avLst/>
          </a:prstGeom>
          <a:solidFill>
            <a:srgbClr val="EB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2</a:t>
            </a:r>
            <a:endParaRPr lang="pt-BR" sz="2400" b="1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988478" y="4354371"/>
            <a:ext cx="5336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+mj-lt"/>
              </a:rPr>
              <a:t>Ocorre em </a:t>
            </a:r>
            <a:r>
              <a:rPr lang="pt-BR" sz="2400" b="1" dirty="0" smtClean="0">
                <a:solidFill>
                  <a:srgbClr val="EB7F00"/>
                </a:solidFill>
              </a:rPr>
              <a:t>LÍQUIDOS E GASES</a:t>
            </a:r>
            <a:r>
              <a:rPr lang="pt-BR" sz="2400" dirty="0" smtClean="0">
                <a:latin typeface="+mj-lt"/>
              </a:rPr>
              <a:t>, com o princípio do menos denso sobe e mais denso desce.</a:t>
            </a:r>
          </a:p>
        </p:txBody>
      </p:sp>
    </p:spTree>
    <p:extLst>
      <p:ext uri="{BB962C8B-B14F-4D97-AF65-F5344CB8AC3E}">
        <p14:creationId xmlns:p14="http://schemas.microsoft.com/office/powerpoint/2010/main" val="32168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 animBg="1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67552" y="1445561"/>
            <a:ext cx="714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LEI DE RESFRIAMENTO DE NEWTON</a:t>
            </a:r>
            <a:endParaRPr lang="pt-BR" sz="3200" b="1" dirty="0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61121" y="-132867"/>
            <a:ext cx="11689524" cy="1325563"/>
          </a:xfrm>
        </p:spPr>
        <p:txBody>
          <a:bodyPr/>
          <a:lstStyle/>
          <a:p>
            <a:r>
              <a:rPr lang="pt-BR" sz="5400" dirty="0" smtClean="0"/>
              <a:t>Fundamentos de Transferência de Calor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/>
              <p:cNvSpPr txBox="1"/>
              <p:nvPr/>
            </p:nvSpPr>
            <p:spPr>
              <a:xfrm>
                <a:off x="2208705" y="2283201"/>
                <a:ext cx="332828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𝒉𝑨</m:t>
                      </m:r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pt-BR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CaixaDe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705" y="2283201"/>
                <a:ext cx="3328282" cy="49244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ixaDeTexto 10"/>
          <p:cNvSpPr txBox="1"/>
          <p:nvPr/>
        </p:nvSpPr>
        <p:spPr>
          <a:xfrm>
            <a:off x="367553" y="3301132"/>
            <a:ext cx="5737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+mj-lt"/>
              </a:rPr>
              <a:t>Onde: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56809" y="3862170"/>
            <a:ext cx="4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Fluxo de Calor (W ou J/s)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/>
              <p:cNvSpPr/>
              <p:nvPr/>
            </p:nvSpPr>
            <p:spPr>
              <a:xfrm>
                <a:off x="373985" y="3811345"/>
                <a:ext cx="48282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pt-BR" sz="28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2800" b="1" i="1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8" name="Retâ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85" y="3811345"/>
                <a:ext cx="482824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ixaDeTexto 15"/>
          <p:cNvSpPr txBox="1"/>
          <p:nvPr/>
        </p:nvSpPr>
        <p:spPr>
          <a:xfrm>
            <a:off x="856809" y="4385390"/>
            <a:ext cx="5107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Coeficiente convectivo(W/m</a:t>
            </a:r>
            <a:r>
              <a:rPr lang="pt-BR" sz="2800" baseline="30000" dirty="0" smtClean="0">
                <a:latin typeface="+mj-lt"/>
              </a:rPr>
              <a:t>2</a:t>
            </a:r>
            <a:r>
              <a:rPr lang="pt-BR" sz="2800" dirty="0" smtClean="0">
                <a:latin typeface="+mj-lt"/>
              </a:rPr>
              <a:t>.K)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856809" y="4959435"/>
            <a:ext cx="4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Área de troca térmica (m</a:t>
            </a:r>
            <a:r>
              <a:rPr lang="pt-BR" sz="2800" baseline="30000" dirty="0" smtClean="0">
                <a:latin typeface="+mj-lt"/>
              </a:rPr>
              <a:t>2</a:t>
            </a:r>
            <a:r>
              <a:rPr lang="pt-BR" sz="2800" dirty="0" smtClean="0">
                <a:latin typeface="+mj-lt"/>
              </a:rPr>
              <a:t>)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856809" y="5533480"/>
            <a:ext cx="4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Temperatura da superfície (K)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860086" y="6105939"/>
            <a:ext cx="5065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j-lt"/>
              </a:rPr>
              <a:t>: Temperatura do fluido (K)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/>
              <p:cNvSpPr/>
              <p:nvPr/>
            </p:nvSpPr>
            <p:spPr>
              <a:xfrm>
                <a:off x="391849" y="4385390"/>
                <a:ext cx="49404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</a:rPr>
                        <m:t>𝒉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2" name="Retângulo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49" y="4385390"/>
                <a:ext cx="494046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/>
              <p:cNvSpPr/>
              <p:nvPr/>
            </p:nvSpPr>
            <p:spPr>
              <a:xfrm>
                <a:off x="391849" y="4954057"/>
                <a:ext cx="50366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3" name="Retângulo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49" y="4954057"/>
                <a:ext cx="503664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/>
              <p:cNvSpPr/>
              <p:nvPr/>
            </p:nvSpPr>
            <p:spPr>
              <a:xfrm>
                <a:off x="305770" y="5558643"/>
                <a:ext cx="48282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4" name="Retângu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770" y="5558643"/>
                <a:ext cx="482824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 24"/>
              <p:cNvSpPr/>
              <p:nvPr/>
            </p:nvSpPr>
            <p:spPr>
              <a:xfrm>
                <a:off x="242738" y="6127310"/>
                <a:ext cx="7477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pt-BR" sz="2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</m:oMath>
                  </m:oMathPara>
                </a14:m>
                <a:endParaRPr lang="pt-BR" sz="2800" dirty="0"/>
              </a:p>
            </p:txBody>
          </p:sp>
        </mc:Choice>
        <mc:Fallback xmlns="">
          <p:sp>
            <p:nvSpPr>
              <p:cNvPr id="25" name="Retângulo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38" y="6127310"/>
                <a:ext cx="747769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o 6"/>
          <p:cNvGrpSpPr/>
          <p:nvPr/>
        </p:nvGrpSpPr>
        <p:grpSpPr>
          <a:xfrm>
            <a:off x="6173180" y="1667201"/>
            <a:ext cx="5336812" cy="4961957"/>
            <a:chOff x="6173180" y="1667201"/>
            <a:chExt cx="5336812" cy="4961957"/>
          </a:xfrm>
        </p:grpSpPr>
        <p:sp>
          <p:nvSpPr>
            <p:cNvPr id="6" name="Nuvem 5"/>
            <p:cNvSpPr/>
            <p:nvPr/>
          </p:nvSpPr>
          <p:spPr>
            <a:xfrm>
              <a:off x="6173180" y="1667201"/>
              <a:ext cx="4768078" cy="4961957"/>
            </a:xfrm>
            <a:prstGeom prst="cloud">
              <a:avLst/>
            </a:prstGeom>
            <a:solidFill>
              <a:srgbClr val="ED7D3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ubo 1"/>
            <p:cNvSpPr/>
            <p:nvPr/>
          </p:nvSpPr>
          <p:spPr>
            <a:xfrm>
              <a:off x="9121633" y="1667202"/>
              <a:ext cx="2388359" cy="4735773"/>
            </a:xfrm>
            <a:prstGeom prst="cube">
              <a:avLst>
                <a:gd name="adj" fmla="val 6445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Seta para a direita 2"/>
            <p:cNvSpPr/>
            <p:nvPr/>
          </p:nvSpPr>
          <p:spPr>
            <a:xfrm>
              <a:off x="7360343" y="3660483"/>
              <a:ext cx="1296537" cy="914400"/>
            </a:xfrm>
            <a:prstGeom prst="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tângulo 25"/>
                <p:cNvSpPr/>
                <p:nvPr/>
              </p:nvSpPr>
              <p:spPr>
                <a:xfrm>
                  <a:off x="10973793" y="2117799"/>
                  <a:ext cx="50366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800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26" name="Retângulo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73793" y="2117799"/>
                  <a:ext cx="503664" cy="52322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tângulo 26"/>
                <p:cNvSpPr/>
                <p:nvPr/>
              </p:nvSpPr>
              <p:spPr>
                <a:xfrm>
                  <a:off x="7587571" y="3153215"/>
                  <a:ext cx="482824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pt-BR" sz="28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t-BR" sz="2800" b="1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27" name="Retângulo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7571" y="3153215"/>
                  <a:ext cx="482824" cy="52322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tângulo 29"/>
                <p:cNvSpPr/>
                <p:nvPr/>
              </p:nvSpPr>
              <p:spPr>
                <a:xfrm>
                  <a:off x="7272620" y="4749770"/>
                  <a:ext cx="482824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pt-BR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30" name="Retângulo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2620" y="4749770"/>
                  <a:ext cx="482824" cy="52322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1012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tângulo 31"/>
                <p:cNvSpPr/>
                <p:nvPr/>
              </p:nvSpPr>
              <p:spPr>
                <a:xfrm>
                  <a:off x="7964167" y="4749770"/>
                  <a:ext cx="49404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2800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32" name="Retângulo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4167" y="4749770"/>
                  <a:ext cx="494046" cy="523220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tângulo 32"/>
                <p:cNvSpPr/>
                <p:nvPr/>
              </p:nvSpPr>
              <p:spPr>
                <a:xfrm>
                  <a:off x="9251829" y="5795090"/>
                  <a:ext cx="482824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pt-BR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</m:oMath>
                    </m:oMathPara>
                  </a14:m>
                  <a:endParaRPr lang="pt-BR" sz="2800" dirty="0"/>
                </a:p>
              </p:txBody>
            </p:sp>
          </mc:Choice>
          <mc:Fallback xmlns="">
            <p:sp>
              <p:nvSpPr>
                <p:cNvPr id="33" name="Retângulo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829" y="5795090"/>
                  <a:ext cx="482824" cy="52322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0243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8" grpId="0"/>
      <p:bldP spid="16" grpId="0"/>
      <p:bldP spid="18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6800</TotalTime>
  <Words>1311</Words>
  <Application>Microsoft Office PowerPoint</Application>
  <PresentationFormat>Widescreen</PresentationFormat>
  <Paragraphs>369</Paragraphs>
  <Slides>36</Slides>
  <Notes>0</Notes>
  <HiddenSlides>0</HiddenSlides>
  <MMClips>4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2" baseType="lpstr">
      <vt:lpstr>Calibri</vt:lpstr>
      <vt:lpstr>Cambria Math</vt:lpstr>
      <vt:lpstr>Arial</vt:lpstr>
      <vt:lpstr>Calibri Light</vt:lpstr>
      <vt:lpstr>Bebas Neue</vt:lpstr>
      <vt:lpstr>Tema do Office</vt:lpstr>
      <vt:lpstr>Apresentação do PowerPoint</vt:lpstr>
      <vt:lpstr>Fundamentos de Transferência de Calor</vt:lpstr>
      <vt:lpstr>Fundamentos de Transferência de Calor</vt:lpstr>
      <vt:lpstr>Fundamentos de Transferência de Calor</vt:lpstr>
      <vt:lpstr>Fundamentos de Transferência de Calor</vt:lpstr>
      <vt:lpstr>Fundamentos de Transferência de Calor</vt:lpstr>
      <vt:lpstr>Fundamentos de Transferência de Calor</vt:lpstr>
      <vt:lpstr>Fundamentos de Transferência de Calor</vt:lpstr>
      <vt:lpstr>Fundamentos de Transferência de Calor</vt:lpstr>
      <vt:lpstr>Fundamentos de Transferência de Calor</vt:lpstr>
      <vt:lpstr>Fundamentos de Transferência de Calor</vt:lpstr>
      <vt:lpstr>Fundamentos de Transferência de Calor</vt:lpstr>
      <vt:lpstr>Fundamentos de Transferência de Calor</vt:lpstr>
      <vt:lpstr>Fundamentos de Transferência de Calor</vt:lpstr>
      <vt:lpstr>Fundamentos de Transferência de Calor</vt:lpstr>
      <vt:lpstr>Trocadores de Calor</vt:lpstr>
      <vt:lpstr>Trocadores de Calor</vt:lpstr>
      <vt:lpstr>Trocadores de Calor</vt:lpstr>
      <vt:lpstr>Trocadores de Calor</vt:lpstr>
      <vt:lpstr>Trocadores de Calor</vt:lpstr>
      <vt:lpstr>Apresentação do PowerPoint</vt:lpstr>
      <vt:lpstr>Trocadores de Calor</vt:lpstr>
      <vt:lpstr>Trocador de Tubos Concêntricos</vt:lpstr>
      <vt:lpstr>Trocador de Tubos Concêntricos</vt:lpstr>
      <vt:lpstr>Apresentação do PowerPoint</vt:lpstr>
      <vt:lpstr>Trocador de Cascos e Tubos</vt:lpstr>
      <vt:lpstr>Trocador de Cascos e Tubos</vt:lpstr>
      <vt:lpstr>Apresentação do PowerPoint</vt:lpstr>
      <vt:lpstr>Trocador de Placas</vt:lpstr>
      <vt:lpstr>Trocador de Placas</vt:lpstr>
      <vt:lpstr>Apresentação do PowerPoint</vt:lpstr>
      <vt:lpstr>Cálculo para trocadores de calor</vt:lpstr>
      <vt:lpstr>Cálculo para trocadores de calor</vt:lpstr>
      <vt:lpstr>Fundamentos de Transferência de Calor</vt:lpstr>
      <vt:lpstr>Cálculo para trocadores de calor</vt:lpstr>
      <vt:lpstr>Cálculo para trocadores de calor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Beth Aluana Tavares de Araújo</dc:creator>
  <cp:lastModifiedBy>Samuel Oliveira</cp:lastModifiedBy>
  <cp:revision>474</cp:revision>
  <dcterms:created xsi:type="dcterms:W3CDTF">2013-09-02T18:54:03Z</dcterms:created>
  <dcterms:modified xsi:type="dcterms:W3CDTF">2015-09-14T11:21:41Z</dcterms:modified>
</cp:coreProperties>
</file>