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5" r:id="rId9"/>
    <p:sldId id="267" r:id="rId10"/>
    <p:sldId id="269" r:id="rId11"/>
    <p:sldId id="268" r:id="rId12"/>
    <p:sldId id="270" r:id="rId13"/>
    <p:sldId id="274" r:id="rId14"/>
    <p:sldId id="275" r:id="rId15"/>
    <p:sldId id="276" r:id="rId16"/>
    <p:sldId id="260" r:id="rId17"/>
    <p:sldId id="271" r:id="rId18"/>
    <p:sldId id="273" r:id="rId19"/>
    <p:sldId id="277" r:id="rId20"/>
    <p:sldId id="272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C32A-A1E2-4659-ACA7-B3CB2F8CFC52}" type="datetimeFigureOut">
              <a:rPr lang="pt-BR" smtClean="0"/>
              <a:pPr/>
              <a:t>21/11/2010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80BDE-3813-4668-A2CA-0364F1BFF4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80BDE-3813-4668-A2CA-0364F1BFF429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21/11/2010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26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214282" y="142852"/>
          <a:ext cx="3181373" cy="1428760"/>
        </p:xfrm>
        <a:graphic>
          <a:graphicData uri="http://schemas.openxmlformats.org/presentationml/2006/ole">
            <p:oleObj spid="_x0000_s11265" r:id="rId4" imgW="5869080" imgH="2354040" progId="CorelDraw.Graphic.13">
              <p:embed/>
            </p:oleObj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21/11/2010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21/11/2010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21/11/2010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715140" y="5697478"/>
          <a:ext cx="2266042" cy="1017684"/>
        </p:xfrm>
        <a:graphic>
          <a:graphicData uri="http://schemas.openxmlformats.org/presentationml/2006/ole">
            <p:oleObj spid="_x0000_s10242" r:id="rId3" imgW="5869080" imgH="2354040" progId="CorelDraw.Graphic.13">
              <p:embed/>
            </p:oleObj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21/11/2010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21/11/2010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21/11/2010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21/11/2010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21/11/2010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21/11/2010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21/11/2010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21/11/2010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Química Ambiental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Capítulo 5 – Chuva Ácida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978896" cy="4525963"/>
          </a:xfrm>
        </p:spPr>
        <p:txBody>
          <a:bodyPr/>
          <a:lstStyle/>
          <a:p>
            <a:r>
              <a:rPr lang="pt-BR" dirty="0" smtClean="0"/>
              <a:t>Efeitos no meio ambiente</a:t>
            </a:r>
          </a:p>
          <a:p>
            <a:pPr lvl="1"/>
            <a:r>
              <a:rPr lang="pt-BR" dirty="0" smtClean="0"/>
              <a:t>As chuvas ácidas não ocorrem só na região geradora de poluição. Correntes de ar carregam as nuvens carregadas de poluição até regiões distantes. Danos ambientais graves podem ocorrer: florestas inteiras com suas árvores ressecadas... </a:t>
            </a:r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Efeitos</a:t>
            </a:r>
            <a:endParaRPr lang="pt-BR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80112" y="1412776"/>
            <a:ext cx="3168352" cy="2605335"/>
          </a:xfrm>
          <a:prstGeom prst="rect">
            <a:avLst/>
          </a:prstGeom>
          <a:noFill/>
          <a:ln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947" y="4149725"/>
            <a:ext cx="33115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4525963"/>
          </a:xfrm>
        </p:spPr>
        <p:txBody>
          <a:bodyPr/>
          <a:lstStyle/>
          <a:p>
            <a:r>
              <a:rPr lang="pt-BR" dirty="0" smtClean="0"/>
              <a:t>Efeitos no meio ambiente</a:t>
            </a:r>
          </a:p>
          <a:p>
            <a:pPr lvl="1"/>
            <a:r>
              <a:rPr lang="pt-BR" dirty="0" smtClean="0"/>
              <a:t>Desmatamentos</a:t>
            </a:r>
          </a:p>
          <a:p>
            <a:pPr lvl="2"/>
            <a:r>
              <a:rPr lang="pt-BR" dirty="0" smtClean="0"/>
              <a:t>A chuva ácida faz clareiras, matando duas ou três árvores. Imagine uma floresta com muitas árvores utilizando mutuamente, agora duas árvores são atingidas pela chuva ácida e morrem, algum tempo após muitas plantas que se utilizavam da sombra destas árvores morrem e assim vão indo até formar uma clareira. Essas reações podem destruir florestas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Efeitos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0500" t="6300" r="11801" b="7076"/>
          <a:stretch>
            <a:fillRect/>
          </a:stretch>
        </p:blipFill>
        <p:spPr bwMode="auto">
          <a:xfrm>
            <a:off x="1259632" y="4437112"/>
            <a:ext cx="30033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437112"/>
            <a:ext cx="3240360" cy="219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4525963"/>
          </a:xfrm>
        </p:spPr>
        <p:txBody>
          <a:bodyPr/>
          <a:lstStyle/>
          <a:p>
            <a:r>
              <a:rPr lang="pt-BR" dirty="0" smtClean="0"/>
              <a:t>Efeitos no meio ambiente</a:t>
            </a:r>
          </a:p>
          <a:p>
            <a:pPr lvl="1"/>
            <a:r>
              <a:rPr lang="pt-BR" dirty="0" smtClean="0"/>
              <a:t>Agricultura</a:t>
            </a:r>
          </a:p>
          <a:p>
            <a:pPr lvl="2"/>
            <a:r>
              <a:rPr lang="pt-BR" dirty="0" smtClean="0"/>
              <a:t>Chuva ácida afeta as plantações quase do mesmo jeito que das florestas, só que é destruída mais rápido já que as plantas são mesmo do mesmo tamanho, tendo assim mais áreas atingidas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Efeitos</a:t>
            </a:r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1550" t="6300" r="11801" b="7076"/>
          <a:stretch>
            <a:fillRect/>
          </a:stretch>
        </p:blipFill>
        <p:spPr bwMode="auto">
          <a:xfrm>
            <a:off x="2627784" y="3501008"/>
            <a:ext cx="3888432" cy="292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Efeitos </a:t>
            </a:r>
            <a:r>
              <a:rPr lang="pt-BR" dirty="0" smtClean="0"/>
              <a:t>no meio urbano</a:t>
            </a:r>
          </a:p>
          <a:p>
            <a:pPr lvl="1"/>
            <a:r>
              <a:rPr lang="pt-BR" dirty="0" smtClean="0"/>
              <a:t>Obras de artísticas e arquitetônicas</a:t>
            </a:r>
          </a:p>
          <a:p>
            <a:pPr lvl="2"/>
            <a:r>
              <a:rPr lang="pt-BR" dirty="0" smtClean="0"/>
              <a:t>A chuva ácida pode ser responsável pela corrosão de pedra, metal ou </a:t>
            </a:r>
            <a:r>
              <a:rPr lang="pt-BR" dirty="0" smtClean="0"/>
              <a:t>tinta.</a:t>
            </a:r>
          </a:p>
          <a:p>
            <a:pPr lvl="2"/>
            <a:r>
              <a:rPr lang="pt-BR" dirty="0" smtClean="0"/>
              <a:t>Praticamente </a:t>
            </a:r>
            <a:r>
              <a:rPr lang="pt-BR" dirty="0" smtClean="0"/>
              <a:t>todos os materiais se degradam gradualmente quando expostos à chuva e ao </a:t>
            </a:r>
            <a:r>
              <a:rPr lang="pt-BR" dirty="0" smtClean="0"/>
              <a:t>vento.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Efeitos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861048"/>
            <a:ext cx="2520280" cy="278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3384376" cy="282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Efeitos </a:t>
            </a:r>
            <a:r>
              <a:rPr lang="pt-BR" dirty="0" smtClean="0"/>
              <a:t>no meio urbano</a:t>
            </a:r>
          </a:p>
          <a:p>
            <a:pPr lvl="1"/>
            <a:r>
              <a:rPr lang="pt-BR" dirty="0" smtClean="0"/>
              <a:t>Obras de artísticas e arquitetônicas de mármore</a:t>
            </a:r>
          </a:p>
          <a:p>
            <a:pPr lvl="2"/>
            <a:r>
              <a:rPr lang="pt-BR" dirty="0" smtClean="0"/>
              <a:t>A </a:t>
            </a:r>
            <a:r>
              <a:rPr lang="pt-BR" dirty="0" smtClean="0"/>
              <a:t>chuva ácida acelera esse processo, destruindo os diversos materiais usados nas construções como casas, edifícios e arquitetura, represas, turbinas hidrelétricas, estátuas ou </a:t>
            </a:r>
            <a:r>
              <a:rPr lang="pt-BR" dirty="0" smtClean="0"/>
              <a:t>monumentos.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Efeitos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17032"/>
            <a:ext cx="4386064" cy="292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Efeitos </a:t>
            </a:r>
            <a:r>
              <a:rPr lang="pt-BR" dirty="0" smtClean="0"/>
              <a:t>no meio urbano</a:t>
            </a:r>
          </a:p>
          <a:p>
            <a:pPr lvl="1"/>
            <a:r>
              <a:rPr lang="pt-BR" dirty="0" smtClean="0"/>
              <a:t>Obras de artísticas e arquitetônicas de mármore</a:t>
            </a:r>
          </a:p>
          <a:p>
            <a:pPr lvl="2"/>
            <a:r>
              <a:rPr lang="pt-BR" dirty="0" smtClean="0"/>
              <a:t>Essa </a:t>
            </a:r>
            <a:r>
              <a:rPr lang="pt-BR" dirty="0" smtClean="0"/>
              <a:t>chuva pode transformar a superfície do mármore em </a:t>
            </a:r>
            <a:r>
              <a:rPr lang="pt-BR" dirty="0" smtClean="0"/>
              <a:t>gesso.</a:t>
            </a:r>
          </a:p>
          <a:p>
            <a:pPr lvl="2"/>
            <a:r>
              <a:rPr lang="pt-BR" dirty="0" smtClean="0"/>
              <a:t>É </a:t>
            </a:r>
            <a:r>
              <a:rPr lang="pt-BR" dirty="0" smtClean="0"/>
              <a:t>importante saber que reparar os estragos causados pela chuva ácida em casas e prédios pode ser extremamente caro, além do mais, muitos monumentos encontram-se já muito degradados e a sua recuperação ou substituição muitas vezes é impossível.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Efeitos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103818"/>
            <a:ext cx="3965036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Influência do pH para a fauna aquática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Efeitos</a:t>
            </a:r>
            <a:endParaRPr lang="pt-BR" dirty="0"/>
          </a:p>
        </p:txBody>
      </p:sp>
      <p:graphicFrame>
        <p:nvGraphicFramePr>
          <p:cNvPr id="4" name="Group 105"/>
          <p:cNvGraphicFramePr>
            <a:graphicFrameLocks/>
          </p:cNvGraphicFramePr>
          <p:nvPr/>
        </p:nvGraphicFramePr>
        <p:xfrm>
          <a:off x="1526976" y="2098313"/>
          <a:ext cx="6357392" cy="457104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20357"/>
                <a:gridCol w="4237035"/>
              </a:tblGrid>
              <a:tr h="3857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SIGNIFICADO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964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&gt;=8,5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Sob fotossíntese vigorosa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964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a 8,5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Normal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964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 a 7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Levemente ácido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964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5,6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Água da chuva (referência)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964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5,5 a 6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Sob perigo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964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 a 5,4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Estado crítico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964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&lt;5,4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Acidificado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Influência do pH para a fauna aquática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Efeitos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7181105" cy="420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Calagem</a:t>
            </a:r>
          </a:p>
          <a:p>
            <a:pPr lvl="1"/>
            <a:r>
              <a:rPr lang="pt-BR" dirty="0" smtClean="0"/>
              <a:t>Substâncias básicas (de pH superior a 7) ajudam a neutralizar </a:t>
            </a:r>
            <a:r>
              <a:rPr lang="pt-BR" dirty="0" smtClean="0"/>
              <a:t>ácidos.</a:t>
            </a:r>
          </a:p>
          <a:p>
            <a:pPr lvl="1"/>
            <a:r>
              <a:rPr lang="pt-BR" dirty="0" smtClean="0"/>
              <a:t>O </a:t>
            </a:r>
            <a:r>
              <a:rPr lang="pt-BR" dirty="0" smtClean="0"/>
              <a:t>calcário (carbonato de cálcio) moído, por exemplo, é uma base capaz de reduzir a acidez quando aplicado em lagos, rios ou solo. Esta técnica é conhecida como </a:t>
            </a:r>
            <a:r>
              <a:rPr lang="pt-BR" dirty="0" smtClean="0"/>
              <a:t>calagem.</a:t>
            </a:r>
          </a:p>
          <a:p>
            <a:pPr lvl="1"/>
            <a:r>
              <a:rPr lang="pt-BR" dirty="0" smtClean="0"/>
              <a:t>A </a:t>
            </a:r>
            <a:r>
              <a:rPr lang="pt-BR" dirty="0" smtClean="0"/>
              <a:t>quantidade necessária para corrigir a acidez e atingir um pH adequado (6,5) varia de acordo com o tamanho e o grau de acidez da </a:t>
            </a:r>
            <a:r>
              <a:rPr lang="pt-BR" dirty="0" smtClean="0"/>
              <a:t>área.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Remediação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Conservar energia: Hoje em dia o carvão, o petróleo e o gás natural são utilizados para suprir 75% dos gastos com energia. Nós podemos cortar estes gastos pela metade e ter um alto nível de </a:t>
            </a:r>
            <a:r>
              <a:rPr lang="pt-BR" dirty="0" smtClean="0"/>
              <a:t>vida.</a:t>
            </a:r>
          </a:p>
          <a:p>
            <a:r>
              <a:rPr lang="pt-BR" dirty="0" smtClean="0"/>
              <a:t>Eis </a:t>
            </a:r>
            <a:r>
              <a:rPr lang="pt-BR" dirty="0" smtClean="0"/>
              <a:t>algumas sugestões para economizar energia: </a:t>
            </a:r>
          </a:p>
          <a:p>
            <a:pPr lvl="1"/>
            <a:r>
              <a:rPr lang="pt-BR" dirty="0" smtClean="0"/>
              <a:t>Transporte coletivo: diminuindo-se o número de carros a quantidade de poluentes também diminui; </a:t>
            </a:r>
          </a:p>
          <a:p>
            <a:pPr lvl="1"/>
            <a:r>
              <a:rPr lang="pt-BR" dirty="0" smtClean="0"/>
              <a:t>Utilização do metrô: por ser elétrico polui menos do que os carros;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Remediação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5044016"/>
          </a:xfrm>
        </p:spPr>
        <p:txBody>
          <a:bodyPr/>
          <a:lstStyle/>
          <a:p>
            <a:r>
              <a:rPr lang="pt-BR" dirty="0" smtClean="0"/>
              <a:t>Conceito</a:t>
            </a:r>
          </a:p>
          <a:p>
            <a:pPr lvl="1"/>
            <a:r>
              <a:rPr lang="pt-BR" dirty="0" smtClean="0"/>
              <a:t>Chuva ácida forma-se quando óxidos de enxofre e nitrogênio se combinam com o vapor d água da atmosfera gerando os ácidos sulfúrico e nítrico, que podem ser conduzidos pelas correntes de ar a grandes </a:t>
            </a:r>
            <a:r>
              <a:rPr lang="pt-BR" dirty="0" smtClean="0"/>
              <a:t>distâncias, </a:t>
            </a:r>
            <a:r>
              <a:rPr lang="pt-BR" dirty="0" smtClean="0"/>
              <a:t>antes de se depositarem em forma de chuva.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464" y="3933056"/>
            <a:ext cx="3521968" cy="26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959" y="3933056"/>
            <a:ext cx="369079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Eis algumas sugestões para economizar energia: </a:t>
            </a:r>
          </a:p>
          <a:p>
            <a:pPr lvl="1"/>
            <a:r>
              <a:rPr lang="pt-BR" dirty="0" smtClean="0"/>
              <a:t>Utilizar </a:t>
            </a:r>
            <a:r>
              <a:rPr lang="pt-BR" dirty="0" smtClean="0"/>
              <a:t>fontes de energia menos poluentes: energia hidrelétrica, energia geotérmica, energia das marés, energia eólica (dos moinhos de vento), energia nuclear (embora cause preocupações para as pessoas, em relação à possíveis acidentes e para onde levar o lixo nuclear</a:t>
            </a:r>
            <a:r>
              <a:rPr lang="pt-BR" dirty="0" smtClean="0"/>
              <a:t>);</a:t>
            </a:r>
            <a:endParaRPr lang="pt-BR" dirty="0" smtClean="0"/>
          </a:p>
          <a:p>
            <a:pPr lvl="1"/>
            <a:r>
              <a:rPr lang="pt-BR" dirty="0" smtClean="0"/>
              <a:t>Purificação </a:t>
            </a:r>
            <a:r>
              <a:rPr lang="pt-BR" dirty="0" smtClean="0"/>
              <a:t>dos escapamentos dos veículos: utilizar gasolina sem chumbo e conversores catalíticos; </a:t>
            </a:r>
          </a:p>
          <a:p>
            <a:pPr lvl="1"/>
            <a:r>
              <a:rPr lang="pt-BR" dirty="0" smtClean="0"/>
              <a:t>Utilizar combustíveis com baixo teor de enxofre.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Remediação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5044016"/>
          </a:xfrm>
        </p:spPr>
        <p:txBody>
          <a:bodyPr/>
          <a:lstStyle/>
          <a:p>
            <a:r>
              <a:rPr lang="pt-BR" dirty="0" smtClean="0"/>
              <a:t>Escala de pH</a:t>
            </a:r>
          </a:p>
          <a:p>
            <a:pPr lvl="1"/>
            <a:r>
              <a:rPr lang="pt-BR" dirty="0" smtClean="0"/>
              <a:t>A medida da acidez da chuva é feita na escala de pH: quanto menor o pH, maior a sua acidez.</a:t>
            </a:r>
          </a:p>
          <a:p>
            <a:pPr lvl="1"/>
            <a:r>
              <a:rPr lang="pt-BR" dirty="0" smtClean="0"/>
              <a:t>O pH é igual a sete (7) para material neutro.</a:t>
            </a:r>
          </a:p>
          <a:p>
            <a:pPr lvl="1"/>
            <a:r>
              <a:rPr lang="pt-BR" dirty="0" smtClean="0"/>
              <a:t>Veja abaixo, alguns valores para materiais do cotidiano e algumas ocorrências de chuvas ácidas.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4" name="Picture 15" descr="Escala do 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16832"/>
            <a:ext cx="4032250" cy="364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5044016"/>
          </a:xfrm>
        </p:spPr>
        <p:txBody>
          <a:bodyPr/>
          <a:lstStyle/>
          <a:p>
            <a:r>
              <a:rPr lang="pt-BR" dirty="0" smtClean="0"/>
              <a:t>Lagos ácidos</a:t>
            </a:r>
          </a:p>
          <a:p>
            <a:pPr lvl="1"/>
            <a:r>
              <a:rPr lang="pt-BR" dirty="0" smtClean="0"/>
              <a:t>Lagos ácidos tendem a ter águas claras ou avermelhadas, porque contêm pouca ou nenhuma alga.</a:t>
            </a:r>
          </a:p>
          <a:p>
            <a:pPr lvl="1"/>
            <a:r>
              <a:rPr lang="pt-BR" dirty="0" smtClean="0"/>
              <a:t>Também podem não conter peixes.</a:t>
            </a:r>
          </a:p>
          <a:p>
            <a:pPr lvl="1"/>
            <a:r>
              <a:rPr lang="pt-BR" dirty="0" smtClean="0"/>
              <a:t>Uma ligeira acidificação da água aumenta a solubilização dos fosfatos, fazendo com que maiores quantidades de fósforo solúvel passem à água em menos tempo.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293096"/>
            <a:ext cx="3101247" cy="232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365104"/>
            <a:ext cx="3358852" cy="223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Chuva normal</a:t>
            </a:r>
          </a:p>
          <a:p>
            <a:pPr lvl="1"/>
            <a:r>
              <a:rPr lang="pt-BR" dirty="0" smtClean="0"/>
              <a:t>Em ambientes limpos, a chuva é naturalmente ácida, porque arrasta gases da atmosfera. O gás dióxido de carbono (CO</a:t>
            </a:r>
            <a:r>
              <a:rPr lang="pt-BR" baseline="-25000" dirty="0" smtClean="0"/>
              <a:t>2</a:t>
            </a:r>
            <a:r>
              <a:rPr lang="pt-BR" dirty="0" smtClean="0"/>
              <a:t>), que existe na atmosfera como resultado da respiração dos seres vivos e da queima de materiais orgânicos, ao se dissolver na chuva, a torna ácida, por causa das reações: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chuvas</a:t>
            </a:r>
            <a:endParaRPr lang="pt-BR" dirty="0"/>
          </a:p>
        </p:txBody>
      </p:sp>
      <p:graphicFrame>
        <p:nvGraphicFramePr>
          <p:cNvPr id="5" name="Group 37"/>
          <p:cNvGraphicFramePr>
            <a:graphicFrameLocks noGrp="1"/>
          </p:cNvGraphicFramePr>
          <p:nvPr/>
        </p:nvGraphicFramePr>
        <p:xfrm>
          <a:off x="2123728" y="4005064"/>
          <a:ext cx="5400675" cy="704850"/>
        </p:xfrm>
        <a:graphic>
          <a:graphicData uri="http://schemas.openxmlformats.org/drawingml/2006/table">
            <a:tbl>
              <a:tblPr/>
              <a:tblGrid>
                <a:gridCol w="5400675"/>
              </a:tblGrid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</a:t>
                      </a:r>
                      <a:r>
                        <a:rPr kumimoji="0" lang="pt-BR" sz="2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    +     H</a:t>
                      </a:r>
                      <a:r>
                        <a:rPr kumimoji="0" lang="pt-BR" sz="2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    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3" pitchFamily="18" charset="2"/>
                          <a:cs typeface="Arial" charset="0"/>
                        </a:rPr>
                        <a:t>g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H</a:t>
                      </a:r>
                      <a:r>
                        <a:rPr kumimoji="0" lang="pt-BR" sz="2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</a:t>
                      </a:r>
                      <a:r>
                        <a:rPr kumimoji="0" lang="pt-BR" sz="2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41"/>
          <p:cNvGraphicFramePr>
            <a:graphicFrameLocks noGrp="1"/>
          </p:cNvGraphicFramePr>
          <p:nvPr/>
        </p:nvGraphicFramePr>
        <p:xfrm>
          <a:off x="2123727" y="5085185"/>
          <a:ext cx="5472609" cy="575816"/>
        </p:xfrm>
        <a:graphic>
          <a:graphicData uri="http://schemas.openxmlformats.org/drawingml/2006/table">
            <a:tbl>
              <a:tblPr/>
              <a:tblGrid>
                <a:gridCol w="5472609"/>
              </a:tblGrid>
              <a:tr h="575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</a:t>
                      </a:r>
                      <a:r>
                        <a:rPr kumimoji="0" lang="pt-BR" sz="2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    +     H</a:t>
                      </a:r>
                      <a:r>
                        <a:rPr kumimoji="0" lang="pt-BR" sz="2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    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3" pitchFamily="18" charset="2"/>
                          <a:cs typeface="Arial" charset="0"/>
                        </a:rPr>
                        <a:t>g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H</a:t>
                      </a:r>
                      <a:r>
                        <a:rPr kumimoji="0" lang="pt-BR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+   HCO</a:t>
                      </a:r>
                      <a:r>
                        <a:rPr kumimoji="0" lang="pt-BR" sz="2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pt-BR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Chuva ácida em ambiente não poluído, em dias de raios e relâmpagos</a:t>
            </a:r>
          </a:p>
          <a:p>
            <a:pPr lvl="1"/>
            <a:r>
              <a:rPr lang="pt-BR" dirty="0" smtClean="0"/>
              <a:t>Sob as ação de raios e relâmpagos, os gases nitrogênio e oxigênio da atmosfera reagem formando óxidos NO e NO2, que por sua vez reagem com a água da chuva, formando os ácidos nitroso e nítrico. É um processo natural, que a natureza incorpora. Veja as reações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chuvas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987824" y="4293096"/>
            <a:ext cx="316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</a:t>
            </a:r>
            <a:r>
              <a:rPr lang="pt-BR" b="1" baseline="-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  +  O</a:t>
            </a:r>
            <a:r>
              <a:rPr lang="pt-BR" b="1" baseline="-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  + raios   </a:t>
            </a:r>
            <a:r>
              <a:rPr lang="pt-BR" b="1" dirty="0" smtClean="0">
                <a:solidFill>
                  <a:srgbClr val="000000"/>
                </a:solidFill>
                <a:latin typeface="Wingdings 3" pitchFamily="18" charset="2"/>
                <a:cs typeface="Arial" charset="0"/>
              </a:rPr>
              <a:t>g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    2 NO</a:t>
            </a:r>
            <a:endParaRPr lang="pt-BR" sz="2800" dirty="0" smtClean="0">
              <a:latin typeface="Arial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75856" y="4869160"/>
            <a:ext cx="2656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 NO  +  O</a:t>
            </a:r>
            <a:r>
              <a:rPr lang="pt-BR" b="1" baseline="-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   </a:t>
            </a:r>
            <a:r>
              <a:rPr lang="pt-BR" b="1" dirty="0" smtClean="0">
                <a:solidFill>
                  <a:srgbClr val="000000"/>
                </a:solidFill>
                <a:latin typeface="Wingdings 3" pitchFamily="18" charset="2"/>
                <a:cs typeface="Arial" charset="0"/>
              </a:rPr>
              <a:t>g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    2 NO</a:t>
            </a:r>
            <a:r>
              <a:rPr lang="pt-BR" b="1" baseline="-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endParaRPr lang="pt-BR" sz="2800" dirty="0" smtClean="0">
              <a:latin typeface="Arial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627784" y="5445224"/>
            <a:ext cx="380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 NO</a:t>
            </a:r>
            <a:r>
              <a:rPr lang="pt-BR" b="1" baseline="-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  +  H</a:t>
            </a:r>
            <a:r>
              <a:rPr lang="pt-BR" b="1" baseline="-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   </a:t>
            </a:r>
            <a:r>
              <a:rPr lang="pt-BR" b="1" dirty="0" smtClean="0">
                <a:solidFill>
                  <a:srgbClr val="000000"/>
                </a:solidFill>
                <a:latin typeface="Wingdings 3" pitchFamily="18" charset="2"/>
                <a:cs typeface="Arial" charset="0"/>
              </a:rPr>
              <a:t>g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   HNO</a:t>
            </a:r>
            <a:r>
              <a:rPr lang="pt-BR" b="1" baseline="-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  +  HNO</a:t>
            </a:r>
            <a:r>
              <a:rPr lang="pt-BR" b="1" baseline="-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endParaRPr lang="pt-BR" sz="2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Chuva ácida por poluição</a:t>
            </a:r>
          </a:p>
          <a:p>
            <a:pPr lvl="1"/>
            <a:r>
              <a:rPr lang="pt-BR" dirty="0" smtClean="0"/>
              <a:t>Ocorre em todos os lugares onde a chuva está servindo como meio de transporte para a poluição, principalmente de gases de nitrogênio e de enxofre. </a:t>
            </a:r>
          </a:p>
          <a:p>
            <a:pPr lvl="1"/>
            <a:r>
              <a:rPr lang="pt-BR" dirty="0" smtClean="0"/>
              <a:t>Chuva ácida causada pela queima de combustíveis que contém enxofre como impureza (gasolina e óleo diesel): </a:t>
            </a:r>
          </a:p>
          <a:p>
            <a:pPr lvl="2"/>
            <a:r>
              <a:rPr lang="pt-BR" dirty="0" smtClean="0"/>
              <a:t>Queima do enxofre: </a:t>
            </a:r>
          </a:p>
          <a:p>
            <a:pPr lvl="3"/>
            <a:r>
              <a:rPr lang="pt-BR" dirty="0" smtClean="0"/>
              <a:t>S + O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 smtClean="0">
                <a:sym typeface="Wingdings"/>
              </a:rPr>
              <a:t></a:t>
            </a:r>
            <a:r>
              <a:rPr lang="pt-BR" dirty="0" smtClean="0"/>
              <a:t> SO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</a:p>
          <a:p>
            <a:pPr lvl="2"/>
            <a:r>
              <a:rPr lang="pt-BR" dirty="0" smtClean="0"/>
              <a:t>Transformação do SO</a:t>
            </a:r>
            <a:r>
              <a:rPr lang="pt-BR" baseline="-25000" dirty="0" smtClean="0"/>
              <a:t>2</a:t>
            </a:r>
            <a:r>
              <a:rPr lang="pt-BR" dirty="0" smtClean="0"/>
              <a:t> em SO</a:t>
            </a:r>
            <a:r>
              <a:rPr lang="pt-BR" baseline="-25000" dirty="0" smtClean="0"/>
              <a:t>3</a:t>
            </a:r>
            <a:r>
              <a:rPr lang="pt-BR" dirty="0" smtClean="0"/>
              <a:t>: </a:t>
            </a:r>
          </a:p>
          <a:p>
            <a:pPr lvl="3"/>
            <a:r>
              <a:rPr lang="pt-BR" dirty="0" smtClean="0"/>
              <a:t>SO</a:t>
            </a:r>
            <a:r>
              <a:rPr lang="pt-BR" baseline="-25000" dirty="0" smtClean="0"/>
              <a:t>2</a:t>
            </a:r>
            <a:r>
              <a:rPr lang="pt-BR" dirty="0" smtClean="0"/>
              <a:t>+ ½ O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 smtClean="0">
                <a:sym typeface="Wingdings"/>
              </a:rPr>
              <a:t></a:t>
            </a:r>
            <a:r>
              <a:rPr lang="pt-BR" dirty="0" smtClean="0"/>
              <a:t> SO</a:t>
            </a:r>
            <a:r>
              <a:rPr lang="pt-BR" baseline="-25000" dirty="0" smtClean="0"/>
              <a:t>3</a:t>
            </a:r>
          </a:p>
          <a:p>
            <a:pPr lvl="2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chuvas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Formação da chuva ácida</a:t>
            </a:r>
            <a:endParaRPr lang="pt-BR" baseline="-25000" dirty="0" smtClean="0"/>
          </a:p>
          <a:p>
            <a:pPr lvl="2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Formação</a:t>
            </a:r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7533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978896" cy="4525963"/>
          </a:xfrm>
        </p:spPr>
        <p:txBody>
          <a:bodyPr/>
          <a:lstStyle/>
          <a:p>
            <a:r>
              <a:rPr lang="pt-BR" dirty="0" smtClean="0"/>
              <a:t>Efeitos na saúde humana</a:t>
            </a:r>
          </a:p>
          <a:p>
            <a:pPr lvl="1"/>
            <a:r>
              <a:rPr lang="pt-BR" dirty="0" smtClean="0"/>
              <a:t>1- Nariz e garganta: mais casos de asma e sinusite.</a:t>
            </a:r>
          </a:p>
          <a:p>
            <a:pPr lvl="1"/>
            <a:r>
              <a:rPr lang="pt-BR" dirty="0" smtClean="0"/>
              <a:t>2- Olhos: maior probabilidade de </a:t>
            </a:r>
            <a:r>
              <a:rPr lang="pt-BR" dirty="0" err="1" smtClean="0"/>
              <a:t>conjutivite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3- Brônquios maior predisposição à </a:t>
            </a:r>
            <a:r>
              <a:rPr lang="pt-BR" dirty="0" err="1" smtClean="0"/>
              <a:t>proncopneumonia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4- Pulmões: riscos de enfisema.</a:t>
            </a:r>
          </a:p>
          <a:p>
            <a:pPr lvl="1"/>
            <a:r>
              <a:rPr lang="pt-BR" dirty="0" smtClean="0"/>
              <a:t>5- Coração: mais doenças cardiovasculares</a:t>
            </a:r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Efeitos</a:t>
            </a:r>
            <a:endParaRPr lang="pt-BR" dirty="0"/>
          </a:p>
        </p:txBody>
      </p:sp>
      <p:pic>
        <p:nvPicPr>
          <p:cNvPr id="4" name="Picture 6" descr="males para a saú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3312368" cy="4946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1259</TotalTime>
  <Words>1009</Words>
  <Application>Microsoft Office PowerPoint</Application>
  <PresentationFormat>Apresentação na tela (4:3)</PresentationFormat>
  <Paragraphs>104</Paragraphs>
  <Slides>20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Concurso</vt:lpstr>
      <vt:lpstr>CorelDRAW 13.0 Graphic</vt:lpstr>
      <vt:lpstr>Química Ambiental</vt:lpstr>
      <vt:lpstr>Introdução</vt:lpstr>
      <vt:lpstr>Introdução</vt:lpstr>
      <vt:lpstr>Introdução</vt:lpstr>
      <vt:lpstr>Tipos de chuvas</vt:lpstr>
      <vt:lpstr>Tipos de chuvas</vt:lpstr>
      <vt:lpstr>Tipos de chuvas</vt:lpstr>
      <vt:lpstr>Formação</vt:lpstr>
      <vt:lpstr>Efeitos</vt:lpstr>
      <vt:lpstr>Efeitos</vt:lpstr>
      <vt:lpstr>Efeitos</vt:lpstr>
      <vt:lpstr>Efeitos</vt:lpstr>
      <vt:lpstr>Efeitos</vt:lpstr>
      <vt:lpstr>Efeitos</vt:lpstr>
      <vt:lpstr>Efeitos</vt:lpstr>
      <vt:lpstr>Efeitos</vt:lpstr>
      <vt:lpstr>Efeitos</vt:lpstr>
      <vt:lpstr>Remediação</vt:lpstr>
      <vt:lpstr>Remediação</vt:lpstr>
      <vt:lpstr>Remediação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3 - Poluição Atmosférica</dc:title>
  <dc:creator>Samuel Alves de Oliveira</dc:creator>
  <cp:keywords>Poluição; atmosfera</cp:keywords>
  <cp:lastModifiedBy>Samuel</cp:lastModifiedBy>
  <cp:revision>167</cp:revision>
  <dcterms:created xsi:type="dcterms:W3CDTF">2009-10-05T13:42:20Z</dcterms:created>
  <dcterms:modified xsi:type="dcterms:W3CDTF">2010-11-21T23:54:00Z</dcterms:modified>
  <cp:category>Química Ambiental</cp:category>
  <cp:contentStatus>Concluído</cp:contentStatus>
</cp:coreProperties>
</file>