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7" r:id="rId13"/>
    <p:sldId id="274" r:id="rId14"/>
    <p:sldId id="268" r:id="rId15"/>
    <p:sldId id="270" r:id="rId16"/>
    <p:sldId id="271" r:id="rId17"/>
    <p:sldId id="273" r:id="rId18"/>
    <p:sldId id="272" r:id="rId19"/>
    <p:sldId id="277" r:id="rId20"/>
    <p:sldId id="278" r:id="rId21"/>
    <p:sldId id="275" r:id="rId22"/>
    <p:sldId id="279" r:id="rId23"/>
    <p:sldId id="280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EC32A-A1E2-4659-ACA7-B3CB2F8CFC52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80BDE-3813-4668-A2CA-0364F1BFF4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80BDE-3813-4668-A2CA-0364F1BFF429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26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214282" y="142852"/>
          <a:ext cx="3181373" cy="1428760"/>
        </p:xfrm>
        <a:graphic>
          <a:graphicData uri="http://schemas.openxmlformats.org/presentationml/2006/ole">
            <p:oleObj spid="_x0000_s11265" r:id="rId4" imgW="5869080" imgH="2354040" progId="CorelDraw.Graphic.13">
              <p:embed/>
            </p:oleObj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6715140" y="5697478"/>
          <a:ext cx="2266042" cy="1017684"/>
        </p:xfrm>
        <a:graphic>
          <a:graphicData uri="http://schemas.openxmlformats.org/presentationml/2006/ole">
            <p:oleObj spid="_x0000_s10242" r:id="rId3" imgW="5869080" imgH="2354040" progId="CorelDraw.Graphic.13">
              <p:embed/>
            </p:oleObj>
          </a:graphicData>
        </a:graphic>
      </p:graphicFrame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F399036-D376-4364-9CB5-0AA93D73E110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F399036-D376-4364-9CB5-0AA93D73E110}" type="datetimeFigureOut">
              <a:rPr lang="pt-BR" smtClean="0"/>
              <a:pPr/>
              <a:t>22/11/2010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E30AB5-0432-4CD0-B564-314BC38AF53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Química Ambiental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 smtClean="0"/>
              <a:t>Capítulo 6 – Camada de ozônio</a:t>
            </a:r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3970784" cy="5044016"/>
          </a:xfrm>
        </p:spPr>
        <p:txBody>
          <a:bodyPr>
            <a:normAutofit/>
          </a:bodyPr>
          <a:lstStyle/>
          <a:p>
            <a:r>
              <a:rPr lang="pt-BR" dirty="0" smtClean="0"/>
              <a:t>Conceito</a:t>
            </a:r>
          </a:p>
          <a:p>
            <a:pPr lvl="1"/>
            <a:r>
              <a:rPr lang="pt-BR" dirty="0" smtClean="0"/>
              <a:t>A máxima concentração de ozônio corresponde a aproximadamente 28 km de altitude. Nela existem cinco moléculas de ozônio para cada milhão de moléculas de oxigênio.</a:t>
            </a:r>
          </a:p>
          <a:p>
            <a:pPr lvl="1"/>
            <a:r>
              <a:rPr lang="pt-BR" dirty="0" smtClean="0"/>
              <a:t>O ozônio é mais concentrado nos pólos do que no Equador, e nos pólos ele também se situa numa altitude mais baixa.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2132856"/>
            <a:ext cx="45125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978896" cy="518803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Substâncias Destruidoras da Camada de Ozônio (SDO)</a:t>
            </a:r>
          </a:p>
          <a:p>
            <a:pPr lvl="1"/>
            <a:r>
              <a:rPr lang="pt-BR" dirty="0" smtClean="0"/>
              <a:t>Certas substâncias podem afetar a camada de ozônio. Entre as menos conhecidas estão os </a:t>
            </a:r>
            <a:r>
              <a:rPr lang="pt-BR" dirty="0" err="1" smtClean="0"/>
              <a:t>halons</a:t>
            </a:r>
            <a:r>
              <a:rPr lang="pt-BR" dirty="0" smtClean="0"/>
              <a:t>, que eram encontrados nos extintores de incêndio, e o brometo de metila, um agrotóxico, usado na preparação do solo para o cultivo de fumo, tomates, morangos,etc.</a:t>
            </a:r>
          </a:p>
          <a:p>
            <a:pPr lvl="1"/>
            <a:r>
              <a:rPr lang="pt-BR" dirty="0" smtClean="0"/>
              <a:t>A responsabilidade maior, no entanto, é atribuída a produtos, genericamente chamados de </a:t>
            </a:r>
            <a:r>
              <a:rPr lang="pt-BR" dirty="0" err="1" smtClean="0"/>
              <a:t>CFCs</a:t>
            </a:r>
            <a:r>
              <a:rPr lang="pt-BR" dirty="0" smtClean="0"/>
              <a:t> (</a:t>
            </a:r>
            <a:r>
              <a:rPr lang="pt-BR" dirty="0" err="1" smtClean="0"/>
              <a:t>clorofluorcarbonetos</a:t>
            </a:r>
            <a:r>
              <a:rPr lang="pt-BR" dirty="0" smtClean="0"/>
              <a:t>), comercialmente conhecidos como </a:t>
            </a:r>
            <a:r>
              <a:rPr lang="pt-BR" dirty="0" err="1" smtClean="0"/>
              <a:t>freons</a:t>
            </a:r>
            <a:r>
              <a:rPr lang="pt-BR" dirty="0" smtClean="0"/>
              <a:t> (marca registrada da empresa americana Dupont).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276872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Substâncias Destruidoras da Camada de Ozônio (SDO)</a:t>
            </a:r>
          </a:p>
          <a:p>
            <a:pPr lvl="1"/>
            <a:r>
              <a:rPr lang="pt-BR" dirty="0" smtClean="0"/>
              <a:t>Antigamente eram usados em sprays domésticos, tendo sido substituídos por uma mistura de propano e butano.</a:t>
            </a:r>
          </a:p>
          <a:p>
            <a:pPr lvl="1"/>
            <a:r>
              <a:rPr lang="pt-BR" dirty="0" smtClean="0"/>
              <a:t>Até hoje, são utilizados como gases de refrigeração, como agentes </a:t>
            </a:r>
            <a:r>
              <a:rPr lang="pt-BR" dirty="0" err="1" smtClean="0"/>
              <a:t>expansores</a:t>
            </a:r>
            <a:r>
              <a:rPr lang="pt-BR" dirty="0" smtClean="0"/>
              <a:t> na fabricação de espumas e na composição de vários solventes.</a:t>
            </a:r>
          </a:p>
          <a:p>
            <a:pPr lvl="1"/>
            <a:r>
              <a:rPr lang="pt-BR" dirty="0" smtClean="0"/>
              <a:t>Na medicina, são empregados como propelentes e esterilizantes.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581128"/>
            <a:ext cx="3648418" cy="216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Substâncias Destruidoras da Camada de Ozônio (SDO)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984776" cy="4349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6059016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Substâncias Destruidoras da Camada de Ozônio (SDO)</a:t>
            </a:r>
          </a:p>
          <a:p>
            <a:pPr lvl="1"/>
            <a:r>
              <a:rPr lang="pt-BR" dirty="0" smtClean="0"/>
              <a:t>Os possíveis substitutos dos </a:t>
            </a:r>
            <a:r>
              <a:rPr lang="pt-BR" dirty="0" err="1" smtClean="0"/>
              <a:t>CFCs</a:t>
            </a:r>
            <a:r>
              <a:rPr lang="pt-BR" dirty="0" smtClean="0"/>
              <a:t> são os </a:t>
            </a:r>
            <a:r>
              <a:rPr lang="pt-BR" dirty="0" err="1" smtClean="0"/>
              <a:t>HFCs</a:t>
            </a:r>
            <a:r>
              <a:rPr lang="pt-BR" dirty="0" smtClean="0"/>
              <a:t> (</a:t>
            </a:r>
            <a:r>
              <a:rPr lang="pt-BR" dirty="0" err="1" smtClean="0"/>
              <a:t>hidrofluorcarbonetos</a:t>
            </a:r>
            <a:r>
              <a:rPr lang="pt-BR" dirty="0" smtClean="0"/>
              <a:t>) e os </a:t>
            </a:r>
            <a:r>
              <a:rPr lang="pt-BR" dirty="0" err="1" smtClean="0"/>
              <a:t>HCFCs</a:t>
            </a:r>
            <a:r>
              <a:rPr lang="pt-BR" dirty="0" smtClean="0"/>
              <a:t> (</a:t>
            </a:r>
            <a:r>
              <a:rPr lang="pt-BR" dirty="0" err="1" smtClean="0"/>
              <a:t>hidroclorofluorcarbonetos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Nos aparelhos de refrigeração, o CCl</a:t>
            </a:r>
            <a:r>
              <a:rPr lang="pt-BR" baseline="-25000" dirty="0" smtClean="0"/>
              <a:t>2</a:t>
            </a:r>
            <a:r>
              <a:rPr lang="pt-BR" dirty="0" smtClean="0"/>
              <a:t>F</a:t>
            </a:r>
            <a:r>
              <a:rPr lang="pt-BR" baseline="-25000" dirty="0" smtClean="0"/>
              <a:t>2</a:t>
            </a:r>
            <a:r>
              <a:rPr lang="pt-BR" dirty="0" smtClean="0"/>
              <a:t> (CFC-12) vem sendo substituído pelo 1,1,1,2-</a:t>
            </a:r>
            <a:r>
              <a:rPr lang="pt-BR" dirty="0" err="1" smtClean="0"/>
              <a:t>tetrafluoretano</a:t>
            </a:r>
            <a:r>
              <a:rPr lang="pt-BR" dirty="0" smtClean="0"/>
              <a:t>, apelidado como </a:t>
            </a:r>
            <a:r>
              <a:rPr lang="pt-BR" dirty="0" err="1" smtClean="0"/>
              <a:t>gás</a:t>
            </a:r>
            <a:r>
              <a:rPr lang="pt-BR" dirty="0" smtClean="0"/>
              <a:t> ecológico e conhecido como SUVA (codificado como 134a).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12776"/>
            <a:ext cx="1797959" cy="39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Substâncias Destruidoras da Camada de Ozônio (SDO)</a:t>
            </a:r>
          </a:p>
          <a:p>
            <a:pPr lvl="1"/>
            <a:r>
              <a:rPr lang="pt-BR" dirty="0" smtClean="0"/>
              <a:t>Os </a:t>
            </a:r>
            <a:r>
              <a:rPr lang="pt-BR" dirty="0" err="1" smtClean="0"/>
              <a:t>CFCs</a:t>
            </a:r>
            <a:r>
              <a:rPr lang="pt-BR" dirty="0" smtClean="0"/>
              <a:t> permanecem estáveis na troposfera até serem levados à estratosfera, num prazo de 10 a 20 anos.</a:t>
            </a:r>
          </a:p>
          <a:p>
            <a:pPr lvl="1"/>
            <a:r>
              <a:rPr lang="pt-BR" dirty="0" smtClean="0"/>
              <a:t>Na estratosfera, devido às radiações UV (ultravioleta), são decompostos, liberando átomos livres de cloro, que agiriam como catalisadores da reação de decomposição do ozônio.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799" y="3861048"/>
            <a:ext cx="579715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Substâncias Destruidoras da Camada de Ozônio (SDO)</a:t>
            </a:r>
          </a:p>
          <a:p>
            <a:pPr lvl="1"/>
            <a:r>
              <a:rPr lang="pt-BR" dirty="0" smtClean="0"/>
              <a:t>Como o átomo de cloro é integralmente recuperado no final, ele pode decompor outras moléculas de ozônio</a:t>
            </a:r>
          </a:p>
          <a:p>
            <a:pPr lvl="2"/>
            <a:r>
              <a:rPr lang="pt-BR" dirty="0" smtClean="0"/>
              <a:t>Estima-se que cada átomo de cloro pode decompor cerca de 100 mil moléculas de ozônio da estratosfera.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73016"/>
            <a:ext cx="4176464" cy="306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Conseqüência</a:t>
            </a:r>
          </a:p>
          <a:p>
            <a:pPr lvl="1"/>
            <a:r>
              <a:rPr lang="pt-BR" dirty="0" smtClean="0"/>
              <a:t>A redução da camada de ozônio causa maior incidência dos raios ultravioleta, o que diminui a capacidade de fotossíntese nos vegetais e afeta as espécies animais.</a:t>
            </a:r>
          </a:p>
          <a:p>
            <a:pPr lvl="1"/>
            <a:r>
              <a:rPr lang="pt-BR" dirty="0" smtClean="0"/>
              <a:t>Nos seres humanos compromete a resistência do sistema imunológico e causa câncer de pele e doenças oculares, como a catarata.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49080"/>
            <a:ext cx="3456384" cy="259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Conseqüência</a:t>
            </a:r>
          </a:p>
          <a:p>
            <a:pPr lvl="1"/>
            <a:r>
              <a:rPr lang="pt-BR" dirty="0" smtClean="0"/>
              <a:t>A agência norte-americana de proteção ambiental estima que 1% de redução da camada de ozônio provocaria um aumento de 5% no número de pessoas que contraem o câncer de pele.</a:t>
            </a:r>
          </a:p>
          <a:p>
            <a:pPr lvl="1"/>
            <a:r>
              <a:rPr lang="pt-BR" dirty="0" smtClean="0"/>
              <a:t>Em setembro de 1994 foi divulgado um estudo realizado por médicos brasileiros e norte-americanos, onde se demonstrava que cada 1% de redução da camada de ozônio, desencadeava um crescimento específico de 2,5% na incidência de melanomas.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Buraco na camada de ozônio</a:t>
            </a:r>
          </a:p>
          <a:p>
            <a:pPr lvl="1"/>
            <a:r>
              <a:rPr lang="pt-BR" dirty="0" smtClean="0"/>
              <a:t>Acima da Antártida são realizadas medições desde 1957 com os valores normais são de 300 a 500 unidades </a:t>
            </a:r>
            <a:r>
              <a:rPr lang="pt-BR" dirty="0" err="1" smtClean="0"/>
              <a:t>dobson</a:t>
            </a:r>
            <a:r>
              <a:rPr lang="pt-BR" dirty="0" smtClean="0"/>
              <a:t> (UD).</a:t>
            </a:r>
          </a:p>
          <a:p>
            <a:pPr lvl="2"/>
            <a:r>
              <a:rPr lang="pt-BR" dirty="0" smtClean="0"/>
              <a:t>Unidade </a:t>
            </a:r>
            <a:r>
              <a:rPr lang="pt-BR" dirty="0" err="1" smtClean="0"/>
              <a:t>dobson</a:t>
            </a:r>
            <a:r>
              <a:rPr lang="pt-BR" dirty="0" smtClean="0"/>
              <a:t> (UD) é uma medida de comprimento: indica a altura que teria a camada de </a:t>
            </a:r>
            <a:r>
              <a:rPr lang="pt-BR" dirty="0" err="1" smtClean="0"/>
              <a:t>ozõnio</a:t>
            </a:r>
            <a:r>
              <a:rPr lang="pt-BR" dirty="0" smtClean="0"/>
              <a:t> se fosse trazida para baixo, considerando-se a pressão ao nível do mar, sob temperatura de 0ºC.</a:t>
            </a:r>
          </a:p>
          <a:p>
            <a:pPr lvl="1"/>
            <a:r>
              <a:rPr lang="pt-BR" dirty="0" smtClean="0"/>
              <a:t>Em 1991, foi registrado o nível mais baixo até então (110 unidades </a:t>
            </a:r>
            <a:r>
              <a:rPr lang="pt-BR" dirty="0" err="1" smtClean="0"/>
              <a:t>dobson</a:t>
            </a:r>
            <a:r>
              <a:rPr lang="pt-BR" dirty="0" smtClean="0"/>
              <a:t>).</a:t>
            </a:r>
          </a:p>
          <a:p>
            <a:pPr lvl="1"/>
            <a:r>
              <a:rPr lang="pt-BR" dirty="0" smtClean="0"/>
              <a:t>O único buraco na camada de ozônio situa-se sobre a Antártida.</a:t>
            </a:r>
          </a:p>
          <a:p>
            <a:pPr lvl="1"/>
            <a:r>
              <a:rPr lang="pt-BR" dirty="0" smtClean="0"/>
              <a:t>Em qualquer outro local do planeta o que ocorre é uma diminuição lenta e gradual da camada de ozônio.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Ozônio</a:t>
            </a:r>
          </a:p>
          <a:p>
            <a:pPr lvl="1"/>
            <a:r>
              <a:rPr lang="pt-BR" dirty="0" smtClean="0"/>
              <a:t>É um gás atmosférico azul que, como vimos, quando presente na troposfera constitui um sério poluente.</a:t>
            </a:r>
          </a:p>
          <a:p>
            <a:pPr lvl="1"/>
            <a:r>
              <a:rPr lang="pt-BR" dirty="0" smtClean="0"/>
              <a:t>É uma forma alotrópica do elemento químico oxigênio:</a:t>
            </a:r>
          </a:p>
          <a:p>
            <a:pPr lvl="2"/>
            <a:r>
              <a:rPr lang="pt-BR" dirty="0" smtClean="0"/>
              <a:t>Enquanto uma molécula de gás oxigênio possui dois átomos (O</a:t>
            </a:r>
            <a:r>
              <a:rPr lang="pt-BR" baseline="-25000" dirty="0" smtClean="0"/>
              <a:t>2</a:t>
            </a:r>
            <a:r>
              <a:rPr lang="pt-BR" dirty="0" smtClean="0"/>
              <a:t>), uma molécula de gás ozônio possui três (O</a:t>
            </a:r>
            <a:r>
              <a:rPr lang="pt-BR" baseline="-25000" dirty="0" smtClean="0"/>
              <a:t>3</a:t>
            </a:r>
            <a:r>
              <a:rPr lang="pt-BR" dirty="0" smtClean="0"/>
              <a:t>).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6" y="3933056"/>
            <a:ext cx="32214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933056"/>
            <a:ext cx="42612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Buraco na camada de ozônio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  <p:pic>
        <p:nvPicPr>
          <p:cNvPr id="13314" name="Picture 2" descr="C:\Users\Samuel\Desktop\Buraco-na-camada-de-ozonio-no-pol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336704" cy="4600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Buraco na camada de ozônio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86565"/>
            <a:ext cx="6192688" cy="458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Eliminação dos </a:t>
            </a:r>
            <a:r>
              <a:rPr lang="pt-BR" dirty="0" err="1" smtClean="0"/>
              <a:t>SDOs</a:t>
            </a:r>
            <a:endParaRPr lang="pt-BR" dirty="0" smtClean="0"/>
          </a:p>
          <a:p>
            <a:pPr lvl="1"/>
            <a:r>
              <a:rPr lang="pt-BR" dirty="0" smtClean="0"/>
              <a:t>A produção legal de </a:t>
            </a:r>
            <a:r>
              <a:rPr lang="pt-BR" dirty="0" err="1" smtClean="0"/>
              <a:t>CFCs</a:t>
            </a:r>
            <a:r>
              <a:rPr lang="pt-BR" dirty="0" smtClean="0"/>
              <a:t> nos países desenvolvidos encerrou-se em 1995. Os países em desenvolvimento têm um prazo até 2010. Existem registros, no entanto, de entrada clandestina de </a:t>
            </a:r>
            <a:r>
              <a:rPr lang="pt-BR" dirty="0" err="1" smtClean="0"/>
              <a:t>CFCs</a:t>
            </a:r>
            <a:r>
              <a:rPr lang="pt-BR" dirty="0" smtClean="0"/>
              <a:t> nos países desenvolvidos.</a:t>
            </a:r>
          </a:p>
          <a:p>
            <a:pPr lvl="1"/>
            <a:r>
              <a:rPr lang="pt-BR" dirty="0" smtClean="0"/>
              <a:t>A produção de </a:t>
            </a:r>
            <a:r>
              <a:rPr lang="pt-BR" dirty="0" err="1" smtClean="0"/>
              <a:t>halons</a:t>
            </a:r>
            <a:r>
              <a:rPr lang="pt-BR" dirty="0" smtClean="0"/>
              <a:t> foi interrompida em 1994, mas ainda estão sendo usados os estoques existentes.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Eliminação dos </a:t>
            </a:r>
            <a:r>
              <a:rPr lang="pt-BR" dirty="0" err="1" smtClean="0"/>
              <a:t>SDOs</a:t>
            </a:r>
            <a:endParaRPr lang="pt-BR" dirty="0" smtClean="0"/>
          </a:p>
          <a:p>
            <a:pPr lvl="1"/>
            <a:r>
              <a:rPr lang="pt-BR" dirty="0" smtClean="0"/>
              <a:t>O brometo de metila está no rol das </a:t>
            </a:r>
            <a:r>
              <a:rPr lang="pt-BR" dirty="0" err="1" smtClean="0"/>
              <a:t>SDOs</a:t>
            </a:r>
            <a:r>
              <a:rPr lang="pt-BR" dirty="0" smtClean="0"/>
              <a:t> que serão suprimidas gradualmente. Os países desenvolvidos deixarão de usá-lo em 2005 e os países em desenvolvimento em 2015, exceto onde não sejam encontrados substitutos para usos essenciais.</a:t>
            </a:r>
          </a:p>
          <a:p>
            <a:pPr lvl="1"/>
            <a:r>
              <a:rPr lang="pt-BR" dirty="0" smtClean="0"/>
              <a:t>Os países desenvolvidos têm entrado em acordo no sentido de finalizarem a produção de </a:t>
            </a:r>
            <a:r>
              <a:rPr lang="pt-BR" dirty="0" err="1" smtClean="0"/>
              <a:t>HCFCs</a:t>
            </a:r>
            <a:r>
              <a:rPr lang="pt-BR" dirty="0" smtClean="0"/>
              <a:t> em 2030. Os países em desenvolvimento deverão fazer o mesmo até 2040.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Ozônio</a:t>
            </a:r>
          </a:p>
          <a:p>
            <a:pPr lvl="1"/>
            <a:r>
              <a:rPr lang="pt-BR" dirty="0" smtClean="0"/>
              <a:t>Na estratosfera, origina a camada de ozônio, que protege o planeta , impedindo a passagem de grande parte da radiação ultravioleta emitida pelo Sol.</a:t>
            </a:r>
          </a:p>
          <a:p>
            <a:pPr lvl="1"/>
            <a:r>
              <a:rPr lang="pt-BR" dirty="0" smtClean="0"/>
              <a:t>Sem essa proteção a vida na terra seria extinta.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89040"/>
            <a:ext cx="359139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4525373" cy="273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Ozônio</a:t>
            </a:r>
          </a:p>
          <a:p>
            <a:pPr lvl="1"/>
            <a:r>
              <a:rPr lang="pt-BR" dirty="0" smtClean="0"/>
              <a:t>Como já foi dito, o ozônio é uma substância com alta reatividade, tendo a função de um agente oxidante eficiente, em meio ácido (o único gás com caráter oxidante superior a ele é o flúor).</a:t>
            </a:r>
          </a:p>
          <a:p>
            <a:pPr lvl="1"/>
            <a:r>
              <a:rPr lang="pt-BR" dirty="0" smtClean="0"/>
              <a:t>Esse elevado caráter oxidante explica o uso do ozônio como bactericida, podendo ser usado para:</a:t>
            </a:r>
          </a:p>
          <a:p>
            <a:pPr lvl="2"/>
            <a:r>
              <a:rPr lang="pt-BR" dirty="0" smtClean="0"/>
              <a:t>Desinfetar o ar e os gases emanados do esgoto;</a:t>
            </a:r>
          </a:p>
          <a:p>
            <a:pPr lvl="2"/>
            <a:r>
              <a:rPr lang="pt-BR" dirty="0" smtClean="0"/>
              <a:t>Purificar a água, tanto em estações de tratamento quanto em aparelhos de uso doméstico;</a:t>
            </a:r>
          </a:p>
          <a:p>
            <a:pPr lvl="2"/>
            <a:r>
              <a:rPr lang="pt-BR" dirty="0" smtClean="0"/>
              <a:t>Tornar incolores certos compostos de origem vegetal;</a:t>
            </a:r>
          </a:p>
          <a:p>
            <a:pPr lvl="2"/>
            <a:r>
              <a:rPr lang="pt-BR" dirty="0" smtClean="0"/>
              <a:t>Quebrar as duplas ligações de compostos orgânicos, adicionando a elas oxigênio, pelo processo chamado </a:t>
            </a:r>
            <a:r>
              <a:rPr lang="pt-BR" dirty="0" err="1" smtClean="0"/>
              <a:t>ozonólise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978896" cy="518803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Radiações Ultravioleta</a:t>
            </a:r>
          </a:p>
          <a:p>
            <a:pPr lvl="1"/>
            <a:r>
              <a:rPr lang="pt-BR" dirty="0" smtClean="0"/>
              <a:t>Raios Ultravioleta A (UV-A: de 320 a 400 </a:t>
            </a:r>
            <a:r>
              <a:rPr lang="pt-BR" dirty="0" err="1" smtClean="0"/>
              <a:t>nm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Atingem até a segunda camada da pele (derme), estimulando o bronzeado .</a:t>
            </a:r>
          </a:p>
          <a:p>
            <a:pPr lvl="2"/>
            <a:r>
              <a:rPr lang="pt-BR" dirty="0" smtClean="0"/>
              <a:t>Constitui a imensa maioria desse tipo de radiação que chega à superfície da Terra, já que praticamente não é absorvida pela atmosfera.</a:t>
            </a:r>
          </a:p>
          <a:p>
            <a:pPr lvl="2"/>
            <a:r>
              <a:rPr lang="pt-BR" dirty="0" smtClean="0"/>
              <a:t>Danificam as membranas celulares e o DNA, provocando envelhecimento precoce da pele (devido à formação de radicais livres) e uma possível influência favorável ao desenvolvimento do câncer de pele (devido à diminuição do sistema de defesa natural).</a:t>
            </a:r>
          </a:p>
          <a:p>
            <a:pPr lvl="2"/>
            <a:r>
              <a:rPr lang="pt-BR" dirty="0" smtClean="0"/>
              <a:t>Seus danos são cumulativos.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44824"/>
            <a:ext cx="313184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365104"/>
            <a:ext cx="3148309" cy="235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906888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Radiações Ultravioleta</a:t>
            </a:r>
          </a:p>
          <a:p>
            <a:pPr lvl="1"/>
            <a:r>
              <a:rPr lang="pt-BR" dirty="0" smtClean="0"/>
              <a:t>Raios Ultravioleta B (UV-B: de 280 a 320 </a:t>
            </a:r>
            <a:r>
              <a:rPr lang="pt-BR" dirty="0" err="1" smtClean="0"/>
              <a:t>nm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Param na superfície da pele, deixando-a ressecada.</a:t>
            </a:r>
          </a:p>
          <a:p>
            <a:pPr lvl="2"/>
            <a:r>
              <a:rPr lang="pt-BR" dirty="0" smtClean="0"/>
              <a:t>É quase totalmente absorvida pela atmosfera - menos de 1% atingem a superfície do planeta.</a:t>
            </a:r>
          </a:p>
          <a:p>
            <a:pPr lvl="2"/>
            <a:r>
              <a:rPr lang="pt-BR" dirty="0" smtClean="0"/>
              <a:t>Responsável pelas queimaduras, câncer de pele e outros possíveis problemas decorrente da superexposição.</a:t>
            </a:r>
          </a:p>
          <a:p>
            <a:pPr lvl="2"/>
            <a:r>
              <a:rPr lang="pt-BR" dirty="0" smtClean="0"/>
              <a:t>Seus efeitos são imediatos.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2857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186808" cy="5188032"/>
          </a:xfrm>
        </p:spPr>
        <p:txBody>
          <a:bodyPr>
            <a:normAutofit/>
          </a:bodyPr>
          <a:lstStyle/>
          <a:p>
            <a:r>
              <a:rPr lang="pt-BR" dirty="0" smtClean="0"/>
              <a:t>Radiações Ultravioleta</a:t>
            </a:r>
          </a:p>
          <a:p>
            <a:pPr lvl="1"/>
            <a:r>
              <a:rPr lang="pt-BR" dirty="0" smtClean="0"/>
              <a:t>Raios Ultravioleta C (UV-C: de 200 a 280 </a:t>
            </a:r>
            <a:r>
              <a:rPr lang="pt-BR" dirty="0" err="1" smtClean="0"/>
              <a:t>nm</a:t>
            </a:r>
            <a:r>
              <a:rPr lang="pt-BR" dirty="0" smtClean="0"/>
              <a:t>)</a:t>
            </a:r>
          </a:p>
          <a:p>
            <a:pPr lvl="2"/>
            <a:r>
              <a:rPr lang="pt-BR" dirty="0" smtClean="0"/>
              <a:t>Seriam os mais nocivos, penetrando mais profundamente e causando tumores.</a:t>
            </a:r>
          </a:p>
          <a:p>
            <a:pPr lvl="2"/>
            <a:r>
              <a:rPr lang="pt-BR" dirty="0" smtClean="0"/>
              <a:t>Como é totalmente absorvido pela camada de ozônio, não tem maior interesse para medidas feitas na superfície da Terra e seus efeitos normalmente não se manifestam sobre os habitantes do planeta.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286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4186808" cy="5188032"/>
          </a:xfrm>
        </p:spPr>
        <p:txBody>
          <a:bodyPr>
            <a:normAutofit/>
          </a:bodyPr>
          <a:lstStyle/>
          <a:p>
            <a:r>
              <a:rPr lang="pt-BR" dirty="0" smtClean="0"/>
              <a:t>Radiações Ultravioleta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753477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5410944" cy="4972008"/>
          </a:xfrm>
        </p:spPr>
        <p:txBody>
          <a:bodyPr>
            <a:normAutofit/>
          </a:bodyPr>
          <a:lstStyle/>
          <a:p>
            <a:r>
              <a:rPr lang="pt-BR" dirty="0" smtClean="0"/>
              <a:t>Conceito</a:t>
            </a:r>
          </a:p>
          <a:p>
            <a:pPr lvl="1"/>
            <a:r>
              <a:rPr lang="pt-BR" dirty="0" smtClean="0"/>
              <a:t>Uma camada atmosférica que possui uma maior concentração do gás ozônio, situada na estratosfera, entre os quilômetros 20 a 35 km de altitude, a camada de ozônio tem cerca de 15 km de espessura.</a:t>
            </a:r>
          </a:p>
          <a:p>
            <a:pPr lvl="1"/>
            <a:r>
              <a:rPr lang="pt-BR" dirty="0" smtClean="0"/>
              <a:t>Como a composição da atmosfera nessa altitude é bastante estável, a camada de ozônio manteve-se inalterada por anos e sua constituição permitiu o desenvolvimento de vida na Terra.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Camada de Ozônio</a:t>
            </a:r>
            <a:endParaRPr lang="pt-BR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29309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484783"/>
            <a:ext cx="3096344" cy="258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1482</TotalTime>
  <Words>1319</Words>
  <Application>Microsoft Office PowerPoint</Application>
  <PresentationFormat>Apresentação na tela (4:3)</PresentationFormat>
  <Paragraphs>99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Concurso</vt:lpstr>
      <vt:lpstr>CorelDRAW 13.0 Graphic</vt:lpstr>
      <vt:lpstr>Química Ambiental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Camada de Ozônio</vt:lpstr>
      <vt:lpstr>Camada de Ozônio</vt:lpstr>
      <vt:lpstr>Camada de Ozônio</vt:lpstr>
      <vt:lpstr>Camada de Ozônio</vt:lpstr>
      <vt:lpstr>Camada de Ozônio</vt:lpstr>
      <vt:lpstr>Camada de Ozônio</vt:lpstr>
      <vt:lpstr>Camada de Ozônio</vt:lpstr>
      <vt:lpstr>Camada de Ozônio</vt:lpstr>
      <vt:lpstr>Camada de Ozônio</vt:lpstr>
      <vt:lpstr>Camada de Ozônio</vt:lpstr>
      <vt:lpstr>Camada de Ozônio</vt:lpstr>
      <vt:lpstr>Camada de Ozônio</vt:lpstr>
      <vt:lpstr>Camada de Ozônio</vt:lpstr>
      <vt:lpstr>Camada de Ozônio</vt:lpstr>
      <vt:lpstr>Camada de Ozônio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3 - Poluição Atmosférica</dc:title>
  <dc:creator>Samuel Alves de Oliveira</dc:creator>
  <cp:keywords>Poluição; atmosfera</cp:keywords>
  <cp:lastModifiedBy>Samuel</cp:lastModifiedBy>
  <cp:revision>171</cp:revision>
  <dcterms:created xsi:type="dcterms:W3CDTF">2009-10-05T13:42:20Z</dcterms:created>
  <dcterms:modified xsi:type="dcterms:W3CDTF">2010-11-22T17:30:31Z</dcterms:modified>
  <cp:category>Química Ambiental</cp:category>
  <cp:contentStatus>Concluído</cp:contentStatus>
</cp:coreProperties>
</file>