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3" r:id="rId22"/>
    <p:sldId id="278" r:id="rId23"/>
    <p:sldId id="286" r:id="rId24"/>
    <p:sldId id="279" r:id="rId25"/>
    <p:sldId id="282" r:id="rId26"/>
    <p:sldId id="283" r:id="rId27"/>
    <p:sldId id="284" r:id="rId28"/>
    <p:sldId id="280" r:id="rId29"/>
    <p:sldId id="287" r:id="rId30"/>
    <p:sldId id="281" r:id="rId31"/>
    <p:sldId id="28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C32A-A1E2-4659-ACA7-B3CB2F8CFC52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BDE-3813-4668-A2CA-0364F1BFF4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0BDE-3813-4668-A2CA-0364F1BFF42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14282" y="142852"/>
          <a:ext cx="3181373" cy="1428760"/>
        </p:xfrm>
        <a:graphic>
          <a:graphicData uri="http://schemas.openxmlformats.org/presentationml/2006/ole">
            <p:oleObj spid="_x0000_s11265" r:id="rId4" imgW="5869080" imgH="2354040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715140" y="5697478"/>
          <a:ext cx="2266042" cy="1017684"/>
        </p:xfrm>
        <a:graphic>
          <a:graphicData uri="http://schemas.openxmlformats.org/presentationml/2006/ole">
            <p:oleObj spid="_x0000_s10242" r:id="rId3" imgW="5869080" imgH="2354040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IFRN\Ensino\Qu&#237;mica%20Ambiental\Aulas\Cap&#237;tulo%201%20-%20&#193;gua\National%20Geographic%20Channel%20-%20Eutrofiza&#231;&#227;o.avi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IFRN\Ensino\Qu&#237;mica%20Ambiental\Aulas\Cap&#237;tulo%201%20-%20&#193;gua\SABESP%20-%20Tratamento%20de%20&#193;gua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IFRN\Ensino\Qu&#237;mica%20Ambiental\Aulas\Cap&#237;tulo%201%20-%20&#193;gua\SABESP%20-%20Tratamento%20de%20Esgoto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Química Ambiental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Capítulo 1 – Água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Contaminação de corpos de água por elementos que podem ser nocivos ou prejudiciais aos organismos e plantas, assim como a atividade humana. O resultado da contaminação traduz-se como água poluída.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619739"/>
            <a:ext cx="4095752" cy="27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323419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686304" cy="487663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Classificação</a:t>
            </a:r>
          </a:p>
          <a:p>
            <a:pPr lvl="1"/>
            <a:r>
              <a:rPr lang="pt-BR" dirty="0" smtClean="0"/>
              <a:t>Poluição pontual</a:t>
            </a:r>
          </a:p>
          <a:p>
            <a:pPr lvl="2"/>
            <a:r>
              <a:rPr lang="pt-BR" dirty="0" smtClean="0"/>
              <a:t>Foco de poluição facilmente identificável como emissora de poluentes, como no caso de águas residuais, industriais, mistos ou de minas.</a:t>
            </a:r>
          </a:p>
          <a:p>
            <a:pPr lvl="1"/>
            <a:r>
              <a:rPr lang="pt-BR" dirty="0" smtClean="0"/>
              <a:t>Poluição difusa</a:t>
            </a:r>
          </a:p>
          <a:p>
            <a:pPr lvl="2"/>
            <a:r>
              <a:rPr lang="pt-BR" dirty="0" smtClean="0"/>
              <a:t>Onde não existe propriamente um foco definido de poluição, sendo a origem difusa, tal como acontece nas drenagens agrícolas, águas pluviais e escorrimento de lixeiras.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736"/>
            <a:ext cx="2857501" cy="24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56" y="4071942"/>
            <a:ext cx="40767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Contaminantes</a:t>
            </a:r>
          </a:p>
          <a:p>
            <a:pPr lvl="1"/>
            <a:r>
              <a:rPr lang="pt-BR" dirty="0" smtClean="0"/>
              <a:t>Agentes Químicos</a:t>
            </a:r>
          </a:p>
          <a:p>
            <a:pPr lvl="2"/>
            <a:r>
              <a:rPr lang="pt-BR" dirty="0" smtClean="0"/>
              <a:t>Orgânicos (biodegradáveis ou persistentes):Proteínas, gorduras, hidratos de carbono, Ceras, solventes entre outros.</a:t>
            </a:r>
          </a:p>
          <a:p>
            <a:pPr lvl="2"/>
            <a:r>
              <a:rPr lang="pt-BR" dirty="0" smtClean="0"/>
              <a:t>Inorgânicos: Ácidos, alcoóis, tóxicos, sais solúveis ou inertes.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3836178" cy="27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Contaminantes</a:t>
            </a:r>
          </a:p>
          <a:p>
            <a:pPr lvl="1"/>
            <a:r>
              <a:rPr lang="pt-BR" dirty="0" smtClean="0"/>
              <a:t>Agentes físicos</a:t>
            </a:r>
          </a:p>
          <a:p>
            <a:pPr lvl="2"/>
            <a:r>
              <a:rPr lang="pt-BR" dirty="0" smtClean="0"/>
              <a:t>Radioatividade, calor, modificação do sistema terrestre, através de movimentação de terras ou similares.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37979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514591" cy="298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Contaminantes</a:t>
            </a:r>
          </a:p>
          <a:p>
            <a:pPr lvl="1"/>
            <a:r>
              <a:rPr lang="pt-BR" dirty="0" smtClean="0"/>
              <a:t>Agentes Biológicos</a:t>
            </a:r>
          </a:p>
          <a:p>
            <a:pPr lvl="2"/>
            <a:r>
              <a:rPr lang="pt-BR" dirty="0" smtClean="0"/>
              <a:t>Microscópicos, como Vírus, Bactérias, Protozoários, Helmintos (platelmintos e nematelmintos), Algas.</a:t>
            </a:r>
          </a:p>
          <a:p>
            <a:pPr lvl="2"/>
            <a:r>
              <a:rPr lang="pt-BR" dirty="0" smtClean="0"/>
              <a:t>Macroscópicos, como animais e plantas não pertencentes ao habitat natural em sobre-exploração.</a:t>
            </a:r>
          </a:p>
          <a:p>
            <a:pPr lvl="1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982645"/>
            <a:ext cx="3429024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964136"/>
            <a:ext cx="2905138" cy="253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043494" cy="4525963"/>
          </a:xfrm>
        </p:spPr>
        <p:txBody>
          <a:bodyPr/>
          <a:lstStyle/>
          <a:p>
            <a:r>
              <a:rPr lang="pt-BR" dirty="0" smtClean="0"/>
              <a:t>Eutrofização</a:t>
            </a:r>
          </a:p>
          <a:p>
            <a:pPr lvl="1"/>
            <a:r>
              <a:rPr lang="pt-BR" dirty="0" smtClean="0"/>
              <a:t>Fenômeno causado pelo excesso de nutrientes (compostos químicos ricos em fósforo ou nitrogênio) numa massa de água, provocando um aumento excessivo de algas.</a:t>
            </a:r>
          </a:p>
          <a:p>
            <a:pPr lvl="1"/>
            <a:r>
              <a:rPr lang="pt-BR" dirty="0" smtClean="0"/>
              <a:t>Estas, por sua vez, fomentam o desenvolvimento dos consumidores primários e eventualmente de outros elementos da teia alimentar nesse ecossistema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14488"/>
            <a:ext cx="3333760" cy="42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Eutrofização</a:t>
            </a:r>
          </a:p>
          <a:p>
            <a:pPr lvl="1"/>
            <a:r>
              <a:rPr lang="pt-BR" dirty="0" smtClean="0"/>
              <a:t>Este aumento da biomassa pode levar a uma diminuição do oxigênio dissolvido, provocando a morte e conseqüente decomposição de muitos organismos, diminuindo a qualidade da água e eventualmente a alteração profunda do ecossistema.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929066"/>
            <a:ext cx="3343291" cy="266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929066"/>
            <a:ext cx="3582048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Eutrofização</a:t>
            </a:r>
          </a:p>
          <a:p>
            <a:pPr lvl="1"/>
            <a:r>
              <a:rPr lang="pt-BR" dirty="0" smtClean="0"/>
              <a:t>As principais fontes de eutrofização são as atividades humanas industriais, domésticas e agrícolas.</a:t>
            </a:r>
          </a:p>
          <a:p>
            <a:pPr lvl="2"/>
            <a:r>
              <a:rPr lang="pt-BR" dirty="0" smtClean="0"/>
              <a:t>Por exemplo, os fertilizantes  usados nas plantações podem escoar superficialmente ou dissolver-se e infiltrarem-se nas águas subterrâneas e serem arrastados até aos corpos de água mencionados.</a:t>
            </a:r>
          </a:p>
          <a:p>
            <a:pPr lvl="1"/>
            <a:r>
              <a:rPr lang="pt-BR" dirty="0" smtClean="0"/>
              <a:t>Ao aumento rápido de algas relacionado com a acumulação de nutrientes derivados do nitrogênio (nitratos), do fósforo (fosfatos), do enxofre (sulfatos), mas também de potássio, cálcio e magnésio, dá-se o nome de "florescimento" ou "bloom“, dando uma coloração azul-esverdeada, vermelha ou acastanhada à água, consoante as espécies de algas favorecidas pela situação.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Eutrofização</a:t>
            </a:r>
          </a:p>
          <a:p>
            <a:pPr lvl="1"/>
            <a:r>
              <a:rPr lang="pt-BR" dirty="0" smtClean="0"/>
              <a:t>Estas substâncias são os principais nutrientes do </a:t>
            </a:r>
            <a:r>
              <a:rPr lang="pt-BR" dirty="0" err="1" smtClean="0"/>
              <a:t>fitoplâncton</a:t>
            </a:r>
            <a:r>
              <a:rPr lang="pt-BR" dirty="0" smtClean="0"/>
              <a:t> (as "algas" microscópicas que vivem na água), que se pode reproduzir em grandes quantidades, tornando a água esverdeada ou acastanhada.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5002" y="3548000"/>
            <a:ext cx="4123278" cy="259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29" y="3548000"/>
            <a:ext cx="3898595" cy="259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Eutrofização</a:t>
            </a:r>
          </a:p>
          <a:p>
            <a:pPr lvl="1"/>
            <a:r>
              <a:rPr lang="pt-BR" dirty="0" smtClean="0"/>
              <a:t>Quando estas algas - e o </a:t>
            </a:r>
            <a:r>
              <a:rPr lang="pt-BR" dirty="0" err="1" smtClean="0"/>
              <a:t>zooplâncton</a:t>
            </a:r>
            <a:r>
              <a:rPr lang="pt-BR" dirty="0" smtClean="0"/>
              <a:t> que delas se alimenta - começam a morrer, a sua decomposição pode tornar aquela massa de água pobre em oxigênio (</a:t>
            </a:r>
            <a:r>
              <a:rPr lang="pt-BR" dirty="0" err="1" smtClean="0"/>
              <a:t>hipóxia</a:t>
            </a:r>
            <a:r>
              <a:rPr lang="pt-BR" dirty="0" smtClean="0"/>
              <a:t>), provocando a morte de peixes e outros animais e a formação de gases tóxicos ou de cheiro desagradável.</a:t>
            </a:r>
          </a:p>
          <a:p>
            <a:pPr lvl="1"/>
            <a:r>
              <a:rPr lang="pt-BR" dirty="0" smtClean="0"/>
              <a:t>Além disso, algumas espécies de algas produzem toxinas que contaminam as fontes de água potável.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643446"/>
            <a:ext cx="285897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649531"/>
            <a:ext cx="3071834" cy="192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Conceito</a:t>
            </a:r>
          </a:p>
          <a:p>
            <a:pPr lvl="1"/>
            <a:r>
              <a:rPr lang="pt-BR" dirty="0" smtClean="0"/>
              <a:t>Substância química formada por dois átomos de hidrogênio e um de oxigênio.</a:t>
            </a:r>
          </a:p>
          <a:p>
            <a:pPr lvl="1"/>
            <a:r>
              <a:rPr lang="pt-BR" dirty="0" smtClean="0"/>
              <a:t>Caracterizada por ser incolor, inodora e insípida.</a:t>
            </a:r>
          </a:p>
          <a:p>
            <a:pPr lvl="1"/>
            <a:r>
              <a:rPr lang="pt-BR" dirty="0" smtClean="0"/>
              <a:t>Podendo ser encontrada, dependendo de certas condições de pressão e temperatura, nos estados sólido, líquido e gasoso.</a:t>
            </a:r>
          </a:p>
          <a:p>
            <a:pPr lvl="1"/>
            <a:r>
              <a:rPr lang="pt-BR" dirty="0" smtClean="0"/>
              <a:t>De suma importância para a existência e manutenção da vida no planeta Terra.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Eutrofização</a:t>
            </a:r>
          </a:p>
          <a:p>
            <a:pPr lvl="1"/>
            <a:r>
              <a:rPr lang="pt-BR" dirty="0" smtClean="0"/>
              <a:t>Em suma, muitos efeitos ecológicos podem surgir da eutrofização, mas os três principais impactos ecológicos são:</a:t>
            </a:r>
          </a:p>
          <a:p>
            <a:pPr lvl="2"/>
            <a:r>
              <a:rPr lang="pt-BR" dirty="0" smtClean="0"/>
              <a:t>Perda de biodiversidade</a:t>
            </a:r>
          </a:p>
          <a:p>
            <a:pPr lvl="2"/>
            <a:r>
              <a:rPr lang="pt-BR" dirty="0" smtClean="0"/>
              <a:t>Alterações na composição das espécies (invasão de outras espécies)</a:t>
            </a:r>
          </a:p>
          <a:p>
            <a:pPr lvl="2"/>
            <a:r>
              <a:rPr lang="pt-BR" dirty="0" smtClean="0"/>
              <a:t>Efeitos tóxicos.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Eutrofização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06" y="2214554"/>
            <a:ext cx="866340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Eutrofização</a:t>
            </a:r>
          </a:p>
          <a:p>
            <a:pPr lvl="1"/>
            <a:r>
              <a:rPr lang="pt-BR" dirty="0" smtClean="0"/>
              <a:t>Quando esta situação ocorre, a eliminação das causas da poluição pode levar o ecossistema de novo a uma situação saudável mas, se for um sistema fechado onde antes havia espécies  que desapareceram por causa deste problema, será necessária a reintrodução dessas espécies para tornar o sistema semelhante ao que era antes. Estes problemas ocorreram em muitos rios da Europa e ainda não estão totalmente sanados.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  <p:pic>
        <p:nvPicPr>
          <p:cNvPr id="5" name="National Geographic Channel - Eutrofizaçã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Indicadores da qualidade da água</a:t>
            </a:r>
          </a:p>
          <a:p>
            <a:pPr lvl="1"/>
            <a:r>
              <a:rPr lang="pt-BR" dirty="0" smtClean="0"/>
              <a:t>Oxigênio Dissolvido (OD)</a:t>
            </a:r>
          </a:p>
          <a:p>
            <a:pPr lvl="2"/>
            <a:r>
              <a:rPr lang="pt-BR" dirty="0" smtClean="0"/>
              <a:t>É a quantidade, em </a:t>
            </a:r>
            <a:r>
              <a:rPr lang="pt-BR" dirty="0" err="1" smtClean="0"/>
              <a:t>mg</a:t>
            </a:r>
            <a:r>
              <a:rPr lang="pt-BR" dirty="0" smtClean="0"/>
              <a:t>/L, de oxigênio dissolvido na água.</a:t>
            </a:r>
          </a:p>
          <a:p>
            <a:pPr lvl="2"/>
            <a:r>
              <a:rPr lang="pt-BR" dirty="0" smtClean="0"/>
              <a:t>O índice OD é um dos mais importantes para se avaliar a capacidade de um corpo hídrico em suportar atividade biológica de organismos aquáticos.</a:t>
            </a:r>
          </a:p>
          <a:p>
            <a:pPr lvl="2"/>
            <a:r>
              <a:rPr lang="pt-BR" dirty="0" smtClean="0"/>
              <a:t>Nas águas naturais de superfície o índice OD varia de 0 a 19 </a:t>
            </a:r>
            <a:r>
              <a:rPr lang="pt-BR" dirty="0" err="1" smtClean="0"/>
              <a:t>mg</a:t>
            </a:r>
            <a:r>
              <a:rPr lang="pt-BR" dirty="0" smtClean="0"/>
              <a:t>/L, mas um teor de 5 a 6 </a:t>
            </a:r>
            <a:r>
              <a:rPr lang="pt-BR" dirty="0" err="1" smtClean="0"/>
              <a:t>mg</a:t>
            </a:r>
            <a:r>
              <a:rPr lang="pt-BR" dirty="0" smtClean="0"/>
              <a:t>/L já é o suficiente para suportar uma população variada de peixes. Em águas subterrâneas a quantidade de oxigênio dissolvido é muito baixa pelo fato de estar fora do alcance da atmosfera</a:t>
            </a:r>
          </a:p>
          <a:p>
            <a:pPr lvl="2"/>
            <a:r>
              <a:rPr lang="pt-BR" dirty="0" smtClean="0"/>
              <a:t>Normalmente a quantidade de oxigênio dissolvido na água é dada como porcentagem da quantidade máxima de oxigênio possível de ser dissolvido. Esta quantidade máxima é chamada de nível de saturação, varia com a temperatura da água e pode ser medida em laboratório, sendo de 11,5 </a:t>
            </a:r>
            <a:r>
              <a:rPr lang="pt-BR" dirty="0" err="1" smtClean="0"/>
              <a:t>mg</a:t>
            </a:r>
            <a:r>
              <a:rPr lang="pt-BR" dirty="0" smtClean="0"/>
              <a:t>/L a 10 °C; 9 </a:t>
            </a:r>
            <a:r>
              <a:rPr lang="pt-BR" dirty="0" err="1" smtClean="0"/>
              <a:t>mg</a:t>
            </a:r>
            <a:r>
              <a:rPr lang="pt-BR" dirty="0" smtClean="0"/>
              <a:t>/L a 20 °C e 7,5 </a:t>
            </a:r>
            <a:r>
              <a:rPr lang="pt-BR" dirty="0" err="1" smtClean="0"/>
              <a:t>mg</a:t>
            </a:r>
            <a:r>
              <a:rPr lang="pt-BR" dirty="0" smtClean="0"/>
              <a:t>/L a 33 °C.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Indicadores da qualidade da água</a:t>
            </a:r>
          </a:p>
          <a:p>
            <a:pPr lvl="1"/>
            <a:r>
              <a:rPr lang="pt-BR" dirty="0" smtClean="0"/>
              <a:t>Demanda Bioquímica de Oxigênio (DBO)</a:t>
            </a:r>
          </a:p>
          <a:p>
            <a:pPr lvl="2"/>
            <a:r>
              <a:rPr lang="pt-BR" dirty="0" smtClean="0"/>
              <a:t> Corresponde à quantidade de oxigênio consumido na degradação da matéria orgânica por processos biológicos, sendo expresso em </a:t>
            </a:r>
            <a:r>
              <a:rPr lang="pt-BR" dirty="0" err="1" smtClean="0"/>
              <a:t>mg</a:t>
            </a:r>
            <a:r>
              <a:rPr lang="pt-BR" dirty="0" smtClean="0"/>
              <a:t>/litro.</a:t>
            </a:r>
          </a:p>
          <a:p>
            <a:pPr lvl="2"/>
            <a:r>
              <a:rPr lang="pt-BR" dirty="0" smtClean="0"/>
              <a:t>É usualmente designado de DBO, mas é mais precisamente designado de DBO</a:t>
            </a:r>
            <a:r>
              <a:rPr lang="pt-BR" baseline="30000" dirty="0" smtClean="0"/>
              <a:t>20</a:t>
            </a:r>
            <a:r>
              <a:rPr lang="pt-BR" baseline="-25000" dirty="0" smtClean="0"/>
              <a:t>5</a:t>
            </a:r>
            <a:r>
              <a:rPr lang="pt-BR" dirty="0" smtClean="0"/>
              <a:t>, corresponde ao oxigênio consumido na degração da matéria orgânica a uma temperatura média de 20 °C durante 5 dias.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Indicadores da qualidade da água</a:t>
            </a:r>
          </a:p>
          <a:p>
            <a:pPr lvl="1"/>
            <a:r>
              <a:rPr lang="pt-BR" dirty="0" smtClean="0"/>
              <a:t>Demanda Química de Oxigênio (DQO)</a:t>
            </a:r>
          </a:p>
          <a:p>
            <a:pPr lvl="2"/>
            <a:r>
              <a:rPr lang="pt-BR" dirty="0" smtClean="0"/>
              <a:t>É um parâmetro que mede a quantidade de matéria orgânica suscetível de ser oxidada por meios químicos que existam em uma amostra líquida. Se expressa em </a:t>
            </a:r>
            <a:r>
              <a:rPr lang="pt-BR" dirty="0" err="1" smtClean="0"/>
              <a:t>mg</a:t>
            </a:r>
            <a:r>
              <a:rPr lang="pt-BR" dirty="0" smtClean="0"/>
              <a:t> O</a:t>
            </a:r>
            <a:r>
              <a:rPr lang="pt-BR" baseline="-25000" dirty="0" smtClean="0"/>
              <a:t>2</a:t>
            </a:r>
            <a:r>
              <a:rPr lang="pt-BR" dirty="0" smtClean="0"/>
              <a:t>/litro.</a:t>
            </a:r>
          </a:p>
          <a:p>
            <a:pPr lvl="2"/>
            <a:r>
              <a:rPr lang="pt-BR" dirty="0" smtClean="0"/>
              <a:t>A sua medição permite avaliar parâmetros de quantificação de matéria orgânica em compostos aquosos; podendo ser residuais, de rios e aqüíferos, sendo também usado no sector dos resíduos sólidos, em especial nas lamas.</a:t>
            </a:r>
          </a:p>
          <a:p>
            <a:pPr lvl="2"/>
            <a:r>
              <a:rPr lang="pt-BR" dirty="0" smtClean="0"/>
              <a:t>No caso de águas potáveis, não é fácil a sua medição direta devido a baixa concentração de matéria orgânica, razão pela qual é usualmente utilizado o método de </a:t>
            </a:r>
            <a:r>
              <a:rPr lang="pt-BR" dirty="0" err="1" smtClean="0"/>
              <a:t>oxidabilidade</a:t>
            </a:r>
            <a:r>
              <a:rPr lang="pt-BR" dirty="0" smtClean="0"/>
              <a:t> com permanganato de potássio (</a:t>
            </a:r>
            <a:r>
              <a:rPr lang="pt-BR" dirty="0" err="1" smtClean="0"/>
              <a:t>permanganometria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Indicadores da qualidade da água</a:t>
            </a:r>
          </a:p>
          <a:p>
            <a:pPr lvl="1"/>
            <a:r>
              <a:rPr lang="pt-BR" dirty="0" smtClean="0"/>
              <a:t>Biodegradabilidade do Efluente</a:t>
            </a:r>
          </a:p>
          <a:p>
            <a:pPr lvl="2"/>
            <a:r>
              <a:rPr lang="pt-BR" dirty="0" smtClean="0"/>
              <a:t>Por forma a definir, dimensionar ou controlar os processos de tratamento de um efluente é importante avaliar a biodegradabilidade de uma efluente relacionando o DBO com o DQO:</a:t>
            </a:r>
          </a:p>
          <a:p>
            <a:pPr lvl="3"/>
            <a:r>
              <a:rPr lang="pt-BR" dirty="0" smtClean="0"/>
              <a:t>DBO/DQO </a:t>
            </a:r>
            <a:r>
              <a:rPr lang="pt-BR" dirty="0" smtClean="0"/>
              <a:t>→ 0 - efluente de difícil tratamento biológico.</a:t>
            </a:r>
          </a:p>
          <a:p>
            <a:pPr lvl="3"/>
            <a:r>
              <a:rPr lang="pt-BR" dirty="0" smtClean="0"/>
              <a:t>DBO/DQO </a:t>
            </a:r>
            <a:r>
              <a:rPr lang="pt-BR" dirty="0" smtClean="0"/>
              <a:t>→ 1 - efluente de fácil tratamento biológico.</a:t>
            </a:r>
          </a:p>
          <a:p>
            <a:pPr lvl="2"/>
            <a:r>
              <a:rPr lang="pt-BR" dirty="0" smtClean="0"/>
              <a:t>Os valores típicos de um efluente domésticos de </a:t>
            </a:r>
            <a:r>
              <a:rPr lang="pt-BR" dirty="0" smtClean="0"/>
              <a:t>DBO/DQO </a:t>
            </a:r>
            <a:r>
              <a:rPr lang="pt-BR" dirty="0" smtClean="0"/>
              <a:t>situam-se entre os 0,4 e 0,6.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 da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Tratamento de água</a:t>
            </a:r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8350"/>
            <a:ext cx="8572527" cy="47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BESP - Tratamento de Águ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Características importantes</a:t>
            </a:r>
          </a:p>
          <a:p>
            <a:pPr lvl="1"/>
            <a:r>
              <a:rPr lang="pt-BR" dirty="0" smtClean="0"/>
              <a:t>I - Aumenta de volume ao se solidificar (ao contrário da maioria das substâncias)</a:t>
            </a:r>
          </a:p>
          <a:p>
            <a:pPr lvl="2"/>
            <a:r>
              <a:rPr lang="pt-BR" dirty="0" smtClean="0"/>
              <a:t>Por isso o gelo é menos denso que a água líquida.</a:t>
            </a:r>
          </a:p>
          <a:p>
            <a:pPr lvl="1"/>
            <a:r>
              <a:rPr lang="pt-BR" dirty="0" smtClean="0"/>
              <a:t>II - Possui elevado calor específico</a:t>
            </a:r>
          </a:p>
          <a:p>
            <a:pPr lvl="2"/>
            <a:r>
              <a:rPr lang="pt-BR" dirty="0" smtClean="0"/>
              <a:t>Isso impede que ocorram grandes variações de temperatura, tanto do ambiente aquático quanto do clima terrestre.</a:t>
            </a:r>
          </a:p>
          <a:p>
            <a:pPr lvl="1"/>
            <a:r>
              <a:rPr lang="pt-BR" dirty="0" smtClean="0"/>
              <a:t>III - É a substância que apresenta a maior capacidade de dissolução</a:t>
            </a:r>
          </a:p>
          <a:p>
            <a:pPr lvl="2"/>
            <a:r>
              <a:rPr lang="pt-BR" dirty="0" smtClean="0"/>
              <a:t>Permitindo que muitas substâncias polares sejam dissolvidas nela. Por isso é conhecida como solvente universal.</a:t>
            </a:r>
          </a:p>
          <a:p>
            <a:pPr lvl="1"/>
            <a:r>
              <a:rPr lang="pt-BR" dirty="0" smtClean="0"/>
              <a:t>IV  Possui elevada constante dielétrica</a:t>
            </a:r>
          </a:p>
          <a:p>
            <a:pPr lvl="2"/>
            <a:r>
              <a:rPr lang="pt-BR" dirty="0" smtClean="0"/>
              <a:t>Por isso mantém os íons separados em solução e permite a mobilidade iônica na fase aquosa.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Tratamento de efluentes</a:t>
            </a:r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357298"/>
            <a:ext cx="7796947" cy="518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BESP - Tratamento de Esgot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Característicos Importantes</a:t>
            </a:r>
          </a:p>
          <a:p>
            <a:pPr lvl="1"/>
            <a:r>
              <a:rPr lang="pt-BR" dirty="0" smtClean="0"/>
              <a:t>Anomalia na densidade da água</a:t>
            </a:r>
          </a:p>
          <a:p>
            <a:pPr lvl="2"/>
            <a:r>
              <a:rPr lang="pt-BR" dirty="0" smtClean="0"/>
              <a:t>Normalmente ao aquecer uma substância ocorre uma dilatação e, ao resfriá-la uma substância ela se contrai.</a:t>
            </a:r>
          </a:p>
          <a:p>
            <a:pPr lvl="2"/>
            <a:r>
              <a:rPr lang="pt-BR" dirty="0" smtClean="0"/>
              <a:t>De 0 °C a 4 °C, porém, a água se comporta de maneira contrária. Ao congelar , ela expande seu volume em cerca de 10%.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786190"/>
            <a:ext cx="2795601" cy="285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86190"/>
            <a:ext cx="285749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da Água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45499"/>
            <a:ext cx="7858180" cy="546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Água Pura (H</a:t>
            </a:r>
            <a:r>
              <a:rPr lang="pt-BR" baseline="-25000" dirty="0" smtClean="0"/>
              <a:t>2</a:t>
            </a:r>
            <a:r>
              <a:rPr lang="pt-BR" dirty="0" smtClean="0"/>
              <a:t>O)</a:t>
            </a:r>
          </a:p>
          <a:p>
            <a:pPr lvl="1"/>
            <a:r>
              <a:rPr lang="pt-BR" dirty="0" smtClean="0"/>
              <a:t>Não existe na natureza. Devido à enorme capacidade de dissolução da água ela sempre contém várias substâncias dissolvidas. Mesmo a água da chuva e a água destilada nos laboratórios apresentam gases que são absorvidos da atmosfera (oxigênio, nitrogênio, gás carbônico, </a:t>
            </a:r>
            <a:r>
              <a:rPr lang="pt-BR" dirty="0" err="1" smtClean="0"/>
              <a:t>etc</a:t>
            </a:r>
            <a:r>
              <a:rPr lang="pt-BR" dirty="0" smtClean="0"/>
              <a:t>).</a:t>
            </a:r>
          </a:p>
          <a:p>
            <a:r>
              <a:rPr lang="pt-BR" dirty="0" smtClean="0"/>
              <a:t>Água </a:t>
            </a:r>
            <a:r>
              <a:rPr lang="pt-BR" dirty="0" err="1" smtClean="0"/>
              <a:t>Desmineralizada</a:t>
            </a:r>
            <a:endParaRPr lang="pt-BR" dirty="0" smtClean="0"/>
          </a:p>
          <a:p>
            <a:pPr lvl="1"/>
            <a:r>
              <a:rPr lang="pt-BR" dirty="0" smtClean="0"/>
              <a:t>É a água obtida através de um processo de purificação que retira os sais. Os sistemas mais usados chamam-se: resinas de troca iônica e osmose reversa.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Diversos Tipos de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Água Deionizada</a:t>
            </a:r>
          </a:p>
          <a:p>
            <a:pPr lvl="1"/>
            <a:r>
              <a:rPr lang="pt-BR" dirty="0" smtClean="0"/>
              <a:t>É uma água purificada onde são retirados os componentes orgânicos e inorgânicos, inclusive metais pesados. O processo de </a:t>
            </a:r>
            <a:r>
              <a:rPr lang="pt-BR" dirty="0" err="1" smtClean="0"/>
              <a:t>deionização</a:t>
            </a:r>
            <a:r>
              <a:rPr lang="pt-BR" dirty="0" smtClean="0"/>
              <a:t> é feito a partir de um purificador onde a água da torneira passa por um pré-filtro para remover as partículas em suspensão e sedimentos seguindo para uma </a:t>
            </a:r>
            <a:r>
              <a:rPr lang="pt-BR" dirty="0" err="1" smtClean="0"/>
              <a:t>câmara</a:t>
            </a:r>
            <a:r>
              <a:rPr lang="pt-BR" dirty="0" smtClean="0"/>
              <a:t> </a:t>
            </a:r>
            <a:r>
              <a:rPr lang="pt-BR" dirty="0" err="1" smtClean="0"/>
              <a:t>declorinadora</a:t>
            </a:r>
            <a:r>
              <a:rPr lang="pt-BR" dirty="0" smtClean="0"/>
              <a:t> e removedora de materiais orgânicos. Logo em seguida os íons inorgânicos como cálcio, sulfato, carbonato, magnésio, sódio, amônio, nitrito, fosfato, chumbo, cobre e zinco são removidos na câmara de </a:t>
            </a:r>
            <a:r>
              <a:rPr lang="pt-BR" dirty="0" err="1" smtClean="0"/>
              <a:t>deionização</a:t>
            </a:r>
            <a:r>
              <a:rPr lang="pt-BR" dirty="0" smtClean="0"/>
              <a:t>.</a:t>
            </a:r>
          </a:p>
          <a:p>
            <a:r>
              <a:rPr lang="pt-BR" dirty="0" smtClean="0"/>
              <a:t>Água Pesada (D</a:t>
            </a:r>
            <a:r>
              <a:rPr lang="pt-BR" baseline="-25000" dirty="0" smtClean="0"/>
              <a:t>2</a:t>
            </a:r>
            <a:r>
              <a:rPr lang="pt-BR" dirty="0" smtClean="0"/>
              <a:t>O)</a:t>
            </a:r>
          </a:p>
          <a:p>
            <a:pPr lvl="1"/>
            <a:r>
              <a:rPr lang="pt-BR" dirty="0" smtClean="0"/>
              <a:t>Seu nome químico é óxido de deutério. Usada nos reatores nucleares.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Diversos Tipos de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Água Potável</a:t>
            </a:r>
          </a:p>
          <a:p>
            <a:pPr lvl="1"/>
            <a:r>
              <a:rPr lang="pt-BR" dirty="0" smtClean="0"/>
              <a:t>É a água que se pode beber. É limpa, não possuindo micróbios ou substâncias que possam nos prejudicar. Contém substâncias dissolvidas que nos são importantes.</a:t>
            </a:r>
          </a:p>
          <a:p>
            <a:r>
              <a:rPr lang="pt-BR" dirty="0" smtClean="0"/>
              <a:t>Água Mineral</a:t>
            </a:r>
          </a:p>
          <a:p>
            <a:pPr lvl="1"/>
            <a:r>
              <a:rPr lang="pt-BR" dirty="0" smtClean="0"/>
              <a:t>Água natural, potável, com apreciável teor de sais minerais. Não confundir com água purificada adicionada de sais ou água </a:t>
            </a:r>
            <a:r>
              <a:rPr lang="pt-BR" dirty="0" err="1" smtClean="0"/>
              <a:t>mineralizada</a:t>
            </a:r>
            <a:r>
              <a:rPr lang="pt-BR" dirty="0" smtClean="0"/>
              <a:t>, onde os sais são adicionados artificialmente.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Diversos Tipos de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Água Dura</a:t>
            </a:r>
          </a:p>
          <a:p>
            <a:pPr lvl="1"/>
            <a:r>
              <a:rPr lang="pt-BR" dirty="0" smtClean="0"/>
              <a:t>Água rica em sais de cálcio e magnésio, que dificultam a reação de saponificação.</a:t>
            </a:r>
          </a:p>
          <a:p>
            <a:r>
              <a:rPr lang="pt-BR" dirty="0" smtClean="0"/>
              <a:t>Água Poluída</a:t>
            </a:r>
          </a:p>
          <a:p>
            <a:pPr lvl="1"/>
            <a:r>
              <a:rPr lang="pt-BR" dirty="0" smtClean="0"/>
              <a:t>Água que inapropriada para beber, para a higiene pessoal, para a irrigação do solo ou para outros fins. É caracterizada pela existência de produtos tóxicos, radioativos, organismos patogênicos ou, até, pelas altas condições de temperatura.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Diversos Tipos de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745</TotalTime>
  <Words>1656</Words>
  <Application>Microsoft Office PowerPoint</Application>
  <PresentationFormat>Apresentação na tela (4:3)</PresentationFormat>
  <Paragraphs>126</Paragraphs>
  <Slides>31</Slides>
  <Notes>1</Notes>
  <HiddenSlides>0</HiddenSlides>
  <MMClips>3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Concurso</vt:lpstr>
      <vt:lpstr>Química Ambiental</vt:lpstr>
      <vt:lpstr>Introdução</vt:lpstr>
      <vt:lpstr>Introdução</vt:lpstr>
      <vt:lpstr>Introdução</vt:lpstr>
      <vt:lpstr>Ciclo da Água</vt:lpstr>
      <vt:lpstr>Diversos Tipos de Água</vt:lpstr>
      <vt:lpstr>Diversos Tipos de Água</vt:lpstr>
      <vt:lpstr>Diversos Tipos de Água</vt:lpstr>
      <vt:lpstr>Diversos Tipos de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Poluição da água</vt:lpstr>
      <vt:lpstr>Tratamento de água</vt:lpstr>
      <vt:lpstr>Slide 29</vt:lpstr>
      <vt:lpstr>Tratamento de efluentes</vt:lpstr>
      <vt:lpstr>Slide 31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1 - Água</dc:title>
  <dc:creator>Samuel Alves de Oliveira</dc:creator>
  <cp:keywords>poluição, água, ar, solo, produtos químicos</cp:keywords>
  <cp:lastModifiedBy>USUARIO</cp:lastModifiedBy>
  <cp:revision>94</cp:revision>
  <dcterms:created xsi:type="dcterms:W3CDTF">2009-10-05T13:42:20Z</dcterms:created>
  <dcterms:modified xsi:type="dcterms:W3CDTF">2010-08-31T11:27:22Z</dcterms:modified>
  <cp:category>Química Ambiental</cp:category>
  <cp:contentStatus>Concluído</cp:contentStatus>
</cp:coreProperties>
</file>