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61" r:id="rId6"/>
    <p:sldId id="263" r:id="rId7"/>
    <p:sldId id="266" r:id="rId8"/>
    <p:sldId id="262" r:id="rId9"/>
    <p:sldId id="265" r:id="rId10"/>
    <p:sldId id="258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EC32A-A1E2-4659-ACA7-B3CB2F8CFC52}" type="datetimeFigureOut">
              <a:rPr lang="pt-BR" smtClean="0"/>
              <a:pPr/>
              <a:t>28/11/2010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80BDE-3813-4668-A2CA-0364F1BFF42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F399036-D376-4364-9CB5-0AA93D73E110}" type="datetimeFigureOut">
              <a:rPr lang="pt-BR" smtClean="0"/>
              <a:pPr/>
              <a:t>28/11/2010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266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1265" name="Object 1"/>
          <p:cNvGraphicFramePr>
            <a:graphicFrameLocks noChangeAspect="1"/>
          </p:cNvGraphicFramePr>
          <p:nvPr/>
        </p:nvGraphicFramePr>
        <p:xfrm>
          <a:off x="214282" y="142852"/>
          <a:ext cx="3181373" cy="1428760"/>
        </p:xfrm>
        <a:graphic>
          <a:graphicData uri="http://schemas.openxmlformats.org/presentationml/2006/ole">
            <p:oleObj spid="_x0000_s11265" r:id="rId4" imgW="5869080" imgH="2354040" progId="CorelDraw.Graphic.13">
              <p:embed/>
            </p:oleObj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28/11/2010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28/11/2010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28/11/2010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6715140" y="5697478"/>
          <a:ext cx="2266042" cy="1017684"/>
        </p:xfrm>
        <a:graphic>
          <a:graphicData uri="http://schemas.openxmlformats.org/presentationml/2006/ole">
            <p:oleObj spid="_x0000_s10242" r:id="rId3" imgW="5869080" imgH="2354040" progId="CorelDraw.Graphic.13">
              <p:embed/>
            </p:oleObj>
          </a:graphicData>
        </a:graphic>
      </p:graphicFrame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28/11/2010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28/11/2010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28/11/2010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28/11/2010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28/11/2010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28/11/2010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F399036-D376-4364-9CB5-0AA93D73E110}" type="datetimeFigureOut">
              <a:rPr lang="pt-BR" smtClean="0"/>
              <a:pPr/>
              <a:t>28/11/2010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F399036-D376-4364-9CB5-0AA93D73E110}" type="datetimeFigureOut">
              <a:rPr lang="pt-BR" smtClean="0"/>
              <a:pPr/>
              <a:t>28/11/2010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t-BR" dirty="0" smtClean="0"/>
              <a:t>Química Ambiental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t-BR" dirty="0" smtClean="0"/>
              <a:t>Capítulo </a:t>
            </a:r>
            <a:r>
              <a:rPr lang="pt-BR" dirty="0" smtClean="0"/>
              <a:t>7 </a:t>
            </a:r>
            <a:r>
              <a:rPr lang="pt-BR" dirty="0" smtClean="0"/>
              <a:t>– </a:t>
            </a:r>
            <a:r>
              <a:rPr lang="pt-BR" dirty="0" smtClean="0"/>
              <a:t>Resíduos Sólidos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Lixão</a:t>
            </a:r>
          </a:p>
          <a:p>
            <a:pPr lvl="1"/>
            <a:r>
              <a:rPr lang="pt-BR" dirty="0" smtClean="0"/>
              <a:t>Os depósitos de lixo a céu aberto, popularmente conhecidos como vazadouros, lixeiras ou lixões, são áreas geralmente localizadas nas periferias pobres das </a:t>
            </a:r>
            <a:r>
              <a:rPr lang="pt-BR" dirty="0" smtClean="0"/>
              <a:t>cidades.</a:t>
            </a:r>
          </a:p>
          <a:p>
            <a:pPr lvl="1"/>
            <a:r>
              <a:rPr lang="pt-BR" dirty="0" smtClean="0"/>
              <a:t>Os </a:t>
            </a:r>
            <a:r>
              <a:rPr lang="pt-BR" dirty="0" smtClean="0"/>
              <a:t>caminhões de lixo depositam o seu conteúdo nestes locais sem o menor cuidado, muitas vezes a beira de rios, lagoas ou do </a:t>
            </a:r>
            <a:r>
              <a:rPr lang="pt-BR" dirty="0" smtClean="0"/>
              <a:t>mar.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Disposição dos Resíduos Sólidos</a:t>
            </a:r>
            <a:endParaRPr lang="pt-B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4926" y="4149080"/>
            <a:ext cx="369550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198164"/>
            <a:ext cx="3384376" cy="244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Lixão</a:t>
            </a:r>
          </a:p>
          <a:p>
            <a:pPr lvl="1"/>
            <a:r>
              <a:rPr lang="pt-BR" dirty="0" smtClean="0"/>
              <a:t>Ali </a:t>
            </a:r>
            <a:r>
              <a:rPr lang="pt-BR" dirty="0" smtClean="0"/>
              <a:t>o lixo </a:t>
            </a:r>
            <a:r>
              <a:rPr lang="pt-BR" dirty="0" smtClean="0"/>
              <a:t>exala odores, atraem </a:t>
            </a:r>
            <a:r>
              <a:rPr lang="pt-BR" dirty="0" smtClean="0"/>
              <a:t>insetos e ratos sem incomodar a maior parte da população. Quando as cidades crescem as casas começam a ser construídas mais próximas destas áreas e o prejuízo à saúde se torna mais evidente. 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Disposição dos Resíduos Sólidos</a:t>
            </a:r>
            <a:endParaRPr lang="pt-B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645024"/>
            <a:ext cx="4040294" cy="258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l="3024" t="4421" r="3233" b="4949"/>
          <a:stretch>
            <a:fillRect/>
          </a:stretch>
        </p:blipFill>
        <p:spPr bwMode="auto">
          <a:xfrm>
            <a:off x="5006174" y="3667336"/>
            <a:ext cx="3886306" cy="256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Aterro controlado</a:t>
            </a:r>
          </a:p>
          <a:p>
            <a:pPr lvl="1"/>
            <a:r>
              <a:rPr lang="pt-BR" dirty="0" smtClean="0"/>
              <a:t>Neste sistema, há uma contenção do lixo que, depois de lançado no depósito, é coberto por uma camada de </a:t>
            </a:r>
            <a:r>
              <a:rPr lang="pt-BR" dirty="0" smtClean="0"/>
              <a:t>terra.</a:t>
            </a:r>
          </a:p>
          <a:p>
            <a:pPr lvl="1"/>
            <a:r>
              <a:rPr lang="pt-BR" dirty="0" smtClean="0"/>
              <a:t>Esta </a:t>
            </a:r>
            <a:r>
              <a:rPr lang="pt-BR" dirty="0" smtClean="0"/>
              <a:t>forma de disposição minimiza o mau cheiro e o impacto visual, porém, não dispõe de impermeabilização de base (contaminando o solo e o lençol d’água) nem de sistema de tratamento do </a:t>
            </a:r>
            <a:r>
              <a:rPr lang="pt-BR" dirty="0" err="1" smtClean="0"/>
              <a:t>chorume</a:t>
            </a:r>
            <a:r>
              <a:rPr lang="pt-BR" dirty="0" smtClean="0"/>
              <a:t> ou do </a:t>
            </a:r>
            <a:r>
              <a:rPr lang="pt-BR" dirty="0" smtClean="0"/>
              <a:t>biogás.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Disposição dos Resíduos Sólidos</a:t>
            </a:r>
            <a:endParaRPr lang="pt-B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3807" y="4314529"/>
            <a:ext cx="3444217" cy="2138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290250"/>
            <a:ext cx="2880320" cy="216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Aterro sanitário</a:t>
            </a:r>
          </a:p>
          <a:p>
            <a:pPr lvl="1"/>
            <a:r>
              <a:rPr lang="pt-BR" dirty="0" smtClean="0"/>
              <a:t>É </a:t>
            </a:r>
            <a:r>
              <a:rPr lang="pt-BR" dirty="0" smtClean="0"/>
              <a:t>o processo mais avançado de disposição final de resíduos sólidos no </a:t>
            </a:r>
            <a:r>
              <a:rPr lang="pt-BR" dirty="0" smtClean="0"/>
              <a:t>solo, principalmente </a:t>
            </a:r>
            <a:r>
              <a:rPr lang="pt-BR" dirty="0" smtClean="0"/>
              <a:t>do lixo </a:t>
            </a:r>
            <a:r>
              <a:rPr lang="pt-BR" dirty="0" smtClean="0"/>
              <a:t>domiciliar.</a:t>
            </a:r>
          </a:p>
          <a:p>
            <a:pPr lvl="1"/>
            <a:r>
              <a:rPr lang="pt-BR" dirty="0" smtClean="0"/>
              <a:t>É </a:t>
            </a:r>
            <a:r>
              <a:rPr lang="pt-BR" dirty="0" smtClean="0"/>
              <a:t>baseado em critérios de engenharia e normas operacionais específicas, </a:t>
            </a:r>
            <a:r>
              <a:rPr lang="pt-BR" dirty="0" smtClean="0"/>
              <a:t>que permitem </a:t>
            </a:r>
            <a:r>
              <a:rPr lang="pt-BR" dirty="0" smtClean="0"/>
              <a:t>a confinação segura do lixo, em termos de controle da poluição ambiental e proteção ao </a:t>
            </a:r>
            <a:r>
              <a:rPr lang="pt-BR" dirty="0" smtClean="0"/>
              <a:t>meio ambiente.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Disposição dos Resíduos Sólidos</a:t>
            </a:r>
            <a:endParaRPr lang="pt-BR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1426" y="4126866"/>
            <a:ext cx="3675030" cy="254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475" y="4149080"/>
            <a:ext cx="385254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Aterro sanitário</a:t>
            </a:r>
          </a:p>
          <a:p>
            <a:pPr lvl="1"/>
            <a:r>
              <a:rPr lang="pt-BR" dirty="0" smtClean="0"/>
              <a:t>O </a:t>
            </a:r>
            <a:r>
              <a:rPr lang="pt-BR" dirty="0" smtClean="0"/>
              <a:t>lixo é colocado em valas forradas com lonas plásticas, sendo compactado diversas vezes por </a:t>
            </a:r>
            <a:r>
              <a:rPr lang="pt-BR" dirty="0" smtClean="0"/>
              <a:t>um trator </a:t>
            </a:r>
            <a:r>
              <a:rPr lang="pt-BR" dirty="0" smtClean="0"/>
              <a:t>e coberto com terra, evitando a proliferação de </a:t>
            </a:r>
            <a:r>
              <a:rPr lang="pt-BR" dirty="0" smtClean="0"/>
              <a:t>insetos.</a:t>
            </a:r>
          </a:p>
          <a:p>
            <a:pPr lvl="1"/>
            <a:r>
              <a:rPr lang="pt-BR" dirty="0" smtClean="0"/>
              <a:t>Existe </a:t>
            </a:r>
            <a:r>
              <a:rPr lang="pt-BR" dirty="0" smtClean="0"/>
              <a:t>tratamento dos gases e líquidos </a:t>
            </a:r>
            <a:r>
              <a:rPr lang="pt-BR" dirty="0" smtClean="0"/>
              <a:t>produzidos pelo </a:t>
            </a:r>
            <a:r>
              <a:rPr lang="pt-BR" dirty="0" smtClean="0"/>
              <a:t>lixo e controle de animais transmissores de </a:t>
            </a:r>
            <a:r>
              <a:rPr lang="pt-BR" dirty="0" smtClean="0"/>
              <a:t>doenças.</a:t>
            </a:r>
          </a:p>
          <a:p>
            <a:pPr lvl="1"/>
            <a:r>
              <a:rPr lang="pt-BR" dirty="0" smtClean="0"/>
              <a:t>Possui </a:t>
            </a:r>
            <a:r>
              <a:rPr lang="pt-BR" dirty="0" smtClean="0"/>
              <a:t>um tempo de vida útil, devendo ser </a:t>
            </a:r>
            <a:r>
              <a:rPr lang="pt-BR" dirty="0" smtClean="0"/>
              <a:t>desativado no </a:t>
            </a:r>
            <a:r>
              <a:rPr lang="pt-BR" dirty="0" smtClean="0"/>
              <a:t>final.</a:t>
            </a:r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Disposição dos Resíduos Sólidos</a:t>
            </a:r>
            <a:endParaRPr lang="pt-BR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221088"/>
            <a:ext cx="3384376" cy="253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221087"/>
            <a:ext cx="3744416" cy="249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Aterro sanitário</a:t>
            </a:r>
          </a:p>
          <a:p>
            <a:pPr lvl="1">
              <a:buNone/>
            </a:pPr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Disposição dos Resíduos Sólidos</a:t>
            </a:r>
            <a:endParaRPr lang="pt-B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t="-6705" b="-69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Compostagem</a:t>
            </a:r>
          </a:p>
          <a:p>
            <a:pPr lvl="1"/>
            <a:r>
              <a:rPr lang="pt-BR" dirty="0" smtClean="0"/>
              <a:t>É </a:t>
            </a:r>
            <a:r>
              <a:rPr lang="pt-BR" dirty="0" smtClean="0"/>
              <a:t>um processo biológico de decomposição da matéria orgânica contida em restos </a:t>
            </a:r>
            <a:r>
              <a:rPr lang="pt-BR" dirty="0" smtClean="0"/>
              <a:t>de origem </a:t>
            </a:r>
            <a:r>
              <a:rPr lang="pt-BR" dirty="0" smtClean="0"/>
              <a:t>animal ou vegetal, resultando em produtos finais utilizáveis na agricultura para enriquecimento do </a:t>
            </a:r>
            <a:r>
              <a:rPr lang="pt-BR" dirty="0" smtClean="0"/>
              <a:t>solo cultivável.</a:t>
            </a:r>
          </a:p>
          <a:p>
            <a:pPr lvl="1"/>
            <a:r>
              <a:rPr lang="pt-BR" dirty="0" smtClean="0"/>
              <a:t>No </a:t>
            </a:r>
            <a:r>
              <a:rPr lang="pt-BR" dirty="0" smtClean="0"/>
              <a:t>Brasil cerca de 65% do volume de resíduos sólidos urbanos gerados é composto de </a:t>
            </a:r>
            <a:r>
              <a:rPr lang="pt-BR" dirty="0" smtClean="0"/>
              <a:t>matéria orgânica </a:t>
            </a:r>
            <a:r>
              <a:rPr lang="pt-BR" dirty="0" smtClean="0"/>
              <a:t>(restos de frutas, legumes, alimentos em geral, folhas, gramas, etc</a:t>
            </a:r>
            <a:r>
              <a:rPr lang="pt-BR" dirty="0" smtClean="0"/>
              <a:t>...).</a:t>
            </a:r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Reúso</a:t>
            </a:r>
            <a:r>
              <a:rPr lang="pt-BR" dirty="0" smtClean="0"/>
              <a:t> dos Resíduos Sólidos</a:t>
            </a:r>
            <a:endParaRPr lang="pt-B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509120"/>
            <a:ext cx="2849893" cy="213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538575"/>
            <a:ext cx="3024336" cy="207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Vantagens </a:t>
            </a:r>
            <a:r>
              <a:rPr lang="pt-BR" dirty="0" smtClean="0"/>
              <a:t>da </a:t>
            </a:r>
            <a:r>
              <a:rPr lang="pt-BR" dirty="0" smtClean="0"/>
              <a:t>compostagem</a:t>
            </a:r>
          </a:p>
          <a:p>
            <a:pPr lvl="1"/>
            <a:r>
              <a:rPr lang="pt-BR" dirty="0" smtClean="0"/>
              <a:t>Economia </a:t>
            </a:r>
            <a:r>
              <a:rPr lang="pt-BR" dirty="0" smtClean="0"/>
              <a:t>de espaço físico em aterro sanitário;</a:t>
            </a:r>
          </a:p>
          <a:p>
            <a:pPr lvl="1"/>
            <a:r>
              <a:rPr lang="pt-BR" dirty="0" smtClean="0"/>
              <a:t>Reaproveitamento </a:t>
            </a:r>
            <a:r>
              <a:rPr lang="pt-BR" dirty="0" smtClean="0"/>
              <a:t>agrícola da matéria orgânica produzida;</a:t>
            </a:r>
          </a:p>
          <a:p>
            <a:pPr lvl="1"/>
            <a:r>
              <a:rPr lang="pt-BR" dirty="0" smtClean="0"/>
              <a:t>Reciclagem </a:t>
            </a:r>
            <a:r>
              <a:rPr lang="pt-BR" dirty="0" smtClean="0"/>
              <a:t>dos nutrientes contidos no solo;</a:t>
            </a:r>
          </a:p>
          <a:p>
            <a:pPr lvl="1"/>
            <a:r>
              <a:rPr lang="pt-BR" dirty="0" smtClean="0"/>
              <a:t>Eliminação </a:t>
            </a:r>
            <a:r>
              <a:rPr lang="pt-BR" dirty="0" smtClean="0"/>
              <a:t>de agentes patogênicos de forma ambientalmente segura.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Reúso</a:t>
            </a:r>
            <a:r>
              <a:rPr lang="pt-BR" dirty="0" smtClean="0"/>
              <a:t> dos Resíduos Sólidos</a:t>
            </a:r>
            <a:endParaRPr lang="pt-BR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861048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014" y="3861048"/>
            <a:ext cx="4284732" cy="282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Reciclagem</a:t>
            </a:r>
          </a:p>
          <a:p>
            <a:pPr lvl="1"/>
            <a:r>
              <a:rPr lang="pt-BR" dirty="0" smtClean="0"/>
              <a:t>É o </a:t>
            </a:r>
            <a:r>
              <a:rPr lang="pt-BR" dirty="0" smtClean="0"/>
              <a:t>termo geralmente utilizado para designar o reaproveitamento de materiais beneficiados como matéria-prima para um novo </a:t>
            </a:r>
            <a:r>
              <a:rPr lang="pt-BR" dirty="0" smtClean="0"/>
              <a:t>produto.</a:t>
            </a:r>
          </a:p>
          <a:p>
            <a:pPr lvl="1"/>
            <a:r>
              <a:rPr lang="pt-BR" dirty="0" smtClean="0"/>
              <a:t>Muitos </a:t>
            </a:r>
            <a:r>
              <a:rPr lang="pt-BR" dirty="0" smtClean="0"/>
              <a:t>materiais podem ser reciclados e os exemplos mais comuns são o papel, o vidro, o metal e o </a:t>
            </a:r>
            <a:r>
              <a:rPr lang="pt-BR" dirty="0" smtClean="0"/>
              <a:t>plástico.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Reúso</a:t>
            </a:r>
            <a:r>
              <a:rPr lang="pt-BR" dirty="0" smtClean="0"/>
              <a:t> dos Resíduos Sólidos</a:t>
            </a:r>
            <a:endParaRPr lang="pt-BR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933056"/>
            <a:ext cx="3744416" cy="244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861048"/>
            <a:ext cx="2664296" cy="262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Reciclagem</a:t>
            </a:r>
          </a:p>
          <a:p>
            <a:pPr lvl="1"/>
            <a:r>
              <a:rPr lang="pt-BR" dirty="0" smtClean="0"/>
              <a:t>As </a:t>
            </a:r>
            <a:r>
              <a:rPr lang="pt-BR" dirty="0" smtClean="0"/>
              <a:t>maiores vantagens da reciclagem são a minimização da utilização de fontes naturais, muitas vezes não renováveis; e a minimização da quantidade de resíduos que necessita de tratamento final, como aterramento, ou incineração.</a:t>
            </a:r>
          </a:p>
          <a:p>
            <a:pPr lvl="1"/>
            <a:r>
              <a:rPr lang="pt-BR" dirty="0" smtClean="0"/>
              <a:t>O </a:t>
            </a:r>
            <a:r>
              <a:rPr lang="pt-BR" dirty="0" smtClean="0"/>
              <a:t>conceito de reciclagem serve apenas para os materiais que podem voltar ao estado original e ser transformado novamente em um produto igual em todas as suas </a:t>
            </a:r>
            <a:r>
              <a:rPr lang="pt-BR" dirty="0" smtClean="0"/>
              <a:t>características.</a:t>
            </a:r>
          </a:p>
          <a:p>
            <a:pPr lvl="1"/>
            <a:r>
              <a:rPr lang="pt-BR" dirty="0" smtClean="0"/>
              <a:t>O </a:t>
            </a:r>
            <a:r>
              <a:rPr lang="pt-BR" dirty="0" smtClean="0"/>
              <a:t>conceito de reciclagem é diferente do de reutilização.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Reúso</a:t>
            </a:r>
            <a:r>
              <a:rPr lang="pt-BR" dirty="0" smtClean="0"/>
              <a:t> dos Resíduos Sólidos</a:t>
            </a:r>
            <a:endParaRPr lang="pt-B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Resíduos Sólidos</a:t>
            </a:r>
          </a:p>
          <a:p>
            <a:pPr lvl="1"/>
            <a:r>
              <a:rPr lang="pt-BR" dirty="0" smtClean="0"/>
              <a:t>A palavra lixo é derivada do termo latim lix (cinza</a:t>
            </a:r>
            <a:r>
              <a:rPr lang="pt-BR" dirty="0" smtClean="0"/>
              <a:t>).</a:t>
            </a:r>
          </a:p>
          <a:p>
            <a:pPr lvl="1"/>
            <a:r>
              <a:rPr lang="pt-BR" dirty="0" smtClean="0"/>
              <a:t>Comumente </a:t>
            </a:r>
            <a:r>
              <a:rPr lang="pt-BR" dirty="0" smtClean="0"/>
              <a:t>é definido como sujeira, </a:t>
            </a:r>
            <a:r>
              <a:rPr lang="pt-BR" dirty="0" smtClean="0"/>
              <a:t>imundice, coisa </a:t>
            </a:r>
            <a:r>
              <a:rPr lang="pt-BR" dirty="0" smtClean="0"/>
              <a:t>ou coisas inúteis, velhas, sem </a:t>
            </a:r>
            <a:r>
              <a:rPr lang="pt-BR" dirty="0" smtClean="0"/>
              <a:t>valor.</a:t>
            </a:r>
          </a:p>
          <a:p>
            <a:pPr lvl="1"/>
            <a:r>
              <a:rPr lang="pt-BR" dirty="0" smtClean="0"/>
              <a:t>Na </a:t>
            </a:r>
            <a:r>
              <a:rPr lang="pt-BR" dirty="0" smtClean="0"/>
              <a:t>linguagem técnica, porém, é sinônimo de resíduos sólidos e </a:t>
            </a:r>
            <a:r>
              <a:rPr lang="pt-BR" dirty="0" smtClean="0"/>
              <a:t>é representado </a:t>
            </a:r>
            <a:r>
              <a:rPr lang="pt-BR" dirty="0" smtClean="0"/>
              <a:t>por materiais descartados pelas atividades humanas.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3912" y="4239344"/>
            <a:ext cx="2502024" cy="250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257092"/>
            <a:ext cx="3312368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Resíduo doméstico</a:t>
            </a:r>
          </a:p>
          <a:p>
            <a:pPr lvl="1"/>
            <a:r>
              <a:rPr lang="pt-BR" dirty="0" smtClean="0"/>
              <a:t>É </a:t>
            </a:r>
            <a:r>
              <a:rPr lang="pt-BR" dirty="0" smtClean="0"/>
              <a:t>o formado pelos resíduos sólidos produzidos pelas atividades residenciais e se compõe por aproximadamente 60% de matéria orgânica; o restante é formado por embalagens plásticas, latas, vidros, papéis, etc</a:t>
            </a:r>
            <a:r>
              <a:rPr lang="pt-BR" dirty="0" smtClean="0"/>
              <a:t>.</a:t>
            </a:r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Origem dos Resíduos Sólidos</a:t>
            </a:r>
            <a:endParaRPr lang="pt-B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645024"/>
            <a:ext cx="5904656" cy="303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Resíduo </a:t>
            </a:r>
            <a:r>
              <a:rPr lang="pt-BR" dirty="0" smtClean="0"/>
              <a:t>sólido </a:t>
            </a:r>
            <a:r>
              <a:rPr lang="pt-BR" dirty="0" smtClean="0"/>
              <a:t>urbano</a:t>
            </a:r>
          </a:p>
          <a:p>
            <a:pPr lvl="1"/>
            <a:r>
              <a:rPr lang="pt-BR" dirty="0" smtClean="0"/>
              <a:t>Inclui </a:t>
            </a:r>
            <a:r>
              <a:rPr lang="pt-BR" dirty="0" smtClean="0"/>
              <a:t>o resíduo doméstico assim como o resíduo produzido em instalações públicas (parques, por exemplo), em instalações comerciais, bem como restos de construções e demolições</a:t>
            </a:r>
            <a:r>
              <a:rPr lang="pt-BR" dirty="0" smtClean="0"/>
              <a:t>.</a:t>
            </a:r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Origem dos Resíduos Sólidos</a:t>
            </a:r>
            <a:endParaRPr lang="pt-B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140968"/>
            <a:ext cx="2952328" cy="36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5" y="3501008"/>
            <a:ext cx="445394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Resíduo industrial</a:t>
            </a:r>
          </a:p>
          <a:p>
            <a:pPr lvl="1"/>
            <a:r>
              <a:rPr lang="pt-BR" dirty="0" smtClean="0"/>
              <a:t>São resíduos gerados como sub-produtos de processos </a:t>
            </a:r>
            <a:r>
              <a:rPr lang="pt-BR" dirty="0" err="1" smtClean="0"/>
              <a:t>industrais</a:t>
            </a:r>
            <a:r>
              <a:rPr lang="pt-BR" dirty="0" smtClean="0"/>
              <a:t>, resíduos de </a:t>
            </a:r>
            <a:r>
              <a:rPr lang="pt-BR" dirty="0" err="1" smtClean="0"/>
              <a:t>materias-primas</a:t>
            </a:r>
            <a:r>
              <a:rPr lang="pt-BR" dirty="0" smtClean="0"/>
              <a:t> e, as vezes, por produtos não conformes descartados. É </a:t>
            </a:r>
            <a:r>
              <a:rPr lang="pt-BR" dirty="0" smtClean="0"/>
              <a:t>gerado pela indústria, e pode ser altamente prejudicial ao meio ambiente e à saúde humana</a:t>
            </a:r>
            <a:r>
              <a:rPr lang="pt-BR" dirty="0" smtClean="0"/>
              <a:t>.</a:t>
            </a:r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Origem dos Resíduos Sólidos</a:t>
            </a:r>
            <a:endParaRPr lang="pt-BR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861048"/>
            <a:ext cx="364840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861048"/>
            <a:ext cx="4210869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Resíduo hospitalar</a:t>
            </a:r>
          </a:p>
          <a:p>
            <a:pPr lvl="1"/>
            <a:r>
              <a:rPr lang="pt-BR" dirty="0" smtClean="0"/>
              <a:t>É</a:t>
            </a:r>
            <a:r>
              <a:rPr lang="pt-BR" dirty="0" smtClean="0"/>
              <a:t> </a:t>
            </a:r>
            <a:r>
              <a:rPr lang="pt-BR" dirty="0" smtClean="0"/>
              <a:t>a classificação dada aos resíduos perigosos produzidos dentro de hospitais, como seringas usadas, aventais, </a:t>
            </a:r>
            <a:r>
              <a:rPr lang="pt-BR" dirty="0" smtClean="0"/>
              <a:t>etc.</a:t>
            </a:r>
          </a:p>
          <a:p>
            <a:pPr lvl="1"/>
            <a:r>
              <a:rPr lang="pt-BR" dirty="0" smtClean="0"/>
              <a:t>Por </a:t>
            </a:r>
            <a:r>
              <a:rPr lang="pt-BR" dirty="0" smtClean="0"/>
              <a:t>conter agentes causadores de doenças, este tipo de lixo é separado do restante dos resíduos produzidos dentro de um hospital (restos de comida, </a:t>
            </a:r>
            <a:r>
              <a:rPr lang="pt-BR" dirty="0" err="1" smtClean="0"/>
              <a:t>etc</a:t>
            </a:r>
            <a:r>
              <a:rPr lang="pt-BR" dirty="0" smtClean="0"/>
              <a:t>), e é geralmente </a:t>
            </a:r>
            <a:r>
              <a:rPr lang="pt-BR" dirty="0" smtClean="0"/>
              <a:t>incinerado.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Origem dos Resíduos Sólidos</a:t>
            </a:r>
            <a:endParaRPr lang="pt-B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05064"/>
            <a:ext cx="322605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05064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Resíduo hospitalar</a:t>
            </a:r>
          </a:p>
          <a:p>
            <a:pPr lvl="1"/>
            <a:r>
              <a:rPr lang="pt-BR" dirty="0" smtClean="0"/>
              <a:t>Porém</a:t>
            </a:r>
            <a:r>
              <a:rPr lang="pt-BR" dirty="0" smtClean="0"/>
              <a:t>, certos materiais hospitalares, como aventais que estiveram em contato com raios eletromagnéticos de alta energia como raios X, são categorizados de forma diferente (o mencionado avental, por exemplo, é considerado lixo nuclear), e recebem tratamento diferente</a:t>
            </a:r>
            <a:r>
              <a:rPr lang="pt-BR" dirty="0" smtClean="0"/>
              <a:t>.</a:t>
            </a:r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Origem dos Resíduos Sólidos</a:t>
            </a:r>
            <a:endParaRPr lang="pt-B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6094" y="3933056"/>
            <a:ext cx="365847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933056"/>
            <a:ext cx="3712821" cy="254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Resíduo nuclear</a:t>
            </a:r>
          </a:p>
          <a:p>
            <a:pPr lvl="1"/>
            <a:r>
              <a:rPr lang="pt-BR" dirty="0" smtClean="0"/>
              <a:t>É composto </a:t>
            </a:r>
            <a:r>
              <a:rPr lang="pt-BR" dirty="0" smtClean="0"/>
              <a:t>por produtos altamente radioativos, como restos de combustível nuclear, produtos hospitalares que tiveram contato com radioatividade (aventais, papéis, </a:t>
            </a:r>
            <a:r>
              <a:rPr lang="pt-BR" dirty="0" err="1" smtClean="0"/>
              <a:t>etc</a:t>
            </a:r>
            <a:r>
              <a:rPr lang="pt-BR" dirty="0" smtClean="0"/>
              <a:t>), enfim, qualquer material que teve exposição prolongada à radioatividade ou que possui algum grau de </a:t>
            </a:r>
            <a:r>
              <a:rPr lang="pt-BR" dirty="0" smtClean="0"/>
              <a:t>radioatividade.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Origem dos Resíduos Sólidos</a:t>
            </a:r>
            <a:endParaRPr lang="pt-B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933056"/>
            <a:ext cx="377023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6124" y="3933056"/>
            <a:ext cx="3634099" cy="253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Resíduos </a:t>
            </a:r>
            <a:r>
              <a:rPr lang="pt-BR" dirty="0" smtClean="0"/>
              <a:t>de construção e </a:t>
            </a:r>
            <a:r>
              <a:rPr lang="pt-BR" dirty="0" smtClean="0"/>
              <a:t>demolição</a:t>
            </a:r>
          </a:p>
          <a:p>
            <a:pPr lvl="1"/>
            <a:r>
              <a:rPr lang="pt-BR" dirty="0" smtClean="0"/>
              <a:t>É abreviadamente </a:t>
            </a:r>
            <a:r>
              <a:rPr lang="pt-BR" dirty="0" smtClean="0"/>
              <a:t>conhecidos por RCD, são resíduos provenientes de obras civis - construção, reconstrução, ampliação, alteração, conservação e demolição ou derrocada de edificações, assim como o solo e lama de escavações.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Origem dos Resíduos Sólidos</a:t>
            </a:r>
            <a:endParaRPr lang="pt-B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5" y="3573016"/>
            <a:ext cx="336037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6725" y="3573015"/>
            <a:ext cx="3723707" cy="247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Metrô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1660</TotalTime>
  <Words>941</Words>
  <Application>Microsoft Office PowerPoint</Application>
  <PresentationFormat>Apresentação na tela (4:3)</PresentationFormat>
  <Paragraphs>71</Paragraphs>
  <Slides>19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1" baseType="lpstr">
      <vt:lpstr>Concurso</vt:lpstr>
      <vt:lpstr>CorelDRAW 13.0 Graphic</vt:lpstr>
      <vt:lpstr>Química Ambiental</vt:lpstr>
      <vt:lpstr>Introdução</vt:lpstr>
      <vt:lpstr>Origem dos Resíduos Sólidos</vt:lpstr>
      <vt:lpstr>Origem dos Resíduos Sólidos</vt:lpstr>
      <vt:lpstr>Origem dos Resíduos Sólidos</vt:lpstr>
      <vt:lpstr>Origem dos Resíduos Sólidos</vt:lpstr>
      <vt:lpstr>Origem dos Resíduos Sólidos</vt:lpstr>
      <vt:lpstr>Origem dos Resíduos Sólidos</vt:lpstr>
      <vt:lpstr>Origem dos Resíduos Sólidos</vt:lpstr>
      <vt:lpstr>Disposição dos Resíduos Sólidos</vt:lpstr>
      <vt:lpstr>Disposição dos Resíduos Sólidos</vt:lpstr>
      <vt:lpstr>Disposição dos Resíduos Sólidos</vt:lpstr>
      <vt:lpstr>Disposição dos Resíduos Sólidos</vt:lpstr>
      <vt:lpstr>Disposição dos Resíduos Sólidos</vt:lpstr>
      <vt:lpstr>Disposição dos Resíduos Sólidos</vt:lpstr>
      <vt:lpstr>Reúso dos Resíduos Sólidos</vt:lpstr>
      <vt:lpstr>Reúso dos Resíduos Sólidos</vt:lpstr>
      <vt:lpstr>Reúso dos Resíduos Sólidos</vt:lpstr>
      <vt:lpstr>Reúso dos Resíduos Sólidos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Capítulo 3 - Poluição Atmosférica</dc:title>
  <dc:creator>Samuel Alves de Oliveira</dc:creator>
  <cp:keywords>Poluição; atmosfera</cp:keywords>
  <cp:lastModifiedBy>Samuel</cp:lastModifiedBy>
  <cp:revision>177</cp:revision>
  <dcterms:created xsi:type="dcterms:W3CDTF">2009-10-05T13:42:20Z</dcterms:created>
  <dcterms:modified xsi:type="dcterms:W3CDTF">2010-11-29T01:50:46Z</dcterms:modified>
  <cp:category>Química Ambiental</cp:category>
  <cp:contentStatus>Concluído</cp:contentStatus>
</cp:coreProperties>
</file>