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84" r:id="rId20"/>
    <p:sldId id="285" r:id="rId21"/>
    <p:sldId id="286" r:id="rId22"/>
    <p:sldId id="287" r:id="rId23"/>
    <p:sldId id="282" r:id="rId24"/>
    <p:sldId id="278" r:id="rId25"/>
    <p:sldId id="277" r:id="rId26"/>
    <p:sldId id="279" r:id="rId27"/>
    <p:sldId id="280" r:id="rId28"/>
    <p:sldId id="281" r:id="rId29"/>
    <p:sldId id="275" r:id="rId30"/>
    <p:sldId id="289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C32A-A1E2-4659-ACA7-B3CB2F8CFC52}" type="datetimeFigureOut">
              <a:rPr lang="pt-BR" smtClean="0"/>
              <a:pPr/>
              <a:t>08/05/2012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0BDE-3813-4668-A2CA-0364F1BFF42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32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80BDE-3813-4668-A2CA-0364F1BFF429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08/05/2012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26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214282" y="142852"/>
          <a:ext cx="3181373" cy="142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r:id="rId4" imgW="5869080" imgH="2354040" progId="">
                  <p:embed/>
                </p:oleObj>
              </mc:Choice>
              <mc:Fallback>
                <p:oleObj r:id="rId4" imgW="5869080" imgH="23540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42852"/>
                        <a:ext cx="3181373" cy="14287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715140" y="5697478"/>
          <a:ext cx="2266042" cy="101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r:id="rId3" imgW="5869080" imgH="2354040" progId="">
                  <p:embed/>
                </p:oleObj>
              </mc:Choice>
              <mc:Fallback>
                <p:oleObj r:id="rId3" imgW="5869080" imgH="235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5697478"/>
                        <a:ext cx="2266042" cy="101768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08/05/2012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08/05/2012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08/05/2012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08/05/2012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08/05/2012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08/05/2012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08/05/2012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Tecnologia de Fabricação de Biocombustíveis II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Capítulo 1 – Óleos Vegetais, composição química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Nomenclatura</a:t>
            </a:r>
          </a:p>
          <a:p>
            <a:pPr lvl="1"/>
            <a:r>
              <a:rPr lang="pt-BR" dirty="0"/>
              <a:t>Estes compostos são constituídos por átomos de carbono e hidrogênio (cadeia </a:t>
            </a:r>
            <a:r>
              <a:rPr lang="pt-BR" dirty="0" err="1"/>
              <a:t>hidrocarbonada</a:t>
            </a:r>
            <a:r>
              <a:rPr lang="pt-BR" dirty="0"/>
              <a:t>) e um grupo </a:t>
            </a:r>
            <a:r>
              <a:rPr lang="pt-BR" dirty="0" smtClean="0"/>
              <a:t>carboxila.</a:t>
            </a:r>
          </a:p>
          <a:p>
            <a:pPr lvl="1"/>
            <a:r>
              <a:rPr lang="pt-BR" dirty="0" smtClean="0"/>
              <a:t>Quando </a:t>
            </a:r>
            <a:r>
              <a:rPr lang="pt-BR" dirty="0"/>
              <a:t>estes ácidos graxos possuem apenas ligações simples entre os carbonos da cadeia </a:t>
            </a:r>
            <a:r>
              <a:rPr lang="pt-BR" dirty="0" err="1"/>
              <a:t>hidrocarbonada</a:t>
            </a:r>
            <a:r>
              <a:rPr lang="pt-BR" dirty="0"/>
              <a:t>, são denominados de ácidos graxos saturados, ocorrendo uma ou mais duplas ligações serão denominados de insaturados (monoinsaturados ou </a:t>
            </a:r>
            <a:r>
              <a:rPr lang="pt-BR" dirty="0" err="1"/>
              <a:t>polinsaturados</a:t>
            </a:r>
            <a:r>
              <a:rPr lang="pt-BR" dirty="0"/>
              <a:t>, respectivamente</a:t>
            </a:r>
            <a:r>
              <a:rPr lang="pt-BR" dirty="0" smtClean="0"/>
              <a:t>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Ácidos graxos</a:t>
            </a:r>
          </a:p>
        </p:txBody>
      </p:sp>
    </p:spTree>
    <p:extLst>
      <p:ext uri="{BB962C8B-B14F-4D97-AF65-F5344CB8AC3E}">
        <p14:creationId xmlns:p14="http://schemas.microsoft.com/office/powerpoint/2010/main" val="9367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Nomenclatura</a:t>
            </a:r>
          </a:p>
          <a:p>
            <a:pPr lvl="1"/>
            <a:r>
              <a:rPr lang="pt-BR" dirty="0" smtClean="0"/>
              <a:t>As </a:t>
            </a:r>
            <a:r>
              <a:rPr lang="pt-BR" dirty="0"/>
              <a:t>diferenças entre os ácidos graxos podem ser devido ao comprimento da cadeia, pelo número e posição de duplas ligações na cadeia </a:t>
            </a:r>
            <a:r>
              <a:rPr lang="pt-BR" dirty="0" err="1"/>
              <a:t>hidrocarbonada</a:t>
            </a:r>
            <a:r>
              <a:rPr lang="pt-BR" dirty="0"/>
              <a:t> e pela configuração (</a:t>
            </a:r>
            <a:r>
              <a:rPr lang="pt-BR" dirty="0" err="1"/>
              <a:t>cis</a:t>
            </a:r>
            <a:r>
              <a:rPr lang="pt-BR" dirty="0"/>
              <a:t> ou </a:t>
            </a:r>
            <a:r>
              <a:rPr lang="pt-BR" dirty="0" err="1"/>
              <a:t>trans</a:t>
            </a:r>
            <a:r>
              <a:rPr lang="pt-BR" dirty="0" smtClean="0"/>
              <a:t>).</a:t>
            </a:r>
          </a:p>
          <a:p>
            <a:pPr lvl="1"/>
            <a:r>
              <a:rPr lang="pt-BR" dirty="0"/>
              <a:t>Na forma de ácidos graxos livres, ocorrem em quantidades pequenas como componentes naturais dos óleos e gorduras. Na forma associada formando glicerídeos e não glicerídeos chegam a representar até 96% do peso total dessas moléculas.</a:t>
            </a: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Ácidos graxos</a:t>
            </a:r>
          </a:p>
        </p:txBody>
      </p:sp>
    </p:spTree>
    <p:extLst>
      <p:ext uri="{BB962C8B-B14F-4D97-AF65-F5344CB8AC3E}">
        <p14:creationId xmlns:p14="http://schemas.microsoft.com/office/powerpoint/2010/main" val="358919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</a:t>
            </a:r>
          </a:p>
          <a:p>
            <a:pPr lvl="1"/>
            <a:r>
              <a:rPr lang="pt-BR" dirty="0" smtClean="0"/>
              <a:t>Ácido </a:t>
            </a:r>
            <a:r>
              <a:rPr lang="pt-BR" dirty="0" err="1"/>
              <a:t>linoléico</a:t>
            </a:r>
            <a:r>
              <a:rPr lang="pt-BR" dirty="0"/>
              <a:t> (C18:2): É um ácido graxo essencial, por não ser sintetizado pelos mamíferos. Os óleos vegetais são fontes ricas deste ácido graxo.</a:t>
            </a:r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Ácidos graxos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830" y="3124943"/>
            <a:ext cx="3456384" cy="329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836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</a:t>
            </a:r>
          </a:p>
          <a:p>
            <a:pPr lvl="1"/>
            <a:r>
              <a:rPr lang="pt-BR" dirty="0" smtClean="0"/>
              <a:t>Ácido </a:t>
            </a:r>
            <a:r>
              <a:rPr lang="pt-BR" dirty="0"/>
              <a:t>linolênico (C18:3): Possui propriedades “secantes”, tornando óleos com teores acima de 35% de ácido linolênico impróprio para fins alimentícios. O óleo de soja possui cerca de 10%. O óleo de linhaça por possuir cerca de 50% é utilizado na formulação de tintas.</a:t>
            </a:r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Ácidos graxos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3"/>
          <a:stretch/>
        </p:blipFill>
        <p:spPr bwMode="auto">
          <a:xfrm>
            <a:off x="2339752" y="3727751"/>
            <a:ext cx="3888432" cy="266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54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</a:t>
            </a:r>
          </a:p>
          <a:p>
            <a:pPr lvl="1"/>
            <a:r>
              <a:rPr lang="pt-BR" dirty="0" smtClean="0"/>
              <a:t>Ácido </a:t>
            </a:r>
            <a:r>
              <a:rPr lang="pt-BR" dirty="0"/>
              <a:t>araquidônico (C20:4): Ocorre principalmente em fontes de origem animal, em níveis próximos a 1%. É importante por se assemelhar ao ácido </a:t>
            </a:r>
            <a:r>
              <a:rPr lang="pt-BR" dirty="0" err="1"/>
              <a:t>linoléico</a:t>
            </a:r>
            <a:r>
              <a:rPr lang="pt-BR" dirty="0"/>
              <a:t>, considerado essencial. Gorduras de animais marinhos apresentam teores significativos de ácidos graxos </a:t>
            </a:r>
            <a:r>
              <a:rPr lang="pt-BR" dirty="0" err="1"/>
              <a:t>polinsaturados</a:t>
            </a:r>
            <a:r>
              <a:rPr lang="pt-BR" dirty="0"/>
              <a:t> (C20 – C24), contendo 3 – 6 duplas ligações.</a:t>
            </a:r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Ácidos graxos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79"/>
            <a:ext cx="3240360" cy="25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090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Tipos</a:t>
            </a:r>
          </a:p>
          <a:p>
            <a:pPr lvl="1"/>
            <a:r>
              <a:rPr lang="pt-BR" dirty="0" smtClean="0"/>
              <a:t>Ácido </a:t>
            </a:r>
            <a:r>
              <a:rPr lang="pt-BR" dirty="0"/>
              <a:t>oleico (C18:1): O ácido graxo </a:t>
            </a:r>
            <a:r>
              <a:rPr lang="pt-BR" dirty="0" err="1"/>
              <a:t>oléico</a:t>
            </a:r>
            <a:r>
              <a:rPr lang="pt-BR" dirty="0"/>
              <a:t> é encontrado praticamente em todos os óleos e gorduras, sendo componente dominante no óleo de oliva, alcançando níveis de até 75%. Em gordura animal o seu teor é superior a 40%.</a:t>
            </a:r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Ácidos graxos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375104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277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690864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Conceito</a:t>
            </a:r>
          </a:p>
          <a:p>
            <a:pPr lvl="1"/>
            <a:r>
              <a:rPr lang="pt-BR" dirty="0"/>
              <a:t>São plantas vegetais que possuem óleos e gorduras que podem ser extraídos através de processos </a:t>
            </a:r>
            <a:r>
              <a:rPr lang="pt-BR" dirty="0" smtClean="0"/>
              <a:t>adequados.</a:t>
            </a:r>
          </a:p>
          <a:p>
            <a:pPr lvl="1"/>
            <a:r>
              <a:rPr lang="pt-BR" dirty="0" smtClean="0"/>
              <a:t>Além </a:t>
            </a:r>
            <a:r>
              <a:rPr lang="pt-BR" dirty="0"/>
              <a:t>dos óleos de origem vegetal (oleaginosas), existem os óleos de origem animal e microbiana.</a:t>
            </a:r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5"/>
            <a:ext cx="37338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43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soja</a:t>
            </a:r>
          </a:p>
          <a:p>
            <a:pPr lvl="1"/>
            <a:r>
              <a:rPr lang="pt-BR" dirty="0"/>
              <a:t>A soja </a:t>
            </a:r>
            <a:r>
              <a:rPr lang="pt-BR" i="1" dirty="0" smtClean="0"/>
              <a:t>(</a:t>
            </a:r>
            <a:r>
              <a:rPr lang="pt-BR" i="1" dirty="0" err="1" smtClean="0"/>
              <a:t>Glycine</a:t>
            </a:r>
            <a:r>
              <a:rPr lang="pt-BR" i="1" dirty="0" smtClean="0"/>
              <a:t> Max)</a:t>
            </a:r>
            <a:r>
              <a:rPr lang="pt-BR" dirty="0" smtClean="0"/>
              <a:t> é </a:t>
            </a:r>
            <a:r>
              <a:rPr lang="pt-BR" dirty="0"/>
              <a:t>originária da China e do Japão e conhecida há mais de cinco mil anos. Foi introduzida na Europa no século </a:t>
            </a:r>
            <a:r>
              <a:rPr lang="pt-BR" dirty="0" smtClean="0"/>
              <a:t>XVIII.</a:t>
            </a:r>
          </a:p>
          <a:p>
            <a:pPr lvl="1"/>
            <a:r>
              <a:rPr lang="pt-BR" dirty="0" smtClean="0"/>
              <a:t>No </a:t>
            </a:r>
            <a:r>
              <a:rPr lang="pt-BR" dirty="0"/>
              <a:t>Brasil sua introdução data do final do século XIX, no estado da </a:t>
            </a:r>
            <a:r>
              <a:rPr lang="pt-BR" dirty="0" smtClean="0"/>
              <a:t>Bahia.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soja e seus subprodutos também têm enorme importância para a balança comercial brasileira. </a:t>
            </a:r>
            <a:r>
              <a:rPr lang="pt-BR" dirty="0" smtClean="0"/>
              <a:t>(Proteína + óleo)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57939"/>
            <a:ext cx="2986312" cy="189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46260"/>
            <a:ext cx="3348633" cy="18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06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soja</a:t>
            </a:r>
          </a:p>
          <a:p>
            <a:pPr lvl="1"/>
            <a:r>
              <a:rPr lang="pt-BR" dirty="0"/>
              <a:t>O Óleo de Soja é o mais consumido mundialmente e seu concorrente direto é o óleo de </a:t>
            </a:r>
            <a:r>
              <a:rPr lang="pt-BR" dirty="0" smtClean="0"/>
              <a:t>palma.</a:t>
            </a:r>
          </a:p>
          <a:p>
            <a:pPr lvl="1"/>
            <a:r>
              <a:rPr lang="pt-BR" dirty="0" smtClean="0"/>
              <a:t>No </a:t>
            </a:r>
            <a:r>
              <a:rPr lang="pt-BR" dirty="0"/>
              <a:t>Brasil temos vários incentivos para a produção e comercialização do Óleo de Soja que pode ser produzido nas seguintes qualidades: bruto, refinado comestível, refinado industrial, </a:t>
            </a:r>
            <a:r>
              <a:rPr lang="pt-BR" dirty="0" smtClean="0"/>
              <a:t>lecitina.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Óleo de Soja Refinado apresenta-se como um óleo de cor levemente amarelado, límpido com odor e sabor suave característico.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7503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algodão</a:t>
            </a:r>
          </a:p>
          <a:p>
            <a:pPr lvl="1"/>
            <a:r>
              <a:rPr lang="pt-BR" dirty="0" smtClean="0"/>
              <a:t>Especificações Técnica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168624"/>
              </p:ext>
            </p:extLst>
          </p:nvPr>
        </p:nvGraphicFramePr>
        <p:xfrm>
          <a:off x="498348" y="2420888"/>
          <a:ext cx="8147304" cy="32918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15768"/>
                <a:gridCol w="2715768"/>
                <a:gridCol w="271576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ÍNDICES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/>
                        <a:t>UNIDADES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VALORES DE REFERÊNCIA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Peso Específico (25ºC)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g/cm³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0,916 - 0,922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Refração (25ºC)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1,465 - 1,475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Iodo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g I</a:t>
                      </a:r>
                      <a:r>
                        <a:rPr lang="pt-BR" baseline="-25000"/>
                        <a:t>2</a:t>
                      </a:r>
                      <a:r>
                        <a:rPr lang="pt-BR"/>
                        <a:t> / 100g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120 - 141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Saponificação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mg KOH/g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180 - 200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Matéria Insaponificável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&lt; 1,0%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Acidez, óleo refinado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g ácido oleico/100g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&lt; 0,3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Acidez, óleo bruto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g ácido oleico/100g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&lt; 2,0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Peróxido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m/kg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&lt; 10,0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43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/>
              <a:t>O óleo vegetal é uma gordura extraída de plantas, constituída principalmente de </a:t>
            </a:r>
            <a:r>
              <a:rPr lang="pt-BR" dirty="0" err="1"/>
              <a:t>triacilgliceróis</a:t>
            </a:r>
            <a:r>
              <a:rPr lang="pt-BR" dirty="0"/>
              <a:t> (&gt; 95%) e pequenas quantidades de mono e </a:t>
            </a:r>
            <a:r>
              <a:rPr lang="pt-BR" dirty="0" err="1" smtClean="0"/>
              <a:t>diacilgliceróis</a:t>
            </a:r>
            <a:r>
              <a:rPr lang="pt-BR" dirty="0" smtClean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Óleos Vegetais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39740"/>
            <a:ext cx="2250564" cy="248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70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soja</a:t>
            </a:r>
            <a:endParaRPr lang="pt-BR" dirty="0" smtClean="0"/>
          </a:p>
          <a:p>
            <a:pPr lvl="1"/>
            <a:r>
              <a:rPr lang="pt-BR" dirty="0" smtClean="0"/>
              <a:t>Especificações Técnica</a:t>
            </a:r>
          </a:p>
          <a:p>
            <a:pPr lvl="2"/>
            <a:endParaRPr lang="pt-BR" dirty="0"/>
          </a:p>
          <a:p>
            <a:pPr lvl="2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061078"/>
              </p:ext>
            </p:extLst>
          </p:nvPr>
        </p:nvGraphicFramePr>
        <p:xfrm>
          <a:off x="899592" y="2345493"/>
          <a:ext cx="7467837" cy="438532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89279"/>
                <a:gridCol w="2489279"/>
                <a:gridCol w="2489279"/>
              </a:tblGrid>
              <a:tr h="54960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ÁCIDOS GRAXOS </a:t>
                      </a:r>
                    </a:p>
                  </a:txBody>
                  <a:tcPr marL="83814" marR="83814" marT="41907" marB="4190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/>
                        <a:t>ESTRUTURA</a:t>
                      </a:r>
                    </a:p>
                  </a:txBody>
                  <a:tcPr marL="83814" marR="83814" marT="41907" marB="41907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VALORES DE REFERÊNCIA (%)</a:t>
                      </a:r>
                    </a:p>
                  </a:txBody>
                  <a:tcPr marL="83814" marR="83814" marT="41907" marB="41907" anchor="ctr">
                    <a:solidFill>
                      <a:schemeClr val="accent1"/>
                    </a:solidFill>
                  </a:tcPr>
                </a:tc>
              </a:tr>
              <a:tr h="315103"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-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C&lt;14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&lt; 0,1</a:t>
                      </a:r>
                    </a:p>
                  </a:txBody>
                  <a:tcPr marL="83814" marR="83814" marT="41907" marB="41907" anchor="ctr"/>
                </a:tc>
              </a:tr>
              <a:tr h="315103"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Ácido Mirístico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C14:0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&lt; 0,5</a:t>
                      </a:r>
                    </a:p>
                  </a:txBody>
                  <a:tcPr marL="83814" marR="83814" marT="41907" marB="41907" anchor="ctr"/>
                </a:tc>
              </a:tr>
              <a:tr h="315103"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Ácido Palmítico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C16:0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7,0 - 14,0</a:t>
                      </a:r>
                    </a:p>
                  </a:txBody>
                  <a:tcPr marL="83814" marR="83814" marT="41907" marB="41907" anchor="ctr"/>
                </a:tc>
              </a:tr>
              <a:tr h="315103"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Ácido Palmitoleico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C16:1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&lt; 0,5</a:t>
                      </a:r>
                    </a:p>
                  </a:txBody>
                  <a:tcPr marL="83814" marR="83814" marT="41907" marB="41907" anchor="ctr"/>
                </a:tc>
              </a:tr>
              <a:tr h="315103"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Ácido Esteárico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C18:0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1,4 - 5,5</a:t>
                      </a:r>
                    </a:p>
                  </a:txBody>
                  <a:tcPr marL="83814" marR="83814" marT="41907" marB="41907" anchor="ctr"/>
                </a:tc>
              </a:tr>
              <a:tr h="31510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Ácido </a:t>
                      </a:r>
                      <a:r>
                        <a:rPr lang="pt-BR" sz="1600" dirty="0" smtClean="0"/>
                        <a:t>Oleico</a:t>
                      </a:r>
                      <a:endParaRPr lang="pt-BR" sz="1600" dirty="0"/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C18:1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19,0 - 30,0</a:t>
                      </a:r>
                    </a:p>
                  </a:txBody>
                  <a:tcPr marL="83814" marR="83814" marT="41907" marB="41907" anchor="ctr"/>
                </a:tc>
              </a:tr>
              <a:tr h="31510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Ácido </a:t>
                      </a:r>
                      <a:r>
                        <a:rPr lang="pt-BR" sz="1600" dirty="0" smtClean="0"/>
                        <a:t>Linoleico</a:t>
                      </a:r>
                      <a:endParaRPr lang="pt-BR" sz="1600" dirty="0"/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C18:2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44,0 - 62,0</a:t>
                      </a:r>
                    </a:p>
                  </a:txBody>
                  <a:tcPr marL="83814" marR="83814" marT="41907" marB="41907" anchor="ctr"/>
                </a:tc>
              </a:tr>
              <a:tr h="53729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Ácido </a:t>
                      </a:r>
                      <a:r>
                        <a:rPr lang="pt-BR" sz="1600" dirty="0" smtClean="0"/>
                        <a:t>Linolênico</a:t>
                      </a:r>
                      <a:endParaRPr lang="pt-BR" sz="1600" dirty="0"/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C18:3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4,0 - 11,0</a:t>
                      </a:r>
                    </a:p>
                  </a:txBody>
                  <a:tcPr marL="83814" marR="83814" marT="41907" marB="41907" anchor="ctr"/>
                </a:tc>
              </a:tr>
              <a:tr h="315103"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Ácido Araquídico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C20:0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&lt; 1,0</a:t>
                      </a:r>
                    </a:p>
                  </a:txBody>
                  <a:tcPr marL="83814" marR="83814" marT="41907" marB="41907" anchor="ctr"/>
                </a:tc>
              </a:tr>
              <a:tr h="315103"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Ácido Eicosenoico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C20:1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&lt; 1,0</a:t>
                      </a:r>
                    </a:p>
                  </a:txBody>
                  <a:tcPr marL="83814" marR="83814" marT="41907" marB="41907" anchor="ctr"/>
                </a:tc>
              </a:tr>
              <a:tr h="315103"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Ácido Behênico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C22:0</a:t>
                      </a:r>
                    </a:p>
                  </a:txBody>
                  <a:tcPr marL="83814" marR="83814" marT="41907" marB="419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&lt; 0,5</a:t>
                      </a:r>
                    </a:p>
                  </a:txBody>
                  <a:tcPr marL="83814" marR="83814" marT="41907" marB="4190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382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soja</a:t>
            </a:r>
          </a:p>
          <a:p>
            <a:pPr lvl="1"/>
            <a:r>
              <a:rPr lang="pt-BR" dirty="0" smtClean="0"/>
              <a:t>Vantagens do uso em grande escala para combustível</a:t>
            </a:r>
          </a:p>
          <a:p>
            <a:pPr lvl="2"/>
            <a:r>
              <a:rPr lang="pt-BR" dirty="0"/>
              <a:t>Rápido retorno do investimento.</a:t>
            </a:r>
          </a:p>
          <a:p>
            <a:pPr lvl="2"/>
            <a:r>
              <a:rPr lang="pt-BR" dirty="0" smtClean="0"/>
              <a:t>Produz também o </a:t>
            </a:r>
            <a:r>
              <a:rPr lang="pt-BR" dirty="0"/>
              <a:t>farelo, que vale mais que o óleo.</a:t>
            </a:r>
          </a:p>
          <a:p>
            <a:pPr lvl="2"/>
            <a:r>
              <a:rPr lang="pt-BR" dirty="0" smtClean="0"/>
              <a:t>Cadeia </a:t>
            </a:r>
            <a:r>
              <a:rPr lang="pt-BR" dirty="0"/>
              <a:t>produtiva bem estruturada: </a:t>
            </a:r>
            <a:r>
              <a:rPr lang="pt-BR" dirty="0" smtClean="0"/>
              <a:t>antes/depois.</a:t>
            </a:r>
            <a:endParaRPr lang="pt-BR" dirty="0"/>
          </a:p>
          <a:p>
            <a:pPr lvl="2"/>
            <a:r>
              <a:rPr lang="pt-BR" dirty="0" smtClean="0"/>
              <a:t>Muito </a:t>
            </a:r>
            <a:r>
              <a:rPr lang="pt-BR" dirty="0"/>
              <a:t>apoio da pesquisa e tradição de cultivo.</a:t>
            </a:r>
          </a:p>
          <a:p>
            <a:pPr lvl="2"/>
            <a:r>
              <a:rPr lang="pt-BR" dirty="0" smtClean="0"/>
              <a:t>Fácil </a:t>
            </a:r>
            <a:r>
              <a:rPr lang="pt-BR" dirty="0"/>
              <a:t>de vender </a:t>
            </a:r>
            <a:r>
              <a:rPr lang="pt-BR" dirty="0" smtClean="0"/>
              <a:t>e bons </a:t>
            </a:r>
            <a:r>
              <a:rPr lang="pt-BR" dirty="0"/>
              <a:t>preços.</a:t>
            </a:r>
          </a:p>
          <a:p>
            <a:pPr lvl="2"/>
            <a:r>
              <a:rPr lang="pt-BR" dirty="0" smtClean="0"/>
              <a:t>Único </a:t>
            </a:r>
            <a:r>
              <a:rPr lang="pt-BR" dirty="0"/>
              <a:t>óleo com produção em escala.</a:t>
            </a:r>
          </a:p>
          <a:p>
            <a:pPr lvl="2"/>
            <a:r>
              <a:rPr lang="pt-BR" dirty="0" smtClean="0"/>
              <a:t>Óleo </a:t>
            </a:r>
            <a:r>
              <a:rPr lang="pt-BR" dirty="0"/>
              <a:t>bom p/ consumo humano e p/ biodiesel.</a:t>
            </a:r>
          </a:p>
          <a:p>
            <a:pPr lvl="2"/>
            <a:r>
              <a:rPr lang="pt-BR" dirty="0" smtClean="0"/>
              <a:t>Permite </a:t>
            </a:r>
            <a:r>
              <a:rPr lang="pt-BR" dirty="0"/>
              <a:t>armazenar e esperar processamento.</a:t>
            </a:r>
          </a:p>
          <a:p>
            <a:pPr lvl="2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669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soja</a:t>
            </a:r>
          </a:p>
          <a:p>
            <a:pPr lvl="1"/>
            <a:r>
              <a:rPr lang="pt-BR" dirty="0" smtClean="0"/>
              <a:t>Desvantagens</a:t>
            </a:r>
          </a:p>
          <a:p>
            <a:pPr lvl="2"/>
            <a:r>
              <a:rPr lang="pt-BR" dirty="0"/>
              <a:t>Baixo teor óleo (18/20</a:t>
            </a:r>
            <a:r>
              <a:rPr lang="pt-BR" dirty="0" smtClean="0"/>
              <a:t>%)</a:t>
            </a:r>
            <a:endParaRPr lang="pt-BR" dirty="0"/>
          </a:p>
          <a:p>
            <a:pPr lvl="2"/>
            <a:r>
              <a:rPr lang="pt-BR" dirty="0" smtClean="0"/>
              <a:t>Alto índice </a:t>
            </a:r>
            <a:r>
              <a:rPr lang="pt-BR" dirty="0"/>
              <a:t>de iodo = compromete </a:t>
            </a:r>
            <a:r>
              <a:rPr lang="pt-BR" dirty="0" smtClean="0"/>
              <a:t>a qualidade </a:t>
            </a:r>
            <a:r>
              <a:rPr lang="pt-BR" dirty="0"/>
              <a:t>do biodiesel.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18" y="3356992"/>
            <a:ext cx="358439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346852"/>
            <a:ext cx="3062157" cy="229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678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algodão</a:t>
            </a:r>
          </a:p>
          <a:p>
            <a:pPr lvl="1"/>
            <a:r>
              <a:rPr lang="pt-BR" dirty="0" smtClean="0"/>
              <a:t>É </a:t>
            </a:r>
            <a:r>
              <a:rPr lang="pt-BR" dirty="0"/>
              <a:t>extraído da semente </a:t>
            </a:r>
            <a:r>
              <a:rPr lang="pt-BR" dirty="0" smtClean="0"/>
              <a:t>do algodão </a:t>
            </a:r>
            <a:r>
              <a:rPr lang="pt-BR" dirty="0"/>
              <a:t>(</a:t>
            </a:r>
            <a:r>
              <a:rPr lang="pt-BR" i="1" dirty="0" err="1"/>
              <a:t>Gossypium</a:t>
            </a:r>
            <a:r>
              <a:rPr lang="pt-BR" i="1" dirty="0"/>
              <a:t> </a:t>
            </a:r>
            <a:r>
              <a:rPr lang="pt-BR" i="1" dirty="0" err="1"/>
              <a:t>herbaceum</a:t>
            </a:r>
            <a:r>
              <a:rPr lang="pt-BR" dirty="0"/>
              <a:t>), </a:t>
            </a:r>
            <a:r>
              <a:rPr lang="pt-BR" dirty="0" smtClean="0"/>
              <a:t>que </a:t>
            </a:r>
            <a:r>
              <a:rPr lang="pt-BR" dirty="0"/>
              <a:t>também é conhecida como caroço do algodão. É um subproduto na produção de fibra.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utilização do caroço de algodão na produção de óleo alimentício só foi possível depois que se conseguiu sua desodorização.</a:t>
            </a:r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7"/>
            <a:ext cx="3672408" cy="256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97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algodão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óleo de caroço de algodão tem um leve sabor de castanha, geralmente é límpido de cor dourada claro ao amarelo avermelhado, como os demais óleos seu grau da cor depende do grau de refinamento. O óleo é rico em tocoferol, um antioxidante natural o qual possui variados graus de vitamina E.</a:t>
            </a:r>
          </a:p>
          <a:p>
            <a:pPr lvl="1"/>
            <a:r>
              <a:rPr lang="pt-BR" dirty="0" smtClean="0"/>
              <a:t>É </a:t>
            </a:r>
            <a:r>
              <a:rPr lang="pt-BR" dirty="0"/>
              <a:t>o óleo vegetal comestível mais antigo produzido industrialmente no </a:t>
            </a:r>
            <a:r>
              <a:rPr lang="pt-BR" dirty="0" smtClean="0"/>
              <a:t>Brasil.</a:t>
            </a:r>
          </a:p>
          <a:p>
            <a:pPr lvl="1"/>
            <a:r>
              <a:rPr lang="pt-BR" dirty="0" smtClean="0"/>
              <a:t>Por </a:t>
            </a:r>
            <a:r>
              <a:rPr lang="pt-BR" dirty="0"/>
              <a:t>sua composição química, tem importante uso na produção de gorduras compostas.</a:t>
            </a:r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413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algodão</a:t>
            </a:r>
          </a:p>
          <a:p>
            <a:pPr lvl="1"/>
            <a:r>
              <a:rPr lang="pt-BR" dirty="0" smtClean="0"/>
              <a:t>Especificações Técnica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896401"/>
              </p:ext>
            </p:extLst>
          </p:nvPr>
        </p:nvGraphicFramePr>
        <p:xfrm>
          <a:off x="899592" y="2492896"/>
          <a:ext cx="7632846" cy="29523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44282"/>
                <a:gridCol w="2544282"/>
                <a:gridCol w="2544282"/>
              </a:tblGrid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ÍNDICES</a:t>
                      </a: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UNIDADES</a:t>
                      </a: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VALORES DE REFERÊNCIA</a:t>
                      </a: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Peso Específico (25ºC)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 / cm³</a:t>
                      </a:r>
                      <a:endParaRPr lang="pt-BR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0,915 - 0,923</a:t>
                      </a:r>
                    </a:p>
                  </a:txBody>
                  <a:tcPr marL="9525" marR="9525" marT="9525" marB="9525" anchor="ctr"/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Refração (40ºC) 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-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1,458 - 1,466</a:t>
                      </a:r>
                    </a:p>
                  </a:txBody>
                  <a:tcPr marL="9525" marR="9525" marT="9525" marB="9525" anchor="ctr"/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Iodo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g I</a:t>
                      </a:r>
                      <a:r>
                        <a:rPr lang="pt-BR" baseline="-25000"/>
                        <a:t>2</a:t>
                      </a:r>
                      <a:r>
                        <a:rPr lang="pt-BR"/>
                        <a:t> / 100g</a:t>
                      </a: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99 - 119</a:t>
                      </a:r>
                    </a:p>
                  </a:txBody>
                  <a:tcPr marL="9525" marR="9525" marT="9525" marB="9525" anchor="ctr"/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Saponificação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mg </a:t>
                      </a:r>
                      <a:r>
                        <a:rPr lang="pt-BR" dirty="0" smtClean="0"/>
                        <a:t>KOH / g</a:t>
                      </a:r>
                      <a:endParaRPr lang="pt-BR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189 - 198</a:t>
                      </a:r>
                    </a:p>
                  </a:txBody>
                  <a:tcPr marL="9525" marR="9525" marT="9525" marB="9525" anchor="ctr"/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Matéria Insaponificável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%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&lt; 1,5</a:t>
                      </a:r>
                    </a:p>
                  </a:txBody>
                  <a:tcPr marL="9525" marR="9525" marT="9525" marB="9525" anchor="ctr"/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Acidez, óleo refinado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g ácido </a:t>
                      </a:r>
                      <a:r>
                        <a:rPr lang="pt-BR" dirty="0" smtClean="0"/>
                        <a:t>oleico / 100g</a:t>
                      </a:r>
                      <a:endParaRPr lang="pt-BR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&lt; 0,3</a:t>
                      </a:r>
                    </a:p>
                  </a:txBody>
                  <a:tcPr marL="9525" marR="9525" marT="9525" marB="9525" anchor="ctr"/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Peróxido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/ kg</a:t>
                      </a:r>
                      <a:endParaRPr lang="pt-BR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&lt; 10,0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735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algodão</a:t>
            </a:r>
          </a:p>
          <a:p>
            <a:pPr lvl="1"/>
            <a:r>
              <a:rPr lang="pt-BR" dirty="0" smtClean="0"/>
              <a:t>Especificações Técnica</a:t>
            </a:r>
          </a:p>
          <a:p>
            <a:pPr lvl="2"/>
            <a:endParaRPr lang="pt-BR" dirty="0"/>
          </a:p>
          <a:p>
            <a:pPr lvl="2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200075"/>
              </p:ext>
            </p:extLst>
          </p:nvPr>
        </p:nvGraphicFramePr>
        <p:xfrm>
          <a:off x="1043607" y="2420888"/>
          <a:ext cx="7200801" cy="44204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00267"/>
                <a:gridCol w="2400267"/>
                <a:gridCol w="2400267"/>
              </a:tblGrid>
              <a:tr h="393706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/>
                        <a:t>ÁCIDOS GRAXOS </a:t>
                      </a:r>
                    </a:p>
                  </a:txBody>
                  <a:tcPr marL="6841" marR="6841" marT="6841" marB="684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/>
                        <a:t>ESTRUTURA</a:t>
                      </a:r>
                    </a:p>
                  </a:txBody>
                  <a:tcPr marL="6841" marR="6841" marT="6841" marB="684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/>
                        <a:t>VALORES DE REFERÊNCIA (%)</a:t>
                      </a:r>
                    </a:p>
                  </a:txBody>
                  <a:tcPr marL="6841" marR="6841" marT="6841" marB="6841" anchor="ctr">
                    <a:solidFill>
                      <a:schemeClr val="accent1"/>
                    </a:solidFill>
                  </a:tcPr>
                </a:tc>
              </a:tr>
              <a:tr h="204522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-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C&lt;14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&lt; 0,1</a:t>
                      </a:r>
                    </a:p>
                  </a:txBody>
                  <a:tcPr marL="6841" marR="6841" marT="6841" marB="6841" anchor="ctr"/>
                </a:tc>
              </a:tr>
              <a:tr h="204522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Mirístico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C14:0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0,4 - 2,0</a:t>
                      </a:r>
                    </a:p>
                  </a:txBody>
                  <a:tcPr marL="6841" marR="6841" marT="6841" marB="6841" anchor="ctr"/>
                </a:tc>
              </a:tr>
              <a:tr h="204522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Palmítico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C16:0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17,0 - 31,0</a:t>
                      </a:r>
                    </a:p>
                  </a:txBody>
                  <a:tcPr marL="6841" marR="6841" marT="6841" marB="6841" anchor="ctr"/>
                </a:tc>
              </a:tr>
              <a:tr h="393706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Palmitoleico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C16:1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0,5 - 2,0</a:t>
                      </a:r>
                    </a:p>
                  </a:txBody>
                  <a:tcPr marL="6841" marR="6841" marT="6841" marB="6841" anchor="ctr"/>
                </a:tc>
              </a:tr>
              <a:tr h="204522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Esteárico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C18:0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1,0 - 4,0</a:t>
                      </a:r>
                    </a:p>
                  </a:txBody>
                  <a:tcPr marL="6841" marR="6841" marT="6841" marB="6841" anchor="ctr"/>
                </a:tc>
              </a:tr>
              <a:tr h="393706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Ácido </a:t>
                      </a:r>
                      <a:r>
                        <a:rPr lang="pt-BR" sz="1300" dirty="0" smtClean="0"/>
                        <a:t>Oleico</a:t>
                      </a:r>
                      <a:endParaRPr lang="pt-BR" sz="1300" dirty="0"/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C18:1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13,0 - 44,0</a:t>
                      </a:r>
                    </a:p>
                  </a:txBody>
                  <a:tcPr marL="6841" marR="6841" marT="6841" marB="6841" anchor="ctr"/>
                </a:tc>
              </a:tr>
              <a:tr h="393706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Ácido </a:t>
                      </a:r>
                      <a:r>
                        <a:rPr lang="pt-BR" sz="1300" dirty="0" smtClean="0"/>
                        <a:t>Linoleico</a:t>
                      </a:r>
                      <a:endParaRPr lang="pt-BR" sz="1300" dirty="0"/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C18:2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33,0 - 59,0</a:t>
                      </a:r>
                    </a:p>
                  </a:txBody>
                  <a:tcPr marL="6841" marR="6841" marT="6841" marB="6841" anchor="ctr"/>
                </a:tc>
              </a:tr>
              <a:tr h="393706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Ácido </a:t>
                      </a:r>
                      <a:r>
                        <a:rPr lang="pt-BR" sz="1300" dirty="0" smtClean="0"/>
                        <a:t>Linolênico</a:t>
                      </a:r>
                      <a:endParaRPr lang="pt-BR" sz="1300" dirty="0"/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C18:3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0,1 - 2,1</a:t>
                      </a:r>
                    </a:p>
                  </a:txBody>
                  <a:tcPr marL="6841" marR="6841" marT="6841" marB="6841" anchor="ctr"/>
                </a:tc>
              </a:tr>
              <a:tr h="393706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Araquídico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C20:0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&lt; 0,7</a:t>
                      </a:r>
                    </a:p>
                  </a:txBody>
                  <a:tcPr marL="6841" marR="6841" marT="6841" marB="6841" anchor="ctr"/>
                </a:tc>
              </a:tr>
              <a:tr h="393706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Eicosenoico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C20:1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&lt; 0,5</a:t>
                      </a:r>
                    </a:p>
                  </a:txBody>
                  <a:tcPr marL="6841" marR="6841" marT="6841" marB="6841" anchor="ctr"/>
                </a:tc>
              </a:tr>
              <a:tr h="204522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Behênico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C22:0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&lt; 0,5</a:t>
                      </a:r>
                    </a:p>
                  </a:txBody>
                  <a:tcPr marL="6841" marR="6841" marT="6841" marB="6841" anchor="ctr"/>
                </a:tc>
              </a:tr>
              <a:tr h="204522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Erúcico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C22:1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&lt; 0,5</a:t>
                      </a:r>
                    </a:p>
                  </a:txBody>
                  <a:tcPr marL="6841" marR="6841" marT="6841" marB="6841" anchor="ctr"/>
                </a:tc>
              </a:tr>
              <a:tr h="393706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Lignocérico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C24:0</a:t>
                      </a:r>
                    </a:p>
                  </a:txBody>
                  <a:tcPr marL="6841" marR="6841" marT="6841" marB="6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&lt; 0,5</a:t>
                      </a:r>
                    </a:p>
                  </a:txBody>
                  <a:tcPr marL="6841" marR="6841" marT="6841" marB="684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65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algodão</a:t>
            </a:r>
          </a:p>
          <a:p>
            <a:pPr lvl="1"/>
            <a:r>
              <a:rPr lang="pt-BR" dirty="0" smtClean="0"/>
              <a:t>Vantagens do uso em grande escala para combustível</a:t>
            </a:r>
          </a:p>
          <a:p>
            <a:pPr lvl="2"/>
            <a:r>
              <a:rPr lang="pt-BR" dirty="0" smtClean="0"/>
              <a:t>O conjunto da obra: fibra + óleo + torta.</a:t>
            </a:r>
          </a:p>
          <a:p>
            <a:pPr lvl="2"/>
            <a:r>
              <a:rPr lang="pt-BR" dirty="0" smtClean="0"/>
              <a:t>Fibra é o carro chefe; óleo é marginal.</a:t>
            </a:r>
          </a:p>
          <a:p>
            <a:pPr lvl="2"/>
            <a:r>
              <a:rPr lang="pt-BR" dirty="0" smtClean="0"/>
              <a:t>Cadeia produtiva bem estruturada.</a:t>
            </a:r>
          </a:p>
          <a:p>
            <a:pPr lvl="2"/>
            <a:r>
              <a:rPr lang="pt-BR" dirty="0" smtClean="0"/>
              <a:t>Domínio tecnológico completo.</a:t>
            </a:r>
          </a:p>
          <a:p>
            <a:pPr lvl="2"/>
            <a:r>
              <a:rPr lang="pt-BR" dirty="0" smtClean="0"/>
              <a:t>Pesquisa satisfatória.</a:t>
            </a:r>
          </a:p>
          <a:p>
            <a:pPr lvl="2"/>
            <a:endParaRPr lang="pt-BR" dirty="0"/>
          </a:p>
          <a:p>
            <a:pPr lvl="2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80" y="4255846"/>
            <a:ext cx="4962128" cy="243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210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122912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algodão</a:t>
            </a:r>
          </a:p>
          <a:p>
            <a:pPr lvl="1"/>
            <a:r>
              <a:rPr lang="pt-BR" dirty="0" smtClean="0"/>
              <a:t>Desvantagens</a:t>
            </a:r>
          </a:p>
          <a:p>
            <a:pPr lvl="2"/>
            <a:r>
              <a:rPr lang="pt-BR" dirty="0"/>
              <a:t>Baixo teor do óleo (15 – 18</a:t>
            </a:r>
            <a:r>
              <a:rPr lang="pt-BR" dirty="0" smtClean="0"/>
              <a:t>%).</a:t>
            </a:r>
          </a:p>
          <a:p>
            <a:pPr lvl="2"/>
            <a:r>
              <a:rPr lang="pt-BR" dirty="0" smtClean="0"/>
              <a:t>Produção </a:t>
            </a:r>
            <a:r>
              <a:rPr lang="pt-BR" dirty="0"/>
              <a:t>óleo limitado pelo mercado fibra.</a:t>
            </a:r>
          </a:p>
          <a:p>
            <a:pPr lvl="2"/>
            <a:r>
              <a:rPr lang="pt-BR" dirty="0" smtClean="0"/>
              <a:t>Mercado </a:t>
            </a:r>
            <a:r>
              <a:rPr lang="pt-BR" dirty="0"/>
              <a:t>instável e competitivo: subsídios </a:t>
            </a:r>
            <a:r>
              <a:rPr lang="pt-BR" dirty="0" smtClean="0"/>
              <a:t>nos EUA </a:t>
            </a:r>
            <a:r>
              <a:rPr lang="pt-BR" dirty="0"/>
              <a:t>e mão obra escrava na China.</a:t>
            </a:r>
          </a:p>
          <a:p>
            <a:pPr lvl="2"/>
            <a:r>
              <a:rPr lang="pt-BR" dirty="0" smtClean="0"/>
              <a:t>Alto </a:t>
            </a:r>
            <a:r>
              <a:rPr lang="pt-BR" dirty="0"/>
              <a:t>custo </a:t>
            </a:r>
            <a:r>
              <a:rPr lang="pt-BR" dirty="0" smtClean="0"/>
              <a:t>produção.</a:t>
            </a:r>
          </a:p>
          <a:p>
            <a:pPr lvl="2"/>
            <a:endParaRPr lang="pt-BR" dirty="0"/>
          </a:p>
          <a:p>
            <a:pPr lvl="2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72445"/>
            <a:ext cx="3264024" cy="414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251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Óleo de Girassol</a:t>
            </a:r>
          </a:p>
          <a:p>
            <a:pPr lvl="1"/>
            <a:r>
              <a:rPr lang="pt-BR" dirty="0"/>
              <a:t>O girassol </a:t>
            </a:r>
            <a:r>
              <a:rPr lang="pt-BR" dirty="0" smtClean="0"/>
              <a:t>(</a:t>
            </a:r>
            <a:r>
              <a:rPr lang="pt-BR" i="1" dirty="0" err="1"/>
              <a:t>Helianthus</a:t>
            </a:r>
            <a:r>
              <a:rPr lang="pt-BR" i="1" dirty="0"/>
              <a:t> </a:t>
            </a:r>
            <a:r>
              <a:rPr lang="pt-BR" i="1" dirty="0" err="1" smtClean="0"/>
              <a:t>annuus</a:t>
            </a:r>
            <a:r>
              <a:rPr lang="pt-BR" dirty="0" smtClean="0"/>
              <a:t>) é </a:t>
            </a:r>
            <a:r>
              <a:rPr lang="pt-BR" dirty="0"/>
              <a:t>originário da América, entre o México e o </a:t>
            </a:r>
            <a:r>
              <a:rPr lang="pt-BR" dirty="0" smtClean="0"/>
              <a:t>Peru, </a:t>
            </a:r>
            <a:r>
              <a:rPr lang="pt-BR" dirty="0"/>
              <a:t>e atualmente os principais produtores mundiais são a Rússia, Argentina, Estados Unidos e China. </a:t>
            </a:r>
            <a:endParaRPr lang="pt-BR" dirty="0" smtClean="0"/>
          </a:p>
          <a:p>
            <a:pPr lvl="1"/>
            <a:r>
              <a:rPr lang="pt-BR" dirty="0"/>
              <a:t>Esta semente tem um rendimento médio de 47% de um óleo límpido, de cor amarelo dourado claro, com odor e sabor suave característico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4028923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82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Apesar </a:t>
            </a:r>
            <a:r>
              <a:rPr lang="pt-BR" dirty="0"/>
              <a:t>de, em princípio, outras partes da planta poderem ser utilizadas na extração de óleo, na prática este é extraído na sua maioria (quase exclusivamente) das </a:t>
            </a:r>
            <a:r>
              <a:rPr lang="pt-BR" dirty="0" smtClean="0"/>
              <a:t>sementes.</a:t>
            </a:r>
          </a:p>
          <a:p>
            <a:pPr lvl="1"/>
            <a:r>
              <a:rPr lang="pt-BR" dirty="0" smtClean="0"/>
              <a:t>Normalmente</a:t>
            </a:r>
            <a:r>
              <a:rPr lang="pt-BR" dirty="0"/>
              <a:t>, os óleos oriundos de frutos, como os da azeitona ou dendê, são denominados azeites.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Óleos Vegetais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3861048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47325"/>
            <a:ext cx="5380236" cy="232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0477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3682752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Óleo de Girassol</a:t>
            </a:r>
          </a:p>
          <a:p>
            <a:pPr lvl="1"/>
            <a:r>
              <a:rPr lang="pt-BR" dirty="0" smtClean="0"/>
              <a:t>Devido </a:t>
            </a:r>
            <a:r>
              <a:rPr lang="pt-BR" dirty="0"/>
              <a:t>ao alto índice de ácido </a:t>
            </a:r>
            <a:r>
              <a:rPr lang="pt-BR" dirty="0" err="1"/>
              <a:t>linoléico</a:t>
            </a:r>
            <a:r>
              <a:rPr lang="pt-BR" dirty="0"/>
              <a:t> </a:t>
            </a:r>
            <a:r>
              <a:rPr lang="pt-BR" dirty="0" smtClean="0"/>
              <a:t>e </a:t>
            </a:r>
            <a:r>
              <a:rPr lang="pt-BR" dirty="0"/>
              <a:t>de tocoferóis (vitamina E), o Óleo de Girassol vem sendo indicado em dietas para redução do colesterol, por sua baixa quantidade de ácidos graxos saturados.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18288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91" y="3645024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222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girassol</a:t>
            </a:r>
          </a:p>
          <a:p>
            <a:pPr lvl="1"/>
            <a:r>
              <a:rPr lang="pt-BR" dirty="0" smtClean="0"/>
              <a:t>Especificações Técnica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431313"/>
              </p:ext>
            </p:extLst>
          </p:nvPr>
        </p:nvGraphicFramePr>
        <p:xfrm>
          <a:off x="899592" y="2492896"/>
          <a:ext cx="7632846" cy="29523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44282"/>
                <a:gridCol w="2544282"/>
                <a:gridCol w="2544282"/>
              </a:tblGrid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ÍNDICES</a:t>
                      </a: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UNIDADES</a:t>
                      </a: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VALORES DE REFERÊNCIA</a:t>
                      </a:r>
                    </a:p>
                  </a:txBody>
                  <a:tcPr marL="9525" marR="9525" marT="9525" marB="9525" anchor="ctr">
                    <a:solidFill>
                      <a:schemeClr val="accent1"/>
                    </a:solidFill>
                  </a:tcPr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Peso Específico (25ºC)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g/cm³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0,915 - 0,920</a:t>
                      </a:r>
                    </a:p>
                  </a:txBody>
                  <a:tcPr anchor="ctr"/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Refração (25ºC)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1,467 - 1,469</a:t>
                      </a:r>
                    </a:p>
                  </a:txBody>
                  <a:tcPr anchor="ctr"/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Iodo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g I</a:t>
                      </a:r>
                      <a:r>
                        <a:rPr lang="pt-BR" baseline="-25000"/>
                        <a:t>2</a:t>
                      </a:r>
                      <a:r>
                        <a:rPr lang="pt-BR"/>
                        <a:t> / 100g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110 - 143</a:t>
                      </a:r>
                    </a:p>
                  </a:txBody>
                  <a:tcPr anchor="ctr"/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Saponificação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mg KOH/g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188 - 194</a:t>
                      </a:r>
                    </a:p>
                  </a:txBody>
                  <a:tcPr anchor="ctr"/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Matéria Insaponificável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&lt; 1,5%</a:t>
                      </a:r>
                    </a:p>
                  </a:txBody>
                  <a:tcPr anchor="ctr"/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Acidez, óleo refinado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g ácido oleico/100g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&lt; 0,3</a:t>
                      </a:r>
                    </a:p>
                  </a:txBody>
                  <a:tcPr anchor="ctr"/>
                </a:tc>
              </a:tr>
              <a:tr h="369041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Peróxido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m/kg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&lt; 10,0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080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girassol</a:t>
            </a:r>
          </a:p>
          <a:p>
            <a:pPr lvl="1"/>
            <a:r>
              <a:rPr lang="pt-BR" dirty="0" smtClean="0"/>
              <a:t>Especificações Técnica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401446"/>
              </p:ext>
            </p:extLst>
          </p:nvPr>
        </p:nvGraphicFramePr>
        <p:xfrm>
          <a:off x="1547664" y="2429638"/>
          <a:ext cx="6552729" cy="437079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84243"/>
                <a:gridCol w="2184243"/>
                <a:gridCol w="2184243"/>
              </a:tblGrid>
              <a:tr h="451874"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/>
                        <a:t>ÁCIDOS GRAXOS </a:t>
                      </a:r>
                    </a:p>
                  </a:txBody>
                  <a:tcPr marL="68575" marR="68575" marT="34288" marB="3428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/>
                        <a:t>ESTRUTURA</a:t>
                      </a:r>
                    </a:p>
                  </a:txBody>
                  <a:tcPr marL="68575" marR="68575" marT="34288" marB="3428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="1" dirty="0"/>
                        <a:t>VALORES DE REFERÊNCIA (%)</a:t>
                      </a:r>
                    </a:p>
                  </a:txBody>
                  <a:tcPr marL="68575" marR="68575" marT="34288" marB="34288" anchor="ctr">
                    <a:solidFill>
                      <a:schemeClr val="accent1"/>
                    </a:solidFill>
                  </a:tcPr>
                </a:tc>
              </a:tr>
              <a:tr h="258214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 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C&lt;14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&lt; 0,4</a:t>
                      </a:r>
                    </a:p>
                  </a:txBody>
                  <a:tcPr marL="68575" marR="68575" marT="34288" marB="34288" anchor="ctr"/>
                </a:tc>
              </a:tr>
              <a:tr h="258214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Mirístico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C14:0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&lt; 0,5</a:t>
                      </a:r>
                    </a:p>
                  </a:txBody>
                  <a:tcPr marL="68575" marR="68575" marT="34288" marB="34288" anchor="ctr"/>
                </a:tc>
              </a:tr>
              <a:tr h="258214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Palmítico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C16:0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3,0 - 10,0</a:t>
                      </a:r>
                    </a:p>
                  </a:txBody>
                  <a:tcPr marL="68575" marR="68575" marT="34288" marB="34288" anchor="ctr"/>
                </a:tc>
              </a:tr>
              <a:tr h="258214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Palmitoleico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C16:1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&lt; 1,0</a:t>
                      </a:r>
                    </a:p>
                  </a:txBody>
                  <a:tcPr marL="68575" marR="68575" marT="34288" marB="34288" anchor="ctr"/>
                </a:tc>
              </a:tr>
              <a:tr h="258214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Esteárico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C18:0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1,0 - 10,0</a:t>
                      </a:r>
                    </a:p>
                  </a:txBody>
                  <a:tcPr marL="68575" marR="68575" marT="34288" marB="34288" anchor="ctr"/>
                </a:tc>
              </a:tr>
              <a:tr h="258214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Oleico (Ômega 9)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C18:1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14,0 - 35,0</a:t>
                      </a:r>
                    </a:p>
                  </a:txBody>
                  <a:tcPr marL="68575" marR="68575" marT="34288" marB="34288" anchor="ctr"/>
                </a:tc>
              </a:tr>
              <a:tr h="258214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Linoleico (Ômega 6)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C18:2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55,0 - 75,0</a:t>
                      </a:r>
                    </a:p>
                  </a:txBody>
                  <a:tcPr marL="68575" marR="68575" marT="34288" marB="34288" anchor="ctr"/>
                </a:tc>
              </a:tr>
              <a:tr h="451874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Linolênico (Ômega 3)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C18:3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&lt; 0,3</a:t>
                      </a:r>
                    </a:p>
                  </a:txBody>
                  <a:tcPr marL="68575" marR="68575" marT="34288" marB="34288" anchor="ctr"/>
                </a:tc>
              </a:tr>
              <a:tr h="258214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Araquídico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C20:0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&lt; 1,5</a:t>
                      </a:r>
                    </a:p>
                  </a:txBody>
                  <a:tcPr marL="68575" marR="68575" marT="34288" marB="34288" anchor="ctr"/>
                </a:tc>
              </a:tr>
              <a:tr h="258214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Eicosenoico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C20:1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&lt; 0,5</a:t>
                      </a:r>
                    </a:p>
                  </a:txBody>
                  <a:tcPr marL="68575" marR="68575" marT="34288" marB="34288" anchor="ctr"/>
                </a:tc>
              </a:tr>
              <a:tr h="258214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Behênico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C22:0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&lt; 1,0</a:t>
                      </a:r>
                    </a:p>
                  </a:txBody>
                  <a:tcPr marL="68575" marR="68575" marT="34288" marB="34288" anchor="ctr"/>
                </a:tc>
              </a:tr>
              <a:tr h="258214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Erúcico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C22:1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&lt; 0,5</a:t>
                      </a:r>
                    </a:p>
                  </a:txBody>
                  <a:tcPr marL="68575" marR="68575" marT="34288" marB="34288" anchor="ctr"/>
                </a:tc>
              </a:tr>
              <a:tr h="258214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Lignocérico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C24:0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&lt; 0,5</a:t>
                      </a:r>
                    </a:p>
                  </a:txBody>
                  <a:tcPr marL="68575" marR="68575" marT="34288" marB="34288" anchor="ctr"/>
                </a:tc>
              </a:tr>
              <a:tr h="258214"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Ácido Nervônico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/>
                        <a:t>C24:1</a:t>
                      </a:r>
                    </a:p>
                  </a:txBody>
                  <a:tcPr marL="68575" marR="68575" marT="34288" marB="342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/>
                        <a:t>&lt; 0,5</a:t>
                      </a:r>
                    </a:p>
                  </a:txBody>
                  <a:tcPr marL="68575" marR="68575" marT="34288" marB="3428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397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girassol</a:t>
            </a:r>
          </a:p>
          <a:p>
            <a:pPr lvl="1"/>
            <a:r>
              <a:rPr lang="pt-BR" dirty="0" smtClean="0"/>
              <a:t>Vantagens do uso em grande escala para combustível</a:t>
            </a:r>
          </a:p>
          <a:p>
            <a:pPr lvl="2"/>
            <a:r>
              <a:rPr lang="pt-BR" dirty="0"/>
              <a:t>Elevado teor de óleo (42-47%).</a:t>
            </a:r>
          </a:p>
          <a:p>
            <a:pPr lvl="2"/>
            <a:r>
              <a:rPr lang="pt-BR" dirty="0" smtClean="0"/>
              <a:t>Óleo </a:t>
            </a:r>
            <a:r>
              <a:rPr lang="pt-BR" dirty="0"/>
              <a:t>excelente p/ biodiesel e consumo humano.</a:t>
            </a:r>
          </a:p>
          <a:p>
            <a:pPr lvl="2"/>
            <a:r>
              <a:rPr lang="pt-BR" dirty="0" smtClean="0"/>
              <a:t>Farelo </a:t>
            </a:r>
            <a:r>
              <a:rPr lang="pt-BR" dirty="0" err="1"/>
              <a:t>protéico</a:t>
            </a:r>
            <a:r>
              <a:rPr lang="pt-BR" dirty="0"/>
              <a:t> e feno de boa qualidade.</a:t>
            </a:r>
          </a:p>
          <a:p>
            <a:pPr lvl="2"/>
            <a:r>
              <a:rPr lang="pt-BR" dirty="0" smtClean="0"/>
              <a:t>Planta </a:t>
            </a:r>
            <a:r>
              <a:rPr lang="pt-BR" dirty="0"/>
              <a:t>tolerante à seca e de ampla adaptação.</a:t>
            </a:r>
          </a:p>
          <a:p>
            <a:pPr lvl="2"/>
            <a:r>
              <a:rPr lang="pt-BR" dirty="0" smtClean="0"/>
              <a:t>Tolera </a:t>
            </a:r>
            <a:r>
              <a:rPr lang="pt-BR" dirty="0"/>
              <a:t>bem o frio.</a:t>
            </a:r>
          </a:p>
          <a:p>
            <a:pPr lvl="2"/>
            <a:r>
              <a:rPr lang="pt-BR" dirty="0" smtClean="0"/>
              <a:t>Bom </a:t>
            </a:r>
            <a:r>
              <a:rPr lang="pt-BR" dirty="0"/>
              <a:t>p/ safrinha em regiões de outono seco.</a:t>
            </a:r>
          </a:p>
          <a:p>
            <a:pPr lvl="2"/>
            <a:r>
              <a:rPr lang="pt-BR" dirty="0" smtClean="0"/>
              <a:t>Matéria </a:t>
            </a:r>
            <a:r>
              <a:rPr lang="pt-BR" dirty="0"/>
              <a:t>prima para produção de mel.</a:t>
            </a:r>
          </a:p>
          <a:p>
            <a:pPr lvl="2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2848593" cy="320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843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698976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girassol</a:t>
            </a:r>
          </a:p>
          <a:p>
            <a:pPr lvl="1"/>
            <a:r>
              <a:rPr lang="pt-BR" dirty="0" smtClean="0"/>
              <a:t>Desvantagens</a:t>
            </a:r>
          </a:p>
          <a:p>
            <a:pPr lvl="2"/>
            <a:r>
              <a:rPr lang="pt-BR" dirty="0"/>
              <a:t>Cadeia produtiva deficiente.</a:t>
            </a:r>
          </a:p>
          <a:p>
            <a:pPr lvl="2"/>
            <a:r>
              <a:rPr lang="pt-BR" dirty="0" smtClean="0"/>
              <a:t>Falta </a:t>
            </a:r>
            <a:r>
              <a:rPr lang="pt-BR" dirty="0"/>
              <a:t>tecnologia e tem pouca pesquisa.</a:t>
            </a:r>
          </a:p>
          <a:p>
            <a:pPr lvl="2"/>
            <a:r>
              <a:rPr lang="pt-BR" dirty="0" smtClean="0"/>
              <a:t>Doenças </a:t>
            </a:r>
            <a:r>
              <a:rPr lang="pt-BR" dirty="0"/>
              <a:t>no </a:t>
            </a:r>
            <a:r>
              <a:rPr lang="pt-BR" dirty="0" smtClean="0"/>
              <a:t>flor, </a:t>
            </a:r>
            <a:r>
              <a:rPr lang="pt-BR" dirty="0"/>
              <a:t>na raiz e nas folhas.</a:t>
            </a:r>
          </a:p>
          <a:p>
            <a:pPr lvl="2"/>
            <a:r>
              <a:rPr lang="pt-BR" dirty="0" smtClean="0"/>
              <a:t>Dependentes </a:t>
            </a:r>
            <a:r>
              <a:rPr lang="pt-BR" dirty="0"/>
              <a:t>de variedades Argentinas.</a:t>
            </a:r>
          </a:p>
          <a:p>
            <a:pPr lvl="2"/>
            <a:r>
              <a:rPr lang="pt-BR" dirty="0" smtClean="0"/>
              <a:t>Produtividade </a:t>
            </a:r>
            <a:r>
              <a:rPr lang="pt-BR" dirty="0"/>
              <a:t>média é baixa: 1.300 kg/ha.</a:t>
            </a:r>
          </a:p>
          <a:p>
            <a:pPr lvl="2"/>
            <a:r>
              <a:rPr lang="pt-BR" dirty="0" smtClean="0"/>
              <a:t>Problema </a:t>
            </a:r>
            <a:r>
              <a:rPr lang="pt-BR" dirty="0"/>
              <a:t>com pássaros em plantações isoladas.</a:t>
            </a:r>
          </a:p>
          <a:p>
            <a:pPr lvl="2"/>
            <a:r>
              <a:rPr lang="pt-BR" dirty="0" smtClean="0"/>
              <a:t>Gosta </a:t>
            </a:r>
            <a:r>
              <a:rPr lang="pt-BR" dirty="0"/>
              <a:t>de solos férteis e sem acidez.</a:t>
            </a:r>
          </a:p>
          <a:p>
            <a:pPr lvl="2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46267"/>
            <a:ext cx="2719189" cy="268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137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626968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Óleo de Mamona</a:t>
            </a:r>
          </a:p>
          <a:p>
            <a:pPr lvl="1"/>
            <a:r>
              <a:rPr lang="pt-BR" dirty="0"/>
              <a:t>A mamona </a:t>
            </a:r>
            <a:r>
              <a:rPr lang="pt-BR" dirty="0" smtClean="0"/>
              <a:t>(</a:t>
            </a:r>
            <a:r>
              <a:rPr lang="pt-BR" i="1" dirty="0" err="1"/>
              <a:t>Ricinus</a:t>
            </a:r>
            <a:r>
              <a:rPr lang="pt-BR" i="1" dirty="0"/>
              <a:t> </a:t>
            </a:r>
            <a:r>
              <a:rPr lang="pt-BR" i="1" dirty="0" err="1" smtClean="0"/>
              <a:t>communis</a:t>
            </a:r>
            <a:r>
              <a:rPr lang="pt-BR" i="1" dirty="0" smtClean="0"/>
              <a:t>) </a:t>
            </a:r>
            <a:r>
              <a:rPr lang="pt-BR" dirty="0" smtClean="0"/>
              <a:t>é </a:t>
            </a:r>
            <a:r>
              <a:rPr lang="pt-BR" dirty="0"/>
              <a:t>conhecida desde a mais remota </a:t>
            </a:r>
            <a:r>
              <a:rPr lang="pt-BR" dirty="0" smtClean="0"/>
              <a:t>antiguidade.</a:t>
            </a:r>
          </a:p>
          <a:p>
            <a:pPr lvl="1"/>
            <a:r>
              <a:rPr lang="pt-BR" dirty="0" smtClean="0"/>
              <a:t>Sua </a:t>
            </a:r>
            <a:r>
              <a:rPr lang="pt-BR" dirty="0"/>
              <a:t>origem não está muito bem definida sendo mencionada como asiática, africana e até mesmo </a:t>
            </a:r>
            <a:r>
              <a:rPr lang="pt-BR" dirty="0" smtClean="0"/>
              <a:t>americana.</a:t>
            </a:r>
          </a:p>
          <a:p>
            <a:pPr lvl="1"/>
            <a:r>
              <a:rPr lang="pt-BR" dirty="0" smtClean="0"/>
              <a:t>No </a:t>
            </a:r>
            <a:r>
              <a:rPr lang="pt-BR" dirty="0"/>
              <a:t>Brasil a mamona é conhecida desde a era </a:t>
            </a:r>
            <a:r>
              <a:rPr lang="pt-BR" dirty="0" smtClean="0"/>
              <a:t>colonial.</a:t>
            </a:r>
          </a:p>
          <a:p>
            <a:pPr lvl="1"/>
            <a:r>
              <a:rPr lang="pt-BR" dirty="0" smtClean="0"/>
              <a:t>Atualmente </a:t>
            </a:r>
            <a:r>
              <a:rPr lang="pt-BR" dirty="0"/>
              <a:t>os principais produtores são o Brasil, destacando-se a Bahia, e a Índia.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48" y="1988840"/>
            <a:ext cx="2908548" cy="436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498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Óleo de Mamona</a:t>
            </a:r>
          </a:p>
          <a:p>
            <a:pPr lvl="1"/>
            <a:r>
              <a:rPr lang="pt-BR" dirty="0"/>
              <a:t>Da industrialização da mamona obtemos dois produtos: o Óleo de Mamona, que é o produto principal, e a torta de mamona, que é o produto secundário utilizado principalmente como </a:t>
            </a:r>
            <a:r>
              <a:rPr lang="pt-BR" dirty="0" smtClean="0"/>
              <a:t>adubo.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rendimento da semente em óleo gira em torno de 44</a:t>
            </a:r>
            <a:r>
              <a:rPr lang="pt-BR" dirty="0" smtClean="0"/>
              <a:t>%.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Óleo de Mamona apresenta-se como um óleo límpido de cor amarelada e odor suave característico. </a:t>
            </a:r>
            <a:endParaRPr lang="pt-BR" dirty="0" smtClean="0"/>
          </a:p>
          <a:p>
            <a:pPr lvl="1"/>
            <a:r>
              <a:rPr lang="pt-BR" dirty="0" smtClean="0"/>
              <a:t>O óleo de mamona apresenta alto valor no mercado farmacêutico e de cosméticos.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7490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mamona</a:t>
            </a:r>
          </a:p>
          <a:p>
            <a:pPr lvl="1"/>
            <a:r>
              <a:rPr lang="pt-BR" dirty="0" smtClean="0"/>
              <a:t>Especificações Técnica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59917"/>
              </p:ext>
            </p:extLst>
          </p:nvPr>
        </p:nvGraphicFramePr>
        <p:xfrm>
          <a:off x="673168" y="2492896"/>
          <a:ext cx="8147304" cy="1828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15768"/>
                <a:gridCol w="2715768"/>
                <a:gridCol w="271576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ÍNDICES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/>
                        <a:t>UNIDADES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VALORES DE REFERÊNCIA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Peso Específico (25ºC)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g/cm³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0,945 - 0,965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Refração (25ºC)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1,473 - 1,477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Iodo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g I</a:t>
                      </a:r>
                      <a:r>
                        <a:rPr lang="pt-BR" baseline="-25000"/>
                        <a:t>2</a:t>
                      </a:r>
                      <a:r>
                        <a:rPr lang="pt-BR"/>
                        <a:t> / 100g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81 - 91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Saponificação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mg KOH/g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176 - 187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09120"/>
            <a:ext cx="3760639" cy="218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1081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mamona</a:t>
            </a:r>
          </a:p>
          <a:p>
            <a:pPr lvl="1"/>
            <a:r>
              <a:rPr lang="pt-BR" dirty="0" smtClean="0"/>
              <a:t>Especificações Técnica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817843"/>
              </p:ext>
            </p:extLst>
          </p:nvPr>
        </p:nvGraphicFramePr>
        <p:xfrm>
          <a:off x="251520" y="2492896"/>
          <a:ext cx="8640960" cy="32918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80320"/>
                <a:gridCol w="2464190"/>
                <a:gridCol w="32964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ÁCIDOS GRAXOS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/>
                        <a:t>ESTRUTURA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VALORES DE REFERÊNCIA (%)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Ácido Palmítico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C16:0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01 - 02</a:t>
                      </a:r>
                    </a:p>
                  </a:txBody>
                  <a:tcPr anchor="ctr"/>
                </a:tc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Ácido Esteárico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C18:0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0,9 - 02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Ácido Dihidroxiesteárico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01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Ácido </a:t>
                      </a:r>
                      <a:r>
                        <a:rPr lang="pt-BR" dirty="0" smtClean="0"/>
                        <a:t>Oleico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C18:1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2,9 - 06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Ácido </a:t>
                      </a:r>
                      <a:r>
                        <a:rPr lang="pt-BR" dirty="0" smtClean="0"/>
                        <a:t>Linoleico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C18:2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03 - 05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Ácido </a:t>
                      </a:r>
                      <a:r>
                        <a:rPr lang="pt-BR" dirty="0" smtClean="0"/>
                        <a:t>Linolênico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C18:3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0 - 0,5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Ácido Behênico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C22:0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2,1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Ácido </a:t>
                      </a:r>
                      <a:r>
                        <a:rPr lang="pt-BR" dirty="0" err="1"/>
                        <a:t>Ricinoleico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88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527194"/>
            <a:ext cx="22383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926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266928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mamona</a:t>
            </a:r>
          </a:p>
          <a:p>
            <a:pPr lvl="1"/>
            <a:r>
              <a:rPr lang="pt-BR" dirty="0" smtClean="0"/>
              <a:t>Vantagens do uso em grande escala para combustível</a:t>
            </a:r>
          </a:p>
          <a:p>
            <a:pPr lvl="2"/>
            <a:r>
              <a:rPr lang="pt-BR" dirty="0"/>
              <a:t>Alto teor de óleo: 45 a 52%.</a:t>
            </a:r>
          </a:p>
          <a:p>
            <a:pPr lvl="2"/>
            <a:r>
              <a:rPr lang="pt-BR" dirty="0" smtClean="0"/>
              <a:t>Excelente lubrificante.</a:t>
            </a:r>
          </a:p>
          <a:p>
            <a:pPr lvl="2"/>
            <a:r>
              <a:rPr lang="pt-BR" dirty="0" smtClean="0"/>
              <a:t>Não </a:t>
            </a:r>
            <a:r>
              <a:rPr lang="pt-BR" dirty="0"/>
              <a:t>congela em </a:t>
            </a:r>
            <a:r>
              <a:rPr lang="pt-BR" dirty="0" smtClean="0"/>
              <a:t>baixas temperaturas</a:t>
            </a:r>
            <a:r>
              <a:rPr lang="pt-BR" dirty="0"/>
              <a:t>.</a:t>
            </a:r>
          </a:p>
          <a:p>
            <a:pPr lvl="2"/>
            <a:r>
              <a:rPr lang="pt-BR" dirty="0" smtClean="0"/>
              <a:t>Bom </a:t>
            </a:r>
            <a:r>
              <a:rPr lang="pt-BR" dirty="0"/>
              <a:t>p/ agricultura familiar: mão de obra.</a:t>
            </a:r>
          </a:p>
          <a:p>
            <a:pPr lvl="2"/>
            <a:r>
              <a:rPr lang="pt-BR" dirty="0" smtClean="0"/>
              <a:t>Ampla </a:t>
            </a:r>
            <a:r>
              <a:rPr lang="pt-BR" dirty="0"/>
              <a:t>adaptação: quase todo o país.</a:t>
            </a:r>
          </a:p>
          <a:p>
            <a:pPr lvl="2"/>
            <a:r>
              <a:rPr lang="pt-BR" dirty="0" smtClean="0"/>
              <a:t>Tolera </a:t>
            </a:r>
            <a:r>
              <a:rPr lang="pt-BR" dirty="0"/>
              <a:t>seca: sistema radicular profundo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78868"/>
            <a:ext cx="31718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54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/>
              <a:t>Os óleos e gorduras são substâncias insolúveis em água (hidrofóbicas), de origem animal ou vegetal, formados predominantemente por ésteres de </a:t>
            </a:r>
            <a:r>
              <a:rPr lang="pt-BR" dirty="0" err="1"/>
              <a:t>triacilgliceróis</a:t>
            </a:r>
            <a:r>
              <a:rPr lang="pt-BR" dirty="0"/>
              <a:t>, produtos resultantes da esterificação entre o glicerol e ácidos </a:t>
            </a:r>
            <a:r>
              <a:rPr lang="pt-BR" dirty="0" smtClean="0"/>
              <a:t>graxos.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Óleos Vegetais</a:t>
            </a: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29000"/>
            <a:ext cx="554461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54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690864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Óleo </a:t>
            </a:r>
            <a:r>
              <a:rPr lang="pt-BR" dirty="0"/>
              <a:t>de </a:t>
            </a:r>
            <a:r>
              <a:rPr lang="pt-BR" dirty="0" smtClean="0"/>
              <a:t>mamona</a:t>
            </a:r>
          </a:p>
          <a:p>
            <a:pPr lvl="1"/>
            <a:r>
              <a:rPr lang="pt-BR" dirty="0" smtClean="0"/>
              <a:t>Desvantagens</a:t>
            </a:r>
          </a:p>
          <a:p>
            <a:pPr lvl="2"/>
            <a:r>
              <a:rPr lang="pt-BR" dirty="0"/>
              <a:t>Custo produção alto (colheita manual).</a:t>
            </a:r>
          </a:p>
          <a:p>
            <a:pPr lvl="2"/>
            <a:r>
              <a:rPr lang="pt-BR" dirty="0" smtClean="0"/>
              <a:t>Maturação </a:t>
            </a:r>
            <a:r>
              <a:rPr lang="pt-BR" dirty="0"/>
              <a:t>é desuniforme.</a:t>
            </a:r>
          </a:p>
          <a:p>
            <a:pPr lvl="2"/>
            <a:r>
              <a:rPr lang="pt-BR" dirty="0" smtClean="0"/>
              <a:t>Produtividade </a:t>
            </a:r>
            <a:r>
              <a:rPr lang="pt-BR" dirty="0"/>
              <a:t>baixa (300 a 700/ha).</a:t>
            </a:r>
          </a:p>
          <a:p>
            <a:pPr lvl="2"/>
            <a:r>
              <a:rPr lang="pt-BR" dirty="0" smtClean="0"/>
              <a:t>Cadeia </a:t>
            </a:r>
            <a:r>
              <a:rPr lang="pt-BR" dirty="0"/>
              <a:t>produtiva deficiente (mercado incerto).</a:t>
            </a:r>
          </a:p>
          <a:p>
            <a:pPr lvl="2"/>
            <a:r>
              <a:rPr lang="pt-BR" dirty="0" smtClean="0"/>
              <a:t>Não </a:t>
            </a:r>
            <a:r>
              <a:rPr lang="pt-BR" dirty="0"/>
              <a:t>cobre bem o solo: erosão e mato.</a:t>
            </a:r>
          </a:p>
          <a:p>
            <a:pPr lvl="2"/>
            <a:r>
              <a:rPr lang="pt-BR" dirty="0" smtClean="0"/>
              <a:t>Retorno </a:t>
            </a:r>
            <a:r>
              <a:rPr lang="pt-BR" dirty="0"/>
              <a:t>lento do investimento: 18 meses.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682008" cy="312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444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Azeite de dendê ou óleo de palma</a:t>
            </a:r>
          </a:p>
          <a:p>
            <a:pPr lvl="1"/>
            <a:r>
              <a:rPr lang="pt-BR" dirty="0" smtClean="0"/>
              <a:t>O dendezeiro é uma palmeira de origem Africana.</a:t>
            </a:r>
          </a:p>
          <a:p>
            <a:pPr lvl="1"/>
            <a:r>
              <a:rPr lang="pt-BR" dirty="0" smtClean="0"/>
              <a:t>Se espalhou por toda região tropical do planeta, tendo hoje como principais produtores Malásia e Indonésia.</a:t>
            </a:r>
          </a:p>
          <a:p>
            <a:pPr lvl="1"/>
            <a:r>
              <a:rPr lang="pt-BR" dirty="0" smtClean="0"/>
              <a:t>No Brasil destacam-se os estados do Pará, Bahia e Amapá. </a:t>
            </a:r>
          </a:p>
          <a:p>
            <a:pPr lvl="1"/>
            <a:r>
              <a:rPr lang="pt-BR" dirty="0"/>
              <a:t>O Óleo de Dendê, também conhecido como Óleo de Palma Bruto, é extraído da polpa do </a:t>
            </a:r>
            <a:r>
              <a:rPr lang="pt-BR" dirty="0" smtClean="0"/>
              <a:t>fruto.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91" y="4244964"/>
            <a:ext cx="33242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44964"/>
            <a:ext cx="2857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604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122912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Azeite de dendê ou óleo de palma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Óleo de Dendê é um óleo de cor amarelo avermelhado e sabor </a:t>
            </a:r>
            <a:r>
              <a:rPr lang="pt-BR" dirty="0" smtClean="0"/>
              <a:t>adocicado.</a:t>
            </a:r>
          </a:p>
          <a:p>
            <a:pPr lvl="1"/>
            <a:r>
              <a:rPr lang="pt-BR" dirty="0" smtClean="0"/>
              <a:t>Sua </a:t>
            </a:r>
            <a:r>
              <a:rPr lang="pt-BR" dirty="0"/>
              <a:t>coloração é uma característica determinada pelo alto teor de </a:t>
            </a:r>
            <a:r>
              <a:rPr lang="pt-BR" dirty="0" err="1"/>
              <a:t>carotenóides</a:t>
            </a:r>
            <a:r>
              <a:rPr lang="pt-BR" dirty="0"/>
              <a:t>, que tem alto interesse nutricional devido ao seu uso estar associado a substâncias </a:t>
            </a:r>
            <a:r>
              <a:rPr lang="pt-BR" dirty="0" smtClean="0"/>
              <a:t>anticancerígenas.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Óleo de Dendê é a fonte mais rica da natureza em </a:t>
            </a:r>
            <a:r>
              <a:rPr lang="pt-BR" dirty="0" err="1"/>
              <a:t>carotenóides</a:t>
            </a:r>
            <a:r>
              <a:rPr lang="pt-BR" dirty="0"/>
              <a:t>. </a:t>
            </a: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242" y="1772816"/>
            <a:ext cx="3327280" cy="40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371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Azeite de Dendê</a:t>
            </a:r>
          </a:p>
          <a:p>
            <a:pPr lvl="1"/>
            <a:r>
              <a:rPr lang="pt-BR" dirty="0" smtClean="0"/>
              <a:t>Especificações Técnica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344934"/>
              </p:ext>
            </p:extLst>
          </p:nvPr>
        </p:nvGraphicFramePr>
        <p:xfrm>
          <a:off x="498348" y="2492896"/>
          <a:ext cx="8147304" cy="35661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15768"/>
                <a:gridCol w="2715768"/>
                <a:gridCol w="271576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ÍNDICES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/>
                        <a:t>UNIDADES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VALORES DE REFERÊNCIA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Peso Específico (50ºC / 20ºC)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g/cm³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0,891 - 0,899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Refração (40ºC)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1,454 - 1,456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Iodo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g I</a:t>
                      </a:r>
                      <a:r>
                        <a:rPr lang="pt-BR" baseline="-25000"/>
                        <a:t>2</a:t>
                      </a:r>
                      <a:r>
                        <a:rPr lang="pt-BR"/>
                        <a:t> / 100g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50 - 60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Saponificação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mg KOH/g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190 - 209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Matéria Insaponificável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&lt; 1,2%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Acidez, óleo bruto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g ácido oleico/100g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&lt; 5,0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Índice de Peróxido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m/kg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&lt; 10,0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Ponto de Fusão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ºC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33 - 40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162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Azeite de Dendê</a:t>
            </a:r>
          </a:p>
          <a:p>
            <a:pPr lvl="1"/>
            <a:r>
              <a:rPr lang="pt-BR" dirty="0" smtClean="0"/>
              <a:t>Especificações Técnica</a:t>
            </a:r>
          </a:p>
          <a:p>
            <a:pPr lvl="2"/>
            <a:endParaRPr lang="pt-BR" dirty="0"/>
          </a:p>
          <a:p>
            <a:pPr lvl="1"/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535177"/>
              </p:ext>
            </p:extLst>
          </p:nvPr>
        </p:nvGraphicFramePr>
        <p:xfrm>
          <a:off x="395536" y="2420888"/>
          <a:ext cx="8568951" cy="3657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56317"/>
                <a:gridCol w="2544283"/>
                <a:gridCol w="316835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ÁCIDOS GRAXOS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/>
                        <a:t>ESTRUTURA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VALORES DE REFERÊNCIA (%)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Ácido Láurico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C12:0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&lt; 0,4</a:t>
                      </a:r>
                    </a:p>
                  </a:txBody>
                  <a:tcPr anchor="ctr"/>
                </a:tc>
              </a:tr>
              <a:tr h="17145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Ácido Mirístico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C14:0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0,5 - 2,0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Ácido Palmítico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C16:0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35,0 - 47,0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Ácido Palmitoleico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C16:1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&lt; 0,6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Ácido Esteárico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C18:0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3,5 - 6,5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Ácido </a:t>
                      </a:r>
                      <a:r>
                        <a:rPr lang="pt-BR" dirty="0" smtClean="0"/>
                        <a:t>Oleico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C18:1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36,0 - 47,0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Ácido </a:t>
                      </a:r>
                      <a:r>
                        <a:rPr lang="pt-BR" dirty="0" smtClean="0"/>
                        <a:t>Linoleico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C18:2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6,5 - 15,0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Ácido </a:t>
                      </a:r>
                      <a:r>
                        <a:rPr lang="pt-BR" dirty="0" smtClean="0"/>
                        <a:t>Linolênico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C18:3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&lt; 0,5</a:t>
                      </a:r>
                    </a:p>
                  </a:txBody>
                  <a:tcPr anchor="ctr"/>
                </a:tc>
              </a:tr>
              <a:tr h="190500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Ácido Araquídico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C20:0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&lt; 1,0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4313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Azeite de dendê</a:t>
            </a:r>
          </a:p>
          <a:p>
            <a:pPr lvl="1"/>
            <a:r>
              <a:rPr lang="pt-BR" dirty="0" smtClean="0"/>
              <a:t>Vantagens do uso em grande escala para combustível</a:t>
            </a:r>
          </a:p>
          <a:p>
            <a:pPr lvl="2"/>
            <a:r>
              <a:rPr lang="pt-BR" dirty="0"/>
              <a:t>A oleaginosa que mais produz óleo/ha: 4 a </a:t>
            </a:r>
            <a:r>
              <a:rPr lang="pt-BR" dirty="0" smtClean="0"/>
              <a:t>6.000 kg</a:t>
            </a:r>
            <a:r>
              <a:rPr lang="pt-BR" dirty="0"/>
              <a:t>. Pode chegar a 15.000kg/ha.</a:t>
            </a:r>
          </a:p>
          <a:p>
            <a:pPr lvl="2"/>
            <a:r>
              <a:rPr lang="pt-BR" dirty="0" smtClean="0"/>
              <a:t>Brasil</a:t>
            </a:r>
            <a:r>
              <a:rPr lang="pt-BR" dirty="0"/>
              <a:t>: potencial 70 Mi ha. Pode usar </a:t>
            </a:r>
            <a:r>
              <a:rPr lang="pt-BR" dirty="0" smtClean="0"/>
              <a:t>áreas desmatadas </a:t>
            </a:r>
            <a:r>
              <a:rPr lang="pt-BR" dirty="0"/>
              <a:t>e degradadas da Amazônia.</a:t>
            </a:r>
          </a:p>
          <a:p>
            <a:pPr lvl="2"/>
            <a:r>
              <a:rPr lang="pt-BR" dirty="0" smtClean="0"/>
              <a:t>Incentivos </a:t>
            </a:r>
            <a:r>
              <a:rPr lang="pt-BR" dirty="0"/>
              <a:t>fiscais para biodiesel (Selo).</a:t>
            </a:r>
          </a:p>
          <a:p>
            <a:pPr lvl="2"/>
            <a:r>
              <a:rPr lang="pt-BR" dirty="0" smtClean="0"/>
              <a:t>Gera </a:t>
            </a:r>
            <a:r>
              <a:rPr lang="pt-BR" dirty="0"/>
              <a:t>muitos empregos: colheita manual.</a:t>
            </a:r>
          </a:p>
          <a:p>
            <a:pPr lvl="2"/>
            <a:r>
              <a:rPr lang="pt-BR" dirty="0" smtClean="0"/>
              <a:t>Permite </a:t>
            </a:r>
            <a:r>
              <a:rPr lang="pt-BR" dirty="0"/>
              <a:t>consorciação, principalmente </a:t>
            </a:r>
            <a:r>
              <a:rPr lang="pt-BR" dirty="0" smtClean="0"/>
              <a:t>frutas.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69160"/>
            <a:ext cx="2835399" cy="180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69160"/>
            <a:ext cx="2448272" cy="185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5487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266928" cy="4972008"/>
          </a:xfrm>
        </p:spPr>
        <p:txBody>
          <a:bodyPr>
            <a:normAutofit/>
          </a:bodyPr>
          <a:lstStyle/>
          <a:p>
            <a:r>
              <a:rPr lang="pt-BR" dirty="0" smtClean="0"/>
              <a:t>Azeite de dendê</a:t>
            </a:r>
          </a:p>
          <a:p>
            <a:pPr lvl="1"/>
            <a:r>
              <a:rPr lang="pt-BR" dirty="0" smtClean="0"/>
              <a:t>Desvantagens</a:t>
            </a:r>
          </a:p>
          <a:p>
            <a:pPr lvl="2"/>
            <a:r>
              <a:rPr lang="pt-BR" dirty="0"/>
              <a:t>Alto custo de implantação e longa maturação.</a:t>
            </a:r>
          </a:p>
          <a:p>
            <a:pPr lvl="2"/>
            <a:r>
              <a:rPr lang="pt-BR" dirty="0" smtClean="0"/>
              <a:t>Usina </a:t>
            </a:r>
            <a:r>
              <a:rPr lang="pt-BR" dirty="0"/>
              <a:t>e produção próximos: processar em 48 </a:t>
            </a:r>
            <a:r>
              <a:rPr lang="pt-BR" dirty="0" err="1"/>
              <a:t>hs</a:t>
            </a:r>
            <a:r>
              <a:rPr lang="pt-BR" dirty="0"/>
              <a:t>.</a:t>
            </a:r>
          </a:p>
          <a:p>
            <a:pPr lvl="2"/>
            <a:r>
              <a:rPr lang="pt-BR" dirty="0" smtClean="0"/>
              <a:t>Resíduo </a:t>
            </a:r>
            <a:r>
              <a:rPr lang="pt-BR" dirty="0"/>
              <a:t>tem baixo valor comercial (carvão?).</a:t>
            </a:r>
          </a:p>
          <a:p>
            <a:pPr lvl="2"/>
            <a:r>
              <a:rPr lang="pt-BR" dirty="0" smtClean="0"/>
              <a:t>Mão </a:t>
            </a:r>
            <a:r>
              <a:rPr lang="pt-BR" dirty="0"/>
              <a:t>de obra amazônica é ruim e rara.</a:t>
            </a:r>
          </a:p>
          <a:p>
            <a:pPr lvl="2"/>
            <a:r>
              <a:rPr lang="pt-BR" dirty="0" smtClean="0"/>
              <a:t>Colheita </a:t>
            </a:r>
            <a:r>
              <a:rPr lang="pt-BR" dirty="0"/>
              <a:t>manual: alto custo de mão de obra.</a:t>
            </a:r>
          </a:p>
          <a:p>
            <a:pPr lvl="2"/>
            <a:r>
              <a:rPr lang="pt-BR" dirty="0" smtClean="0"/>
              <a:t>Sistema </a:t>
            </a:r>
            <a:r>
              <a:rPr lang="pt-BR" dirty="0"/>
              <a:t>fundiário Amazônico: caótico.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Oleaginosas</a:t>
            </a:r>
            <a:endParaRPr lang="pt-B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880320" cy="242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2880320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42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/>
              <a:t>Os </a:t>
            </a:r>
            <a:r>
              <a:rPr lang="pt-BR" dirty="0" err="1"/>
              <a:t>triacilgliceróis</a:t>
            </a:r>
            <a:r>
              <a:rPr lang="pt-BR" dirty="0"/>
              <a:t> são compostos insolúveis em água e a temperatura ambiente, possuem uma consistência de líquido para sólido. </a:t>
            </a:r>
          </a:p>
          <a:p>
            <a:pPr lvl="1"/>
            <a:r>
              <a:rPr lang="pt-BR" dirty="0" smtClean="0"/>
              <a:t>Quando </a:t>
            </a:r>
            <a:r>
              <a:rPr lang="pt-BR" dirty="0"/>
              <a:t>estão sob forma sólida são chamados de gorduras e quando estão sob forma líquida são chamados de </a:t>
            </a:r>
            <a:r>
              <a:rPr lang="pt-BR" dirty="0" smtClean="0"/>
              <a:t>óleos.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Óleos Vegetais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29359"/>
            <a:ext cx="1853784" cy="261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19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Definição</a:t>
            </a:r>
          </a:p>
          <a:p>
            <a:pPr lvl="1"/>
            <a:r>
              <a:rPr lang="pt-BR" dirty="0" smtClean="0"/>
              <a:t>Além </a:t>
            </a:r>
            <a:r>
              <a:rPr lang="pt-BR" dirty="0"/>
              <a:t>de </a:t>
            </a:r>
            <a:r>
              <a:rPr lang="pt-BR" dirty="0" err="1"/>
              <a:t>triacilgliceróis</a:t>
            </a:r>
            <a:r>
              <a:rPr lang="pt-BR" dirty="0"/>
              <a:t>, os óleos contêm vários componentes em menor proporção, como mono e </a:t>
            </a:r>
            <a:r>
              <a:rPr lang="pt-BR" dirty="0" err="1"/>
              <a:t>diglicerídeos</a:t>
            </a:r>
            <a:r>
              <a:rPr lang="pt-BR" dirty="0"/>
              <a:t> (importantes como emulsionantes); ácidos graxos livres; tocoferol (importante antioxidante); proteínas, esteróis e vitaminas.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Óleos Vegetais</a:t>
            </a:r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2338759" cy="231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45624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3"/>
            <a:ext cx="1944216" cy="24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8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Glicerídeos</a:t>
            </a:r>
          </a:p>
          <a:p>
            <a:pPr lvl="1"/>
            <a:r>
              <a:rPr lang="pt-BR" dirty="0" smtClean="0"/>
              <a:t>São </a:t>
            </a:r>
            <a:r>
              <a:rPr lang="pt-BR" dirty="0"/>
              <a:t>definidos como produtos da esterificação de uma molécula de glicerol com até três moléculas de ácidos </a:t>
            </a:r>
            <a:r>
              <a:rPr lang="pt-BR" dirty="0" smtClean="0"/>
              <a:t>graxos.</a:t>
            </a:r>
          </a:p>
          <a:p>
            <a:pPr lvl="1"/>
            <a:r>
              <a:rPr lang="pt-BR" dirty="0" smtClean="0"/>
              <a:t>Os </a:t>
            </a:r>
            <a:r>
              <a:rPr lang="pt-BR" dirty="0"/>
              <a:t>ácidos graxos são ácidos carboxílicos de cadeia longa, livres ou esterificados, constituindo os óleos e </a:t>
            </a:r>
            <a:r>
              <a:rPr lang="pt-BR" dirty="0" smtClean="0"/>
              <a:t>gorduras.</a:t>
            </a:r>
          </a:p>
          <a:p>
            <a:pPr lvl="1"/>
            <a:r>
              <a:rPr lang="pt-BR" dirty="0" smtClean="0"/>
              <a:t>Quando </a:t>
            </a:r>
            <a:r>
              <a:rPr lang="pt-BR" dirty="0"/>
              <a:t>saturados possuem apenas ligações simples entre os carbonos e possuem pouca reatividade </a:t>
            </a:r>
            <a:r>
              <a:rPr lang="pt-BR" dirty="0" smtClean="0"/>
              <a:t>química.</a:t>
            </a:r>
          </a:p>
          <a:p>
            <a:pPr lvl="1"/>
            <a:r>
              <a:rPr lang="pt-BR" dirty="0" smtClean="0"/>
              <a:t>Já </a:t>
            </a:r>
            <a:r>
              <a:rPr lang="pt-BR" dirty="0"/>
              <a:t>os ácidos graxos insaturados, contêm uma ou mais ligações duplas no seu esqueleto carbônico; são mais reativos e mais suscetíveis a </a:t>
            </a:r>
            <a:r>
              <a:rPr lang="pt-BR" dirty="0" err="1"/>
              <a:t>termo-oxidação</a:t>
            </a:r>
            <a:r>
              <a:rPr lang="pt-BR" dirty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Composição </a:t>
            </a:r>
            <a:r>
              <a:rPr lang="pt-BR" dirty="0"/>
              <a:t>dos óleos e gorduras</a:t>
            </a:r>
          </a:p>
        </p:txBody>
      </p:sp>
    </p:spTree>
    <p:extLst>
      <p:ext uri="{BB962C8B-B14F-4D97-AF65-F5344CB8AC3E}">
        <p14:creationId xmlns:p14="http://schemas.microsoft.com/office/powerpoint/2010/main" val="274667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258816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Não glicerídeos</a:t>
            </a:r>
          </a:p>
          <a:p>
            <a:pPr lvl="1"/>
            <a:r>
              <a:rPr lang="pt-BR" dirty="0"/>
              <a:t>E</a:t>
            </a:r>
            <a:r>
              <a:rPr lang="pt-BR" dirty="0" smtClean="0"/>
              <a:t>m </a:t>
            </a:r>
            <a:r>
              <a:rPr lang="pt-BR" dirty="0"/>
              <a:t>todos os óleos e gorduras, encontramos pequenas quantidades de componentes </a:t>
            </a:r>
            <a:r>
              <a:rPr lang="pt-BR" dirty="0" smtClean="0"/>
              <a:t>não-glicerídeos.</a:t>
            </a:r>
          </a:p>
          <a:p>
            <a:pPr lvl="1"/>
            <a:r>
              <a:rPr lang="pt-BR" dirty="0" smtClean="0"/>
              <a:t>Os </a:t>
            </a:r>
            <a:r>
              <a:rPr lang="pt-BR" dirty="0"/>
              <a:t>óleos vegetais brutos possuem menos de 5% e os óleos refinados menos de 2</a:t>
            </a:r>
            <a:r>
              <a:rPr lang="pt-BR" dirty="0" smtClean="0"/>
              <a:t>%.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Composição </a:t>
            </a:r>
            <a:r>
              <a:rPr lang="pt-BR" dirty="0"/>
              <a:t>dos óleos e gorduras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46" y="1988839"/>
            <a:ext cx="3530086" cy="470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98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Não glicerídeos</a:t>
            </a:r>
          </a:p>
          <a:p>
            <a:pPr lvl="1"/>
            <a:r>
              <a:rPr lang="pt-BR" dirty="0" smtClean="0"/>
              <a:t>No </a:t>
            </a:r>
            <a:r>
              <a:rPr lang="pt-BR" dirty="0"/>
              <a:t>refino, alguns desses componentes são removidos completamente, outros parcialmente. Aqueles que ainda permanecem no óleo refinado, ainda que em traços, podem afetar as características dos óleos devido a alguma propriedade peculiar, como apresentar ação pró ou antioxidante, ser fortemente odorífero, ter sabor acentuado ou ser altamente </a:t>
            </a:r>
            <a:r>
              <a:rPr lang="pt-BR" dirty="0" smtClean="0"/>
              <a:t>colorido.</a:t>
            </a:r>
          </a:p>
          <a:p>
            <a:pPr lvl="1"/>
            <a:r>
              <a:rPr lang="pt-BR" dirty="0" smtClean="0"/>
              <a:t>Alguns </a:t>
            </a:r>
            <a:r>
              <a:rPr lang="pt-BR" dirty="0"/>
              <a:t>exemplos de grupos não-glicerídeos são os </a:t>
            </a:r>
            <a:r>
              <a:rPr lang="pt-BR" dirty="0" err="1"/>
              <a:t>fosfatídeos</a:t>
            </a:r>
            <a:r>
              <a:rPr lang="pt-BR" dirty="0"/>
              <a:t> (lecitinas, </a:t>
            </a:r>
            <a:r>
              <a:rPr lang="pt-BR" dirty="0" err="1"/>
              <a:t>cefalinas</a:t>
            </a:r>
            <a:r>
              <a:rPr lang="pt-BR" dirty="0"/>
              <a:t>, </a:t>
            </a:r>
            <a:r>
              <a:rPr lang="pt-BR" dirty="0" err="1"/>
              <a:t>fosfatidil</a:t>
            </a:r>
            <a:r>
              <a:rPr lang="pt-BR" dirty="0"/>
              <a:t> </a:t>
            </a:r>
            <a:r>
              <a:rPr lang="pt-BR" dirty="0" err="1"/>
              <a:t>inositol</a:t>
            </a:r>
            <a:r>
              <a:rPr lang="pt-BR" dirty="0"/>
              <a:t>); esteróis (</a:t>
            </a:r>
            <a:r>
              <a:rPr lang="pt-BR" dirty="0" err="1"/>
              <a:t>estigmasterol</a:t>
            </a:r>
            <a:r>
              <a:rPr lang="pt-BR" dirty="0"/>
              <a:t>); ceras (</a:t>
            </a:r>
            <a:r>
              <a:rPr lang="pt-BR" dirty="0" err="1"/>
              <a:t>palmitato</a:t>
            </a:r>
            <a:r>
              <a:rPr lang="pt-BR" dirty="0"/>
              <a:t> de </a:t>
            </a:r>
            <a:r>
              <a:rPr lang="pt-BR" dirty="0" err="1"/>
              <a:t>cetila</a:t>
            </a:r>
            <a:r>
              <a:rPr lang="pt-BR" dirty="0"/>
              <a:t>); hidrocarbonetos insolúveis (</a:t>
            </a:r>
            <a:r>
              <a:rPr lang="pt-BR" dirty="0" err="1"/>
              <a:t>esqualeno</a:t>
            </a:r>
            <a:r>
              <a:rPr lang="pt-BR" dirty="0"/>
              <a:t>); </a:t>
            </a:r>
            <a:r>
              <a:rPr lang="pt-BR" dirty="0" err="1"/>
              <a:t>carotenóides</a:t>
            </a:r>
            <a:r>
              <a:rPr lang="pt-BR" dirty="0"/>
              <a:t>; clorofila; tocoferóis (vitamina E); </a:t>
            </a:r>
            <a:r>
              <a:rPr lang="pt-BR" dirty="0" err="1"/>
              <a:t>lactonas</a:t>
            </a:r>
            <a:r>
              <a:rPr lang="pt-BR" dirty="0"/>
              <a:t> e </a:t>
            </a:r>
            <a:r>
              <a:rPr lang="pt-BR" dirty="0" err="1"/>
              <a:t>metilcetonas</a:t>
            </a:r>
            <a:r>
              <a:rPr lang="pt-BR" dirty="0"/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Composição </a:t>
            </a:r>
            <a:r>
              <a:rPr lang="pt-BR" dirty="0"/>
              <a:t>dos óleos e gorduras</a:t>
            </a:r>
          </a:p>
        </p:txBody>
      </p:sp>
    </p:spTree>
    <p:extLst>
      <p:ext uri="{BB962C8B-B14F-4D97-AF65-F5344CB8AC3E}">
        <p14:creationId xmlns:p14="http://schemas.microsoft.com/office/powerpoint/2010/main" val="3897266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588</TotalTime>
  <Words>2729</Words>
  <Application>Microsoft Office PowerPoint</Application>
  <PresentationFormat>Apresentação na tela (4:3)</PresentationFormat>
  <Paragraphs>520</Paragraphs>
  <Slides>46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Concurso</vt:lpstr>
      <vt:lpstr>Tecnologia de Fabricação de Biocombustíveis II</vt:lpstr>
      <vt:lpstr>Óleos Vegetais</vt:lpstr>
      <vt:lpstr>Óleos Vegetais</vt:lpstr>
      <vt:lpstr>Óleos Vegetais</vt:lpstr>
      <vt:lpstr>Óleos Vegetais</vt:lpstr>
      <vt:lpstr>Óleos Vegetais</vt:lpstr>
      <vt:lpstr>Composição dos óleos e gorduras</vt:lpstr>
      <vt:lpstr>Composição dos óleos e gorduras</vt:lpstr>
      <vt:lpstr>Composição dos óleos e gorduras</vt:lpstr>
      <vt:lpstr>Ácidos graxos</vt:lpstr>
      <vt:lpstr>Ácidos graxos</vt:lpstr>
      <vt:lpstr>Ácidos graxos</vt:lpstr>
      <vt:lpstr>Ácidos graxos</vt:lpstr>
      <vt:lpstr>Ácidos graxos</vt:lpstr>
      <vt:lpstr>Ácidos graxos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  <vt:lpstr>Oleaginosas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Capitulo 1b – Definição, tipos e gerações dos Biocombustíveis</dc:title>
  <dc:creator>Samuel Alves de Oliveira</dc:creator>
  <cp:keywords>bioetanol, álcool, carvão vegetal, briquete</cp:keywords>
  <cp:lastModifiedBy>Revisor</cp:lastModifiedBy>
  <cp:revision>80</cp:revision>
  <dcterms:created xsi:type="dcterms:W3CDTF">2009-10-05T13:42:20Z</dcterms:created>
  <dcterms:modified xsi:type="dcterms:W3CDTF">2012-05-08T11:34:51Z</dcterms:modified>
  <cp:category>Tecnologia de Fabricação de Biocombustívies</cp:category>
  <cp:contentStatus>Concluído</cp:contentStatus>
</cp:coreProperties>
</file>