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3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4" imgW="5869080" imgH="2354040" progId="">
                  <p:embed/>
                </p:oleObj>
              </mc:Choice>
              <mc:Fallback>
                <p:oleObj r:id="rId4" imgW="5869080" imgH="2354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3" imgW="5869080" imgH="2354040" progId="">
                  <p:embed/>
                </p:oleObj>
              </mc:Choice>
              <mc:Fallback>
                <p:oleObj r:id="rId3" imgW="5869080" imgH="235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Bioquímica do Biocombustíveis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 a Enzimas Industriais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Especificidade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enzimas exibem também elevados </a:t>
            </a:r>
            <a:r>
              <a:rPr lang="pt-BR" dirty="0" smtClean="0"/>
              <a:t>níveis:</a:t>
            </a:r>
          </a:p>
          <a:p>
            <a:pPr lvl="2"/>
            <a:r>
              <a:rPr lang="pt-BR" dirty="0" err="1" smtClean="0"/>
              <a:t>Estereoespecificidade</a:t>
            </a:r>
            <a:r>
              <a:rPr lang="pt-BR" dirty="0" smtClean="0"/>
              <a:t> (Especificidade pela forma)</a:t>
            </a:r>
          </a:p>
          <a:p>
            <a:pPr lvl="2"/>
            <a:r>
              <a:rPr lang="pt-BR" dirty="0" err="1" smtClean="0"/>
              <a:t>Regioselectividade</a:t>
            </a:r>
            <a:r>
              <a:rPr lang="pt-BR" dirty="0" smtClean="0"/>
              <a:t> (Especificidade pela sítio ativo)</a:t>
            </a:r>
          </a:p>
          <a:p>
            <a:pPr lvl="2"/>
            <a:r>
              <a:rPr lang="pt-BR" dirty="0" err="1" smtClean="0"/>
              <a:t>Quimioselectividade</a:t>
            </a:r>
            <a:r>
              <a:rPr lang="pt-BR" dirty="0" smtClean="0"/>
              <a:t>. (Especificidade pela substância química)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enzimática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29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482952" cy="5260040"/>
          </a:xfrm>
        </p:spPr>
        <p:txBody>
          <a:bodyPr>
            <a:normAutofit/>
          </a:bodyPr>
          <a:lstStyle/>
          <a:p>
            <a:r>
              <a:rPr lang="pt-BR" dirty="0" smtClean="0"/>
              <a:t>Especificidade</a:t>
            </a:r>
          </a:p>
          <a:p>
            <a:pPr lvl="1"/>
            <a:r>
              <a:rPr lang="pt-BR" dirty="0"/>
              <a:t>Algumas das enzimas que apresentam maior especificidade e precisão, estão envolvidas na cópia e expressão do genoma. Estas enzimas possuem mecanismos de </a:t>
            </a:r>
            <a:r>
              <a:rPr lang="pt-BR" i="1" dirty="0" err="1"/>
              <a:t>proof-reading</a:t>
            </a:r>
            <a:r>
              <a:rPr lang="pt-BR" dirty="0"/>
              <a:t> (revisão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Um </a:t>
            </a:r>
            <a:r>
              <a:rPr lang="pt-BR" dirty="0"/>
              <a:t>destes casos é a DNA polimerase, que </a:t>
            </a:r>
            <a:r>
              <a:rPr lang="pt-BR" dirty="0" smtClean="0"/>
              <a:t>catalisa </a:t>
            </a:r>
            <a:r>
              <a:rPr lang="pt-BR" dirty="0"/>
              <a:t>uma </a:t>
            </a:r>
            <a:r>
              <a:rPr lang="pt-BR" dirty="0" smtClean="0"/>
              <a:t>reação </a:t>
            </a:r>
            <a:r>
              <a:rPr lang="pt-BR" dirty="0"/>
              <a:t>num primeiro passo, para de seguida confirmar, num segundo passo, se o produto é o </a:t>
            </a:r>
            <a:r>
              <a:rPr lang="pt-BR" dirty="0" smtClean="0"/>
              <a:t>correto.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enzimática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7972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57" y="76470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770984" cy="5044016"/>
          </a:xfrm>
        </p:spPr>
        <p:txBody>
          <a:bodyPr>
            <a:normAutofit/>
          </a:bodyPr>
          <a:lstStyle/>
          <a:p>
            <a:r>
              <a:rPr lang="pt-BR" dirty="0" smtClean="0"/>
              <a:t>Enzimas</a:t>
            </a:r>
          </a:p>
          <a:p>
            <a:pPr lvl="1"/>
            <a:r>
              <a:rPr lang="pt-BR" dirty="0"/>
              <a:t>Enzimas são um grupo de substâncias orgânicas de natureza normalmente </a:t>
            </a:r>
            <a:r>
              <a:rPr lang="pt-BR" dirty="0" smtClean="0"/>
              <a:t>proteica </a:t>
            </a:r>
            <a:r>
              <a:rPr lang="pt-BR" dirty="0"/>
              <a:t>(existem também enzimas constituídas de </a:t>
            </a:r>
            <a:r>
              <a:rPr lang="pt-BR" dirty="0" smtClean="0"/>
              <a:t>RNA, </a:t>
            </a:r>
            <a:r>
              <a:rPr lang="pt-BR" dirty="0"/>
              <a:t>as ribozimas), com </a:t>
            </a:r>
            <a:r>
              <a:rPr lang="pt-BR" dirty="0" smtClean="0"/>
              <a:t>atividade </a:t>
            </a:r>
            <a:r>
              <a:rPr lang="pt-BR" dirty="0" err="1"/>
              <a:t>intra</a:t>
            </a:r>
            <a:r>
              <a:rPr lang="pt-BR" dirty="0"/>
              <a:t> ou extracelular que têm </a:t>
            </a:r>
            <a:r>
              <a:rPr lang="pt-BR" dirty="0" smtClean="0"/>
              <a:t>funções, </a:t>
            </a:r>
            <a:r>
              <a:rPr lang="pt-BR" dirty="0"/>
              <a:t>possibilitando o metabolismo dos seres </a:t>
            </a:r>
            <a:r>
              <a:rPr lang="pt-BR" dirty="0" smtClean="0"/>
              <a:t>vivos.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capacidade catalítica das enzimas torna-as adequadas para aplicações industriais, como na indústria </a:t>
            </a:r>
            <a:r>
              <a:rPr lang="pt-BR" dirty="0" smtClean="0"/>
              <a:t>farmacêutica, alimentar e na produção de biocombustíveis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3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5260040"/>
          </a:xfrm>
        </p:spPr>
        <p:txBody>
          <a:bodyPr>
            <a:normAutofit/>
          </a:bodyPr>
          <a:lstStyle/>
          <a:p>
            <a:r>
              <a:rPr lang="pt-BR" dirty="0" smtClean="0"/>
              <a:t>Atividade Catalítica</a:t>
            </a:r>
          </a:p>
          <a:p>
            <a:pPr lvl="1"/>
            <a:r>
              <a:rPr lang="pt-BR" dirty="0"/>
              <a:t>As enzimas convertem uma substância, chamada de substrato, noutra denominada produto, e são extremamente específicas para a </a:t>
            </a:r>
            <a:r>
              <a:rPr lang="pt-BR" dirty="0" smtClean="0"/>
              <a:t>reação </a:t>
            </a:r>
            <a:r>
              <a:rPr lang="pt-BR" dirty="0"/>
              <a:t>que </a:t>
            </a:r>
            <a:r>
              <a:rPr lang="pt-BR" dirty="0" smtClean="0"/>
              <a:t>catalisam.</a:t>
            </a:r>
          </a:p>
          <a:p>
            <a:pPr lvl="1"/>
            <a:r>
              <a:rPr lang="pt-BR" dirty="0" smtClean="0"/>
              <a:t>Isso </a:t>
            </a:r>
            <a:r>
              <a:rPr lang="pt-BR" dirty="0"/>
              <a:t>significa que, em geral, uma enzima catalisa um e só um tipo de </a:t>
            </a:r>
            <a:r>
              <a:rPr lang="pt-BR" dirty="0" smtClean="0"/>
              <a:t>reação química.</a:t>
            </a:r>
          </a:p>
          <a:p>
            <a:pPr lvl="1"/>
            <a:r>
              <a:rPr lang="pt-BR" dirty="0" smtClean="0"/>
              <a:t>Consequentemente</a:t>
            </a:r>
            <a:r>
              <a:rPr lang="pt-BR" dirty="0"/>
              <a:t>, o tipo de enzimas encontradas numa célula determina o tipo de metabolismo que a célula efetua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96" y="1916833"/>
            <a:ext cx="39946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 Catalítica</a:t>
            </a:r>
          </a:p>
          <a:p>
            <a:pPr lvl="1"/>
            <a:r>
              <a:rPr lang="pt-BR" sz="2000" dirty="0" smtClean="0"/>
              <a:t>O </a:t>
            </a:r>
            <a:r>
              <a:rPr lang="pt-BR" sz="2000" dirty="0"/>
              <a:t>aceleramento da </a:t>
            </a:r>
            <a:r>
              <a:rPr lang="pt-BR" sz="2000" dirty="0" smtClean="0"/>
              <a:t>reação </a:t>
            </a:r>
            <a:r>
              <a:rPr lang="pt-BR" sz="2000" dirty="0"/>
              <a:t>pode ser da ordem dos milhões de vezes: por exemplo, a enzima orotidina-5'-fosfato descarboxilase diminui o tempo da reação por ela catalisada de 78 milhões de anos para 25 milissegundos</a:t>
            </a:r>
            <a:r>
              <a:rPr lang="pt-BR" sz="2000" dirty="0" smtClean="0"/>
              <a:t>.</a:t>
            </a:r>
            <a:endParaRPr lang="pt-BR" sz="2000" dirty="0"/>
          </a:p>
          <a:p>
            <a:pPr lvl="1"/>
            <a:r>
              <a:rPr lang="pt-BR" sz="2000" dirty="0" smtClean="0"/>
              <a:t>Como </a:t>
            </a:r>
            <a:r>
              <a:rPr lang="pt-BR" sz="2000" dirty="0"/>
              <a:t>são catalisadores, as enzimas não são consumidas na reação e não alteram o equilíbrio químico dela.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51767"/>
            <a:ext cx="2952328" cy="21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39752" y="60840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Enzima </a:t>
            </a:r>
            <a:r>
              <a:rPr lang="pt-BR" dirty="0"/>
              <a:t>orotidina-5'-fosfato descarboxilase</a:t>
            </a:r>
          </a:p>
        </p:txBody>
      </p:sp>
    </p:spTree>
    <p:extLst>
      <p:ext uri="{BB962C8B-B14F-4D97-AF65-F5344CB8AC3E}">
        <p14:creationId xmlns:p14="http://schemas.microsoft.com/office/powerpoint/2010/main" val="11268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Estrutura</a:t>
            </a:r>
          </a:p>
          <a:p>
            <a:pPr lvl="1"/>
            <a:r>
              <a:rPr lang="pt-BR" dirty="0"/>
              <a:t>As enzimas são proteínas, e podem ter um tamanho desde 62 resíduos de </a:t>
            </a:r>
            <a:r>
              <a:rPr lang="pt-BR" dirty="0" smtClean="0"/>
              <a:t>aminoácidos, até </a:t>
            </a:r>
            <a:r>
              <a:rPr lang="pt-BR" dirty="0"/>
              <a:t>um tamanho de 2.500 </a:t>
            </a:r>
            <a:r>
              <a:rPr lang="pt-BR" dirty="0" smtClean="0"/>
              <a:t>aminoácidos.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6534"/>
            <a:ext cx="5904656" cy="371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Estrutura</a:t>
            </a:r>
          </a:p>
          <a:p>
            <a:pPr lvl="1"/>
            <a:r>
              <a:rPr lang="pt-BR" dirty="0" smtClean="0"/>
              <a:t>Pelo </a:t>
            </a:r>
            <a:r>
              <a:rPr lang="pt-BR" dirty="0"/>
              <a:t>fato de serem proteínas com estrutura terciária ou quaternária, os enzimas são dotadas de dobramentos </a:t>
            </a:r>
            <a:r>
              <a:rPr lang="pt-BR" dirty="0" smtClean="0"/>
              <a:t>tridimensionais (enovelamento), </a:t>
            </a:r>
            <a:r>
              <a:rPr lang="pt-BR" dirty="0"/>
              <a:t>o que lhes confere uma forma característica e </a:t>
            </a:r>
            <a:r>
              <a:rPr lang="pt-BR" dirty="0" smtClean="0"/>
              <a:t>exclusiva.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968552" cy="331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199" y="1481328"/>
            <a:ext cx="5842991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Estrutura</a:t>
            </a:r>
          </a:p>
          <a:p>
            <a:pPr lvl="1"/>
            <a:r>
              <a:rPr lang="pt-BR" dirty="0" smtClean="0"/>
              <a:t>Para </a:t>
            </a:r>
            <a:r>
              <a:rPr lang="pt-BR" dirty="0"/>
              <a:t>que um enzima atue, é necessário que os substratos "se encaixem" na enzima. Esse "encaixe", porém, depende da forma, isto é, do "contorno" da </a:t>
            </a:r>
            <a:r>
              <a:rPr lang="pt-BR" dirty="0" smtClean="0"/>
              <a:t>enzima.</a:t>
            </a:r>
          </a:p>
          <a:p>
            <a:pPr lvl="1"/>
            <a:r>
              <a:rPr lang="pt-BR" dirty="0" smtClean="0"/>
              <a:t>Por </a:t>
            </a:r>
            <a:r>
              <a:rPr lang="pt-BR" dirty="0"/>
              <a:t>isso, substratos que se "encaixam" em uma determinada enzima não se "encaixam" em outras diferentes, e a reação não ocorre; daí a especificidade das enzimas quanto aos substratos em que </a:t>
            </a:r>
            <a:r>
              <a:rPr lang="pt-BR" dirty="0" smtClean="0"/>
              <a:t>atuam.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628800"/>
            <a:ext cx="2450207" cy="37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4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75598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Mecanismo</a:t>
            </a:r>
          </a:p>
          <a:p>
            <a:pPr lvl="1"/>
            <a:r>
              <a:rPr lang="pt-BR" dirty="0" smtClean="0"/>
              <a:t>A atividade </a:t>
            </a:r>
            <a:r>
              <a:rPr lang="pt-BR" dirty="0"/>
              <a:t>das enzimas são determinadas pela sua estrutura quaternária</a:t>
            </a:r>
            <a:r>
              <a:rPr lang="pt-BR" dirty="0" smtClean="0"/>
              <a:t>. A </a:t>
            </a:r>
            <a:r>
              <a:rPr lang="pt-BR" dirty="0"/>
              <a:t>maioria das enzimas são maiores do que o substrato sobre o qual </a:t>
            </a:r>
            <a:r>
              <a:rPr lang="pt-BR" dirty="0" smtClean="0"/>
              <a:t>atuam</a:t>
            </a:r>
            <a:r>
              <a:rPr lang="pt-BR" dirty="0"/>
              <a:t>, e só uma pequena porção da enzima (cerca de 3-4 aminoácidos) está envolvida na </a:t>
            </a:r>
            <a:r>
              <a:rPr lang="pt-BR" dirty="0" smtClean="0"/>
              <a:t>catálise.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região que contém estes resíduos catalíticos, que se liga-se ao substrato e que desempenha a </a:t>
            </a:r>
            <a:r>
              <a:rPr lang="pt-BR" dirty="0" smtClean="0"/>
              <a:t>reação</a:t>
            </a:r>
            <a:r>
              <a:rPr lang="pt-BR" dirty="0"/>
              <a:t>, é denominada de sítio </a:t>
            </a:r>
            <a:r>
              <a:rPr lang="pt-BR" dirty="0" smtClean="0"/>
              <a:t>ativo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enzimática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6" y="198884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Especificidade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enzimas possuem normalmente uma alta especificidade em relação às </a:t>
            </a:r>
            <a:r>
              <a:rPr lang="pt-BR" dirty="0" smtClean="0"/>
              <a:t>reações </a:t>
            </a:r>
            <a:r>
              <a:rPr lang="pt-BR" dirty="0"/>
              <a:t>que </a:t>
            </a:r>
            <a:r>
              <a:rPr lang="pt-BR" dirty="0" smtClean="0"/>
              <a:t>catalisam </a:t>
            </a:r>
            <a:r>
              <a:rPr lang="pt-BR" dirty="0"/>
              <a:t>e aos substratos que estão envolvidos nessas </a:t>
            </a:r>
            <a:r>
              <a:rPr lang="pt-BR" dirty="0" smtClean="0"/>
              <a:t>reações.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forma </a:t>
            </a:r>
            <a:r>
              <a:rPr lang="pt-BR" dirty="0" smtClean="0"/>
              <a:t>geométrica, </a:t>
            </a:r>
            <a:r>
              <a:rPr lang="pt-BR" dirty="0"/>
              <a:t>carga e características hidrofílicas/hidrofóbicas, são responsáveis por esta </a:t>
            </a:r>
            <a:r>
              <a:rPr lang="pt-BR" dirty="0" smtClean="0"/>
              <a:t>especificidade.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enzimática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42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703</TotalTime>
  <Words>546</Words>
  <Application>Microsoft Office PowerPoint</Application>
  <PresentationFormat>Apresentação na tela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Concurso</vt:lpstr>
      <vt:lpstr>Bioquímica do Biocombustíveis II</vt:lpstr>
      <vt:lpstr>Introdução</vt:lpstr>
      <vt:lpstr>Introdução</vt:lpstr>
      <vt:lpstr>Introdução</vt:lpstr>
      <vt:lpstr>Introdução</vt:lpstr>
      <vt:lpstr>Introdução</vt:lpstr>
      <vt:lpstr>Introdução</vt:lpstr>
      <vt:lpstr>Atividade enzimática</vt:lpstr>
      <vt:lpstr>Atividade enzimática</vt:lpstr>
      <vt:lpstr>Atividade enzimática</vt:lpstr>
      <vt:lpstr>Atividade enzimática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Samuel Alves de Oliveira</cp:lastModifiedBy>
  <cp:revision>87</cp:revision>
  <dcterms:created xsi:type="dcterms:W3CDTF">2009-10-05T13:42:20Z</dcterms:created>
  <dcterms:modified xsi:type="dcterms:W3CDTF">2011-06-17T10:01:42Z</dcterms:modified>
  <cp:category>Tecnologia de Fabricação de Biocombustívies</cp:category>
  <cp:contentStatus>Concluído</cp:contentStatus>
</cp:coreProperties>
</file>