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4" r:id="rId17"/>
    <p:sldId id="269" r:id="rId18"/>
    <p:sldId id="275" r:id="rId19"/>
    <p:sldId id="270" r:id="rId20"/>
    <p:sldId id="276" r:id="rId21"/>
    <p:sldId id="282" r:id="rId22"/>
    <p:sldId id="279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C32A-A1E2-4659-ACA7-B3CB2F8CFC52}" type="datetimeFigureOut">
              <a:rPr lang="pt-BR" smtClean="0"/>
              <a:pPr/>
              <a:t>11/04/2011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0BDE-3813-4668-A2CA-0364F1BFF4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32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80BDE-3813-4668-A2CA-0364F1BFF42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11/04/2011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214282" y="142852"/>
          <a:ext cx="3181373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r:id="rId4" imgW="5869080" imgH="2354040" progId="">
                  <p:embed/>
                </p:oleObj>
              </mc:Choice>
              <mc:Fallback>
                <p:oleObj r:id="rId4" imgW="5869080" imgH="23540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42852"/>
                        <a:ext cx="3181373" cy="14287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11/04/2011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11/04/2011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11/04/2011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715140" y="5697478"/>
          <a:ext cx="2266042" cy="101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r:id="rId3" imgW="5869080" imgH="2354040" progId="">
                  <p:embed/>
                </p:oleObj>
              </mc:Choice>
              <mc:Fallback>
                <p:oleObj r:id="rId3" imgW="5869080" imgH="235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5697478"/>
                        <a:ext cx="2266042" cy="10176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11/04/2011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11/04/2011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11/04/2011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11/04/2011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11/04/2011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11/04/2011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11/04/2011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11/04/2011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Tecnologia de Fabricação de Biocombustíveis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Capítulo 3 – Extração e refino de óleo vegetal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Trituração e Laminação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rompimento dos tecidos das sementes facilita a extração de óleo por aumentar a superfície para ação dos solventes </a:t>
            </a:r>
            <a:r>
              <a:rPr lang="pt-BR" dirty="0" smtClean="0"/>
              <a:t>extratores.</a:t>
            </a:r>
          </a:p>
          <a:p>
            <a:pPr lvl="1"/>
            <a:r>
              <a:rPr lang="pt-BR" dirty="0" smtClean="0"/>
              <a:t>Porém </a:t>
            </a:r>
            <a:r>
              <a:rPr lang="pt-BR" dirty="0"/>
              <a:t>o processo de desintegração dos grão também ativa as enzimas </a:t>
            </a:r>
            <a:r>
              <a:rPr lang="pt-BR" dirty="0" smtClean="0"/>
              <a:t>celulares lipolíticas, como a </a:t>
            </a:r>
            <a:r>
              <a:rPr lang="pt-BR" dirty="0"/>
              <a:t>lípase e </a:t>
            </a:r>
            <a:r>
              <a:rPr lang="pt-BR" dirty="0" smtClean="0"/>
              <a:t>a </a:t>
            </a:r>
            <a:r>
              <a:rPr lang="pt-BR" dirty="0" err="1" smtClean="0"/>
              <a:t>peroxidase</a:t>
            </a:r>
            <a:r>
              <a:rPr lang="pt-BR" dirty="0"/>
              <a:t>, assim o processo de trituração deve ser o mais rápido possível, seguido da inativação destes </a:t>
            </a:r>
            <a:r>
              <a:rPr lang="pt-BR" dirty="0" smtClean="0"/>
              <a:t>fatores.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da matéria-prima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77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626968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Trituração e Laminação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processo de trituração é efetuado através de rolos horizontais ou </a:t>
            </a:r>
            <a:r>
              <a:rPr lang="pt-BR" dirty="0" smtClean="0"/>
              <a:t>oblíquos.</a:t>
            </a:r>
          </a:p>
          <a:p>
            <a:pPr lvl="1"/>
            <a:r>
              <a:rPr lang="pt-BR" dirty="0" smtClean="0"/>
              <a:t>Quando </a:t>
            </a:r>
            <a:r>
              <a:rPr lang="pt-BR" dirty="0"/>
              <a:t>o material triturado passa por vários rolos de trituração, no primeiro ocorre a fragmentação do material e nos demais ocorre a laminação progressiva.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da matéria-prima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1088"/>
            <a:ext cx="3024336" cy="285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908402" cy="483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1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Cozimento</a:t>
            </a:r>
          </a:p>
          <a:p>
            <a:pPr lvl="1"/>
            <a:r>
              <a:rPr lang="pt-BR" dirty="0"/>
              <a:t>Além da trituração e laminação é necessária uma ruptura adicional através do calor úmido, por vapor direto ou </a:t>
            </a:r>
            <a:r>
              <a:rPr lang="pt-BR" dirty="0" smtClean="0"/>
              <a:t>indireto.</a:t>
            </a:r>
          </a:p>
          <a:p>
            <a:pPr lvl="1"/>
            <a:r>
              <a:rPr lang="pt-BR" dirty="0" smtClean="0"/>
              <a:t>Os </a:t>
            </a:r>
            <a:r>
              <a:rPr lang="pt-BR" dirty="0"/>
              <a:t>efeitos desse aquecimento são:</a:t>
            </a:r>
          </a:p>
          <a:p>
            <a:pPr lvl="2"/>
            <a:r>
              <a:rPr lang="pt-BR" dirty="0" smtClean="0"/>
              <a:t>Diminui </a:t>
            </a:r>
            <a:r>
              <a:rPr lang="pt-BR" dirty="0"/>
              <a:t>a viscosidade do óleo e sua tensão superficial;</a:t>
            </a:r>
          </a:p>
          <a:p>
            <a:pPr lvl="2"/>
            <a:r>
              <a:rPr lang="pt-BR" dirty="0" smtClean="0"/>
              <a:t>Promove </a:t>
            </a:r>
            <a:r>
              <a:rPr lang="pt-BR" dirty="0"/>
              <a:t>a coagulação e desnaturação parcial das substâncias proteicas;</a:t>
            </a:r>
          </a:p>
          <a:p>
            <a:pPr lvl="2"/>
            <a:r>
              <a:rPr lang="pt-BR" dirty="0" smtClean="0"/>
              <a:t>Inativação </a:t>
            </a:r>
            <a:r>
              <a:rPr lang="pt-BR" dirty="0"/>
              <a:t>de enzimas lipolíticas;</a:t>
            </a:r>
          </a:p>
          <a:p>
            <a:pPr lvl="2"/>
            <a:r>
              <a:rPr lang="pt-BR" dirty="0" smtClean="0"/>
              <a:t>Aumenta </a:t>
            </a:r>
            <a:r>
              <a:rPr lang="pt-BR" dirty="0"/>
              <a:t>a permeabilidade das membranas celulares;</a:t>
            </a:r>
          </a:p>
          <a:p>
            <a:pPr lvl="2"/>
            <a:r>
              <a:rPr lang="pt-BR" dirty="0" smtClean="0"/>
              <a:t>Diminui </a:t>
            </a:r>
            <a:r>
              <a:rPr lang="pt-BR" dirty="0"/>
              <a:t>a afinidade do óleo com as partículas sólidas da semente.</a:t>
            </a:r>
          </a:p>
          <a:p>
            <a:pPr lvl="1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da matéria-prima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23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Cozimento</a:t>
            </a:r>
          </a:p>
          <a:p>
            <a:pPr lvl="1"/>
            <a:r>
              <a:rPr lang="pt-BR" dirty="0"/>
              <a:t>A temperatura de cozimento varia de 70 a 105 °C dependendo da semente a ser </a:t>
            </a:r>
            <a:r>
              <a:rPr lang="pt-BR" dirty="0" smtClean="0"/>
              <a:t>processada.</a:t>
            </a:r>
          </a:p>
          <a:p>
            <a:pPr lvl="1"/>
            <a:r>
              <a:rPr lang="pt-BR" dirty="0" smtClean="0"/>
              <a:t>Antes </a:t>
            </a:r>
            <a:r>
              <a:rPr lang="pt-BR" dirty="0"/>
              <a:t>de ser submetida ao processo de prensas contínuas o material cozido deve ser secado.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da matéria-prima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816424" cy="285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36556"/>
            <a:ext cx="2859084" cy="285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5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Expansão do grão cozido</a:t>
            </a:r>
          </a:p>
          <a:p>
            <a:pPr lvl="1"/>
            <a:r>
              <a:rPr lang="pt-BR" dirty="0"/>
              <a:t>Os grãos depois de cozidos são homogeneizados em uma massa uniforme em um equipamento chamado de </a:t>
            </a:r>
            <a:r>
              <a:rPr lang="pt-BR" dirty="0" err="1" smtClean="0"/>
              <a:t>expansor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calor produzido com as funções da homogeneização, da fricção entre o eixo espiral e da parede interna do </a:t>
            </a:r>
            <a:r>
              <a:rPr lang="pt-BR" dirty="0" err="1"/>
              <a:t>expansor</a:t>
            </a:r>
            <a:r>
              <a:rPr lang="pt-BR" dirty="0"/>
              <a:t>, com a injeção direta de vapor produz uma expansão da massa em </a:t>
            </a:r>
            <a:r>
              <a:rPr lang="pt-BR" dirty="0" smtClean="0"/>
              <a:t>floco.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tecido celulósico da semente oleaginosa é destruído completamente dentro do </a:t>
            </a:r>
            <a:r>
              <a:rPr lang="pt-BR" dirty="0" err="1" smtClean="0"/>
              <a:t>expansor</a:t>
            </a:r>
            <a:r>
              <a:rPr lang="pt-BR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da matéria-prima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Expansão do grão cozido</a:t>
            </a:r>
          </a:p>
          <a:p>
            <a:pPr lvl="1"/>
            <a:r>
              <a:rPr lang="pt-BR" dirty="0"/>
              <a:t>Quando a massa de grãos é eliminada para fora do equipamento, devido à alta pressão e a alta temperatura, a massa é expandida por causa da queda súbita de pressão, e a umidade nela contida é evaporada </a:t>
            </a:r>
            <a:r>
              <a:rPr lang="pt-BR" dirty="0" smtClean="0"/>
              <a:t>instantaneamente.</a:t>
            </a:r>
          </a:p>
          <a:p>
            <a:pPr lvl="1"/>
            <a:r>
              <a:rPr lang="pt-BR" dirty="0" smtClean="0"/>
              <a:t>Consequentemente </a:t>
            </a:r>
            <a:r>
              <a:rPr lang="pt-BR" dirty="0"/>
              <a:t>o material transforma-se numa estrutura com microporos, apresentando um aspecto esponjoso.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da matéria-prima</a:t>
            </a:r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649461" cy="24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5214816" cy="180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Expansão do grão cozido</a:t>
            </a:r>
          </a:p>
          <a:p>
            <a:pPr lvl="1"/>
            <a:r>
              <a:rPr lang="pt-BR" dirty="0"/>
              <a:t>As principais vantagens para que se realize o processo de expansão antes da extração do óleo vegetal são:</a:t>
            </a:r>
          </a:p>
          <a:p>
            <a:pPr lvl="2"/>
            <a:r>
              <a:rPr lang="pt-BR" dirty="0" smtClean="0"/>
              <a:t>Melhora </a:t>
            </a:r>
            <a:r>
              <a:rPr lang="pt-BR" dirty="0"/>
              <a:t>a capacidade de funcionamento no processo de extração;</a:t>
            </a:r>
          </a:p>
          <a:p>
            <a:pPr lvl="2"/>
            <a:r>
              <a:rPr lang="pt-BR" dirty="0" smtClean="0"/>
              <a:t>Melhora </a:t>
            </a:r>
            <a:r>
              <a:rPr lang="pt-BR" dirty="0"/>
              <a:t>na velocidade da extração por prensagem e química;</a:t>
            </a:r>
          </a:p>
          <a:p>
            <a:pPr lvl="2"/>
            <a:r>
              <a:rPr lang="pt-BR" dirty="0" smtClean="0"/>
              <a:t>Reduz </a:t>
            </a:r>
            <a:r>
              <a:rPr lang="pt-BR" dirty="0"/>
              <a:t>a quantidade de solvente necessário na extração química;</a:t>
            </a:r>
          </a:p>
          <a:p>
            <a:pPr lvl="2"/>
            <a:r>
              <a:rPr lang="pt-BR" dirty="0" smtClean="0"/>
              <a:t>Aumenta </a:t>
            </a:r>
            <a:r>
              <a:rPr lang="pt-BR" dirty="0"/>
              <a:t>a concentração de micelas e reduz o consumo energético no sistema de evaporação da micela;</a:t>
            </a:r>
          </a:p>
          <a:p>
            <a:pPr lvl="2"/>
            <a:r>
              <a:rPr lang="pt-BR" dirty="0" smtClean="0"/>
              <a:t>Desativa </a:t>
            </a:r>
            <a:r>
              <a:rPr lang="pt-BR" dirty="0"/>
              <a:t>as enzimas na semente oleaginosa e melhora a qualidade do óleo.</a:t>
            </a:r>
          </a:p>
          <a:p>
            <a:pPr lvl="1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da matéria-prima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23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Extração </a:t>
            </a:r>
            <a:r>
              <a:rPr lang="pt-BR" dirty="0"/>
              <a:t>por prensagem </a:t>
            </a:r>
            <a:r>
              <a:rPr lang="pt-BR" dirty="0" smtClean="0"/>
              <a:t>mecânica</a:t>
            </a:r>
          </a:p>
          <a:p>
            <a:pPr lvl="1"/>
            <a:r>
              <a:rPr lang="pt-BR" dirty="0"/>
              <a:t>A extração mecânica é efetuada basicamente através de prensas </a:t>
            </a:r>
            <a:r>
              <a:rPr lang="pt-BR" dirty="0" smtClean="0"/>
              <a:t>contínuas.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prensa consiste de um cesto formado de barras de aço retangular distanciados por meio de lâminas, cuja espessura varia de acordo com a semente a ser </a:t>
            </a:r>
            <a:r>
              <a:rPr lang="pt-BR" dirty="0" smtClean="0"/>
              <a:t>processada.</a:t>
            </a:r>
          </a:p>
          <a:p>
            <a:pPr lvl="1"/>
            <a:r>
              <a:rPr lang="pt-BR" dirty="0" smtClean="0"/>
              <a:t>Esse </a:t>
            </a:r>
            <a:r>
              <a:rPr lang="pt-BR" dirty="0"/>
              <a:t>espaçamento das barras é regulado para permitir a saída do óleo e agir como filtro para as partículas da chamada “torta</a:t>
            </a:r>
            <a:r>
              <a:rPr lang="pt-BR" dirty="0" smtClean="0"/>
              <a:t>”.</a:t>
            </a:r>
          </a:p>
          <a:p>
            <a:pPr lvl="1"/>
            <a:r>
              <a:rPr lang="pt-BR" dirty="0"/>
              <a:t>Dentro desse cesto gira uma rosca para comprimir o material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Extração do Óleo Vegetal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18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Extração </a:t>
            </a:r>
            <a:r>
              <a:rPr lang="pt-BR" dirty="0"/>
              <a:t>por prensagem </a:t>
            </a:r>
            <a:r>
              <a:rPr lang="pt-BR" dirty="0" smtClean="0"/>
              <a:t>mecânica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Extração do Óleo Vegetal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95325"/>
            <a:ext cx="6169149" cy="462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0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Extração </a:t>
            </a:r>
            <a:r>
              <a:rPr lang="pt-BR" dirty="0"/>
              <a:t>por prensagem </a:t>
            </a:r>
            <a:r>
              <a:rPr lang="pt-BR" dirty="0" smtClean="0"/>
              <a:t>mecânica</a:t>
            </a:r>
          </a:p>
          <a:p>
            <a:pPr lvl="1"/>
            <a:r>
              <a:rPr lang="pt-BR" dirty="0" smtClean="0"/>
              <a:t>Na </a:t>
            </a:r>
            <a:r>
              <a:rPr lang="pt-BR" dirty="0" err="1"/>
              <a:t>pré</a:t>
            </a:r>
            <a:r>
              <a:rPr lang="pt-BR" dirty="0"/>
              <a:t>-prensagem ocorre a remoção do óleo antes da extração com solvente. O processo misto envolve a </a:t>
            </a:r>
            <a:r>
              <a:rPr lang="pt-BR" dirty="0" err="1"/>
              <a:t>pré</a:t>
            </a:r>
            <a:r>
              <a:rPr lang="pt-BR" dirty="0"/>
              <a:t>-prensagem com posterior extração com </a:t>
            </a:r>
            <a:r>
              <a:rPr lang="pt-BR" dirty="0" smtClean="0"/>
              <a:t>solvente.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prensagem mecânica sob alta pressão aumenta o rendimento na extração em até 5%, dispensando a extração por solvente.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Extração do Óleo Vegetal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6861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41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Avaliação do grão</a:t>
            </a:r>
          </a:p>
          <a:p>
            <a:pPr lvl="1"/>
            <a:r>
              <a:rPr lang="pt-BR" dirty="0"/>
              <a:t>Antes de serem armazenados, os grãos devem ser avaliados, por amostragem, nas seguintes </a:t>
            </a:r>
            <a:r>
              <a:rPr lang="pt-BR" dirty="0" smtClean="0"/>
              <a:t>características:</a:t>
            </a:r>
          </a:p>
          <a:p>
            <a:pPr lvl="2"/>
            <a:r>
              <a:rPr lang="pt-BR" dirty="0" smtClean="0"/>
              <a:t>Teor </a:t>
            </a:r>
            <a:r>
              <a:rPr lang="pt-BR" dirty="0"/>
              <a:t>de </a:t>
            </a:r>
            <a:r>
              <a:rPr lang="pt-BR" dirty="0" smtClean="0"/>
              <a:t>umidade</a:t>
            </a:r>
          </a:p>
          <a:p>
            <a:pPr lvl="2"/>
            <a:r>
              <a:rPr lang="pt-BR" dirty="0"/>
              <a:t>Q</a:t>
            </a:r>
            <a:r>
              <a:rPr lang="pt-BR" dirty="0" smtClean="0"/>
              <a:t>uantidade </a:t>
            </a:r>
            <a:r>
              <a:rPr lang="pt-BR" dirty="0"/>
              <a:t>de material </a:t>
            </a:r>
            <a:r>
              <a:rPr lang="pt-BR" dirty="0" smtClean="0"/>
              <a:t>estranho</a:t>
            </a:r>
          </a:p>
          <a:p>
            <a:pPr lvl="2"/>
            <a:r>
              <a:rPr lang="pt-BR" dirty="0"/>
              <a:t>I</a:t>
            </a:r>
            <a:r>
              <a:rPr lang="pt-BR" dirty="0" smtClean="0"/>
              <a:t>ncidência </a:t>
            </a:r>
            <a:r>
              <a:rPr lang="pt-BR" dirty="0"/>
              <a:t>de grãos </a:t>
            </a:r>
            <a:r>
              <a:rPr lang="pt-BR" dirty="0" smtClean="0"/>
              <a:t>estranhos, quebrados</a:t>
            </a:r>
            <a:r>
              <a:rPr lang="pt-BR" dirty="0"/>
              <a:t>, avariados e ressecados.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do grão</a:t>
            </a:r>
            <a:endParaRPr lang="pt-BR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0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Extração </a:t>
            </a:r>
            <a:r>
              <a:rPr lang="pt-BR" dirty="0"/>
              <a:t>por </a:t>
            </a:r>
            <a:r>
              <a:rPr lang="pt-BR" dirty="0" smtClean="0"/>
              <a:t>solvente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Extração do Óleo Vegetal</a:t>
            </a: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25476"/>
            <a:ext cx="3456384" cy="46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25477"/>
            <a:ext cx="3522283" cy="456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410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Extração </a:t>
            </a:r>
            <a:r>
              <a:rPr lang="pt-BR" dirty="0"/>
              <a:t>por </a:t>
            </a:r>
            <a:r>
              <a:rPr lang="pt-BR" dirty="0" smtClean="0"/>
              <a:t>solvente</a:t>
            </a:r>
          </a:p>
          <a:p>
            <a:pPr lvl="1"/>
            <a:r>
              <a:rPr lang="pt-BR" dirty="0" smtClean="0"/>
              <a:t>.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Extração do Óleo Vegetal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7"/>
            <a:ext cx="7895926" cy="461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73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Extração </a:t>
            </a:r>
            <a:r>
              <a:rPr lang="pt-BR" dirty="0"/>
              <a:t>por </a:t>
            </a:r>
            <a:r>
              <a:rPr lang="pt-BR" dirty="0" smtClean="0"/>
              <a:t>solvente</a:t>
            </a:r>
          </a:p>
          <a:p>
            <a:pPr lvl="1"/>
            <a:r>
              <a:rPr lang="pt-BR" dirty="0"/>
              <a:t>Nesse processo, utiliza-se um hidrocarboneto como solvente, o mais usado é o hexano, com ponto de ebulição ao redor de 70 °C.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penetração do solvente no interior dos grãos triturados é facilitada pela exposição de uma área superficial maior, principalmente se este foi expandido </a:t>
            </a:r>
            <a:r>
              <a:rPr lang="pt-BR" dirty="0" smtClean="0"/>
              <a:t>anteriormente.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óleo no material pode estar na superfície, que é então retirado por simples dissolução do óleo no solvente, e ou o óleo pode estar presente no interior de células intactas, este então é removido por difusão do solvente na célula</a:t>
            </a:r>
            <a:r>
              <a:rPr lang="pt-BR" dirty="0" smtClean="0"/>
              <a:t>.</a:t>
            </a:r>
          </a:p>
          <a:p>
            <a:pPr lvl="1"/>
            <a:r>
              <a:rPr lang="pt-BR" dirty="0"/>
              <a:t>Assim, a velocidade de extração do óleo decresce com o decurso do processo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Extração do Óleo Vegetal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9225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Extração </a:t>
            </a:r>
            <a:r>
              <a:rPr lang="pt-BR" dirty="0"/>
              <a:t>por </a:t>
            </a:r>
            <a:r>
              <a:rPr lang="pt-BR" dirty="0" smtClean="0"/>
              <a:t>solvente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extração não é completa, pois o farelo apresenta um teor de 0,5% a 0,6% de </a:t>
            </a:r>
            <a:r>
              <a:rPr lang="pt-BR" dirty="0" smtClean="0"/>
              <a:t>óleo.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solução de óleo no solvente é chamada de “micela” e o equilíbrio no sistema óleo-micela-solvente é o fator que determina a velocidade de </a:t>
            </a:r>
            <a:r>
              <a:rPr lang="pt-BR" dirty="0" smtClean="0"/>
              <a:t>extração.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difusão do solvente será mais rápida quanto mais eficiente forem a trituração, a laminação e a expansão, quanto maior for a temperatura (próximo à temperatura de ebulição do solvente), e menos úmido for o material.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Extração do Óleo Vegetal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654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Extração </a:t>
            </a:r>
            <a:r>
              <a:rPr lang="pt-BR" dirty="0"/>
              <a:t>por </a:t>
            </a:r>
            <a:r>
              <a:rPr lang="pt-BR" dirty="0" smtClean="0"/>
              <a:t>solvente</a:t>
            </a:r>
          </a:p>
          <a:p>
            <a:pPr lvl="1"/>
            <a:r>
              <a:rPr lang="pt-BR" dirty="0"/>
              <a:t>As principais vantagens no uso do hexano como solvente são:</a:t>
            </a:r>
          </a:p>
          <a:p>
            <a:pPr lvl="2"/>
            <a:r>
              <a:rPr lang="pt-BR" dirty="0" smtClean="0"/>
              <a:t>Dissolve </a:t>
            </a:r>
            <a:r>
              <a:rPr lang="pt-BR" dirty="0"/>
              <a:t>o óleo com facilidade sem agir sobre os outros componentes da matéria oleaginosa;</a:t>
            </a:r>
          </a:p>
          <a:p>
            <a:pPr lvl="2"/>
            <a:r>
              <a:rPr lang="pt-BR" dirty="0" smtClean="0"/>
              <a:t>Possui </a:t>
            </a:r>
            <a:r>
              <a:rPr lang="pt-BR" dirty="0"/>
              <a:t>uma composição homogênea e estreita faixa de temperatura de ebulição;</a:t>
            </a:r>
          </a:p>
          <a:p>
            <a:pPr lvl="2"/>
            <a:r>
              <a:rPr lang="pt-BR" dirty="0" smtClean="0"/>
              <a:t>É </a:t>
            </a:r>
            <a:r>
              <a:rPr lang="pt-BR" dirty="0"/>
              <a:t>imiscível em água, não formando </a:t>
            </a:r>
            <a:r>
              <a:rPr lang="pt-BR" dirty="0" err="1"/>
              <a:t>azeótropos</a:t>
            </a:r>
            <a:endParaRPr lang="pt-BR" dirty="0"/>
          </a:p>
          <a:p>
            <a:pPr lvl="2"/>
            <a:r>
              <a:rPr lang="pt-BR" dirty="0" smtClean="0"/>
              <a:t>Tem </a:t>
            </a:r>
            <a:r>
              <a:rPr lang="pt-BR" dirty="0"/>
              <a:t>baixo calor latente de ebulição;</a:t>
            </a:r>
          </a:p>
          <a:p>
            <a:pPr lvl="1"/>
            <a:r>
              <a:rPr lang="pt-BR" dirty="0"/>
              <a:t>Porém as principais desvantagens são:</a:t>
            </a:r>
          </a:p>
          <a:p>
            <a:pPr lvl="2"/>
            <a:r>
              <a:rPr lang="pt-BR" dirty="0" smtClean="0"/>
              <a:t>É </a:t>
            </a:r>
            <a:r>
              <a:rPr lang="pt-BR" dirty="0"/>
              <a:t>altamente inflamável;</a:t>
            </a:r>
          </a:p>
          <a:p>
            <a:pPr lvl="2"/>
            <a:r>
              <a:rPr lang="pt-BR" dirty="0" smtClean="0"/>
              <a:t>Apresenta </a:t>
            </a:r>
            <a:r>
              <a:rPr lang="pt-BR" dirty="0"/>
              <a:t>alto custo;</a:t>
            </a:r>
          </a:p>
          <a:p>
            <a:pPr lvl="2"/>
            <a:r>
              <a:rPr lang="pt-BR" dirty="0" smtClean="0"/>
              <a:t>É </a:t>
            </a:r>
            <a:r>
              <a:rPr lang="pt-BR" dirty="0"/>
              <a:t>toxico e possivelmente carcinogênico.</a:t>
            </a:r>
          </a:p>
          <a:p>
            <a:pPr lvl="1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Extração do Óleo Vegetal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1351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Destilação da micela</a:t>
            </a:r>
          </a:p>
          <a:p>
            <a:pPr lvl="1"/>
            <a:r>
              <a:rPr lang="pt-BR" dirty="0" smtClean="0"/>
              <a:t>A separação </a:t>
            </a:r>
            <a:r>
              <a:rPr lang="pt-BR" dirty="0"/>
              <a:t>do óleo e </a:t>
            </a:r>
            <a:r>
              <a:rPr lang="pt-BR" dirty="0" smtClean="0"/>
              <a:t>solvente ocorre </a:t>
            </a:r>
            <a:r>
              <a:rPr lang="pt-BR" dirty="0"/>
              <a:t>por aquecimento à vácuo, através de um destilador, que recebe a micela isenta de </a:t>
            </a:r>
            <a:r>
              <a:rPr lang="pt-BR" dirty="0" smtClean="0"/>
              <a:t>finos.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conteúdo de solvente no óleo é reduzido até cerca de 5%, à temperatura de 70 a 90 °</a:t>
            </a:r>
            <a:r>
              <a:rPr lang="pt-BR" dirty="0" smtClean="0"/>
              <a:t>C.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hexano residual é destilada em um evaporador de filme com insuflação de vapor direto.</a:t>
            </a:r>
          </a:p>
          <a:p>
            <a:pPr lvl="1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Extração do Óleo Vegetal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32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Limpeza</a:t>
            </a:r>
          </a:p>
          <a:p>
            <a:pPr lvl="1"/>
            <a:r>
              <a:rPr lang="pt-BR" dirty="0"/>
              <a:t>A eliminação de sujidade mais grossa é realizada através de peneiras vibratórias ou outro tipo de dispositivo que separa os grãos dos contaminantes maiores, diminuindo o risco de deterioração e evita o uso indevido do espaço útil do silo.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do grão</a:t>
            </a:r>
            <a:endParaRPr lang="pt-BR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9657"/>
            <a:ext cx="5050532" cy="325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3460"/>
            <a:ext cx="4201141" cy="344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2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Secagem dos grãos</a:t>
            </a:r>
          </a:p>
          <a:p>
            <a:pPr lvl="1"/>
            <a:r>
              <a:rPr lang="pt-BR" dirty="0"/>
              <a:t>O excesso de umidade nos grãos deve ser reduzido através de secadores, que é um processo oneroso.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do grão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00" y="2768076"/>
            <a:ext cx="2295680" cy="397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64467"/>
            <a:ext cx="2335447" cy="397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1"/>
          <a:stretch/>
        </p:blipFill>
        <p:spPr bwMode="auto">
          <a:xfrm>
            <a:off x="5860536" y="5661248"/>
            <a:ext cx="3283464" cy="107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68076"/>
            <a:ext cx="2186232" cy="291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7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690864" cy="4525963"/>
          </a:xfrm>
        </p:spPr>
        <p:txBody>
          <a:bodyPr/>
          <a:lstStyle/>
          <a:p>
            <a:r>
              <a:rPr lang="pt-BR" dirty="0" smtClean="0"/>
              <a:t>Armazenamento</a:t>
            </a:r>
          </a:p>
          <a:p>
            <a:pPr lvl="1"/>
            <a:r>
              <a:rPr lang="pt-BR" dirty="0"/>
              <a:t>As indústrias de óleo devem dispor de instalações adequadas para o armazenamento de sementes durante a entressafra, visando efetuar a produção de forma ininterrupta, otimizando o uso do capital investido nas fábricas. </a:t>
            </a: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do grão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94" y="2060848"/>
            <a:ext cx="3474386" cy="46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7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/>
          <a:lstStyle/>
          <a:p>
            <a:r>
              <a:rPr lang="pt-BR" dirty="0" smtClean="0"/>
              <a:t>Armazenamento</a:t>
            </a:r>
          </a:p>
          <a:p>
            <a:pPr lvl="1"/>
            <a:r>
              <a:rPr lang="pt-BR" dirty="0"/>
              <a:t>Os grãos são organismos vivos que respiram e liberam </a:t>
            </a:r>
            <a:r>
              <a:rPr lang="pt-BR" dirty="0" smtClean="0"/>
              <a:t>calor.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processo respiratório é controlado por enzimas, que são mobilizados mais facilmente para o processo quanto maior o conteúdo de </a:t>
            </a:r>
            <a:r>
              <a:rPr lang="pt-BR" dirty="0" smtClean="0"/>
              <a:t>umidade.</a:t>
            </a:r>
          </a:p>
          <a:p>
            <a:pPr lvl="1"/>
            <a:r>
              <a:rPr lang="pt-BR" dirty="0" smtClean="0"/>
              <a:t>A elevação da temperatura no armazenamento também acelera o processo respiratório.</a:t>
            </a:r>
          </a:p>
          <a:p>
            <a:pPr lvl="1"/>
            <a:r>
              <a:rPr lang="pt-BR" dirty="0" smtClean="0"/>
              <a:t>Assim, quanto maior a taxa respiratória maior será a deterioração da matéria-prima armazenada e maior a geração de calor.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do grão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61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/>
          <a:lstStyle/>
          <a:p>
            <a:r>
              <a:rPr lang="pt-BR" dirty="0" smtClean="0"/>
              <a:t>Armazenamento</a:t>
            </a:r>
          </a:p>
          <a:p>
            <a:pPr lvl="1"/>
            <a:r>
              <a:rPr lang="pt-BR" dirty="0"/>
              <a:t>Por isso muitos silos de armazenamento são resfriados ou </a:t>
            </a:r>
            <a:r>
              <a:rPr lang="pt-BR" dirty="0" smtClean="0"/>
              <a:t>refrigerados.</a:t>
            </a:r>
          </a:p>
          <a:p>
            <a:pPr lvl="1"/>
            <a:r>
              <a:rPr lang="pt-BR" dirty="0" smtClean="0"/>
              <a:t>Grãos </a:t>
            </a:r>
            <a:r>
              <a:rPr lang="pt-BR" dirty="0"/>
              <a:t>danificados, não sadios ou sujos possuem uma taxa respiratória mais elevada que os grãos sadios, sob as mesmas condições. 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do grão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25717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02239"/>
            <a:ext cx="3672408" cy="295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6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Limpeza e pesagem</a:t>
            </a:r>
          </a:p>
          <a:p>
            <a:pPr lvl="1"/>
            <a:r>
              <a:rPr lang="pt-BR" dirty="0"/>
              <a:t>A limpeza após o armazenamento retira as impurezas como terra, areia e fragmentos de metais não removidos antes do armazenamento, através de vários tipos de peneiras vibratórias e rotativas com fluxo de </a:t>
            </a:r>
            <a:r>
              <a:rPr lang="pt-BR" dirty="0" smtClean="0"/>
              <a:t>ar.</a:t>
            </a:r>
          </a:p>
          <a:p>
            <a:pPr lvl="1"/>
            <a:r>
              <a:rPr lang="pt-BR" dirty="0" smtClean="0"/>
              <a:t>Os </a:t>
            </a:r>
            <a:r>
              <a:rPr lang="pt-BR" dirty="0"/>
              <a:t>metais são removidos através de imãs instalados antes das </a:t>
            </a:r>
            <a:r>
              <a:rPr lang="pt-BR" dirty="0" smtClean="0"/>
              <a:t>peneiras.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material limpo deve ser pesado para determinar o rendimento do processo de extração.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da matéria-prima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38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35226"/>
          </a:xfrm>
        </p:spPr>
        <p:txBody>
          <a:bodyPr>
            <a:normAutofit/>
          </a:bodyPr>
          <a:lstStyle/>
          <a:p>
            <a:r>
              <a:rPr lang="pt-BR" dirty="0" err="1" smtClean="0"/>
              <a:t>Descorticação</a:t>
            </a:r>
            <a:endParaRPr lang="pt-BR" dirty="0" smtClean="0"/>
          </a:p>
          <a:p>
            <a:pPr lvl="1"/>
            <a:r>
              <a:rPr lang="pt-BR" dirty="0"/>
              <a:t>Visa retirar a película que envolve as </a:t>
            </a:r>
            <a:r>
              <a:rPr lang="pt-BR" dirty="0" smtClean="0"/>
              <a:t>sementes.</a:t>
            </a:r>
          </a:p>
          <a:p>
            <a:pPr lvl="1"/>
            <a:r>
              <a:rPr lang="pt-BR" dirty="0" smtClean="0"/>
              <a:t>Os </a:t>
            </a:r>
            <a:r>
              <a:rPr lang="pt-BR" dirty="0"/>
              <a:t>mais comuns são de rolos estriados horizontais, girando com velocidades diferentes e em sentidos </a:t>
            </a:r>
            <a:r>
              <a:rPr lang="pt-BR" dirty="0" smtClean="0"/>
              <a:t>contrários.</a:t>
            </a:r>
          </a:p>
          <a:p>
            <a:pPr lvl="1"/>
            <a:r>
              <a:rPr lang="pt-BR" dirty="0" smtClean="0"/>
              <a:t>Além </a:t>
            </a:r>
            <a:r>
              <a:rPr lang="pt-BR" dirty="0"/>
              <a:t>destes existem aparelhos com discos </a:t>
            </a:r>
            <a:r>
              <a:rPr lang="pt-BR" dirty="0" smtClean="0"/>
              <a:t>verticais e </a:t>
            </a:r>
            <a:r>
              <a:rPr lang="pt-BR" dirty="0" err="1"/>
              <a:t>descorticadores</a:t>
            </a:r>
            <a:r>
              <a:rPr lang="pt-BR" dirty="0"/>
              <a:t> de </a:t>
            </a:r>
            <a:r>
              <a:rPr lang="pt-BR" dirty="0" smtClean="0"/>
              <a:t>barras.</a:t>
            </a:r>
          </a:p>
          <a:p>
            <a:pPr lvl="1"/>
            <a:r>
              <a:rPr lang="pt-BR" dirty="0" smtClean="0"/>
              <a:t>Peneira </a:t>
            </a:r>
            <a:r>
              <a:rPr lang="pt-BR" dirty="0"/>
              <a:t>e fluxo de ar são utilizadas para separar as películas.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Preparo da matéria-prima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07778"/>
            <a:ext cx="2664296" cy="260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54502"/>
            <a:ext cx="4392488" cy="266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3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991</TotalTime>
  <Words>1374</Words>
  <Application>Microsoft Office PowerPoint</Application>
  <PresentationFormat>Apresentação na tela (4:3)</PresentationFormat>
  <Paragraphs>121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Concurso</vt:lpstr>
      <vt:lpstr>Tecnologia de Fabricação de Biocombustíveis II</vt:lpstr>
      <vt:lpstr>Preparo do grão</vt:lpstr>
      <vt:lpstr>Preparo do grão</vt:lpstr>
      <vt:lpstr>Preparo do grão</vt:lpstr>
      <vt:lpstr>Preparo do grão</vt:lpstr>
      <vt:lpstr>Preparo do grão</vt:lpstr>
      <vt:lpstr>Preparo do grão</vt:lpstr>
      <vt:lpstr>Preparo da matéria-prima</vt:lpstr>
      <vt:lpstr>Preparo da matéria-prima</vt:lpstr>
      <vt:lpstr>Preparo da matéria-prima</vt:lpstr>
      <vt:lpstr>Preparo da matéria-prima</vt:lpstr>
      <vt:lpstr>Preparo da matéria-prima</vt:lpstr>
      <vt:lpstr>Preparo da matéria-prima</vt:lpstr>
      <vt:lpstr>Preparo da matéria-prima</vt:lpstr>
      <vt:lpstr>Preparo da matéria-prima</vt:lpstr>
      <vt:lpstr>Preparo da matéria-prima</vt:lpstr>
      <vt:lpstr>Extração do Óleo Vegetal</vt:lpstr>
      <vt:lpstr>Extração do Óleo Vegetal</vt:lpstr>
      <vt:lpstr>Extração do Óleo Vegetal</vt:lpstr>
      <vt:lpstr>Extração do Óleo Vegetal</vt:lpstr>
      <vt:lpstr>Extração do Óleo Vegetal</vt:lpstr>
      <vt:lpstr>Extração do Óleo Vegetal</vt:lpstr>
      <vt:lpstr>Extração do Óleo Vegetal</vt:lpstr>
      <vt:lpstr>Extração do Óleo Vegetal</vt:lpstr>
      <vt:lpstr>Extração do Óleo Vegetal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1b – Definição, tipos e gerações dos Biocombustíveis</dc:title>
  <dc:creator>Samuel Alves de Oliveira</dc:creator>
  <cp:keywords>bioetanol, álcool, carvão vegetal, briquete</cp:keywords>
  <cp:lastModifiedBy>Samuel</cp:lastModifiedBy>
  <cp:revision>95</cp:revision>
  <dcterms:created xsi:type="dcterms:W3CDTF">2009-10-05T13:42:20Z</dcterms:created>
  <dcterms:modified xsi:type="dcterms:W3CDTF">2011-04-11T09:43:47Z</dcterms:modified>
  <cp:category>Tecnologia de Fabricação de Biocombustívies</cp:category>
  <cp:contentStatus>Concluído</cp:contentStatus>
</cp:coreProperties>
</file>