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1"/>
  </p:notesMasterIdLst>
  <p:sldIdLst>
    <p:sldId id="285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3" r:id="rId19"/>
    <p:sldId id="304" r:id="rId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EC32A-A1E2-4659-ACA7-B3CB2F8CFC52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80BDE-3813-4668-A2CA-0364F1BFF42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551212-D899-4E30-B058-BDB9D305B06D}" type="slidenum">
              <a:rPr lang="pt-BR"/>
              <a:pPr/>
              <a:t>2</a:t>
            </a:fld>
            <a:endParaRPr lang="pt-BR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7081F6-3B3C-4BEB-9879-66FE27DAB9F7}" type="slidenum">
              <a:rPr lang="pt-BR"/>
              <a:pPr/>
              <a:t>3</a:t>
            </a:fld>
            <a:endParaRPr lang="pt-BR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5D12AE-3D2B-4B3B-9458-404F9DDEB778}" type="slidenum">
              <a:rPr lang="pt-BR"/>
              <a:pPr/>
              <a:t>19</a:t>
            </a:fld>
            <a:endParaRPr lang="pt-BR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266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1265" name="Object 1"/>
          <p:cNvGraphicFramePr>
            <a:graphicFrameLocks noChangeAspect="1"/>
          </p:cNvGraphicFramePr>
          <p:nvPr/>
        </p:nvGraphicFramePr>
        <p:xfrm>
          <a:off x="214282" y="142852"/>
          <a:ext cx="3181373" cy="1428760"/>
        </p:xfrm>
        <a:graphic>
          <a:graphicData uri="http://schemas.openxmlformats.org/presentationml/2006/ole">
            <p:oleObj spid="_x0000_s11265" r:id="rId4" imgW="5869080" imgH="2354040" progId="CorelDraw.Graphic.13">
              <p:embed/>
            </p:oleObj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6715140" y="5697478"/>
          <a:ext cx="2266042" cy="1017684"/>
        </p:xfrm>
        <a:graphic>
          <a:graphicData uri="http://schemas.openxmlformats.org/presentationml/2006/ole">
            <p:oleObj spid="_x0000_s10242" r:id="rId3" imgW="5869080" imgH="2354040" progId="CorelDraw.Graphic.13">
              <p:embed/>
            </p:oleObj>
          </a:graphicData>
        </a:graphic>
      </p:graphicFrame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F399036-D376-4364-9CB5-0AA93D73E110}" type="datetimeFigureOut">
              <a:rPr lang="pt-BR" smtClean="0"/>
              <a:pPr/>
              <a:t>29/11/2010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t-BR" dirty="0" smtClean="0"/>
              <a:t>Tecnologia de Fabricação de Biocombustíveis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t-BR" dirty="0" smtClean="0"/>
              <a:t>Capítulo 3.1 – Fabricação de Etanol:</a:t>
            </a:r>
          </a:p>
          <a:p>
            <a:pPr algn="ctr"/>
            <a:r>
              <a:rPr lang="pt-BR" dirty="0" smtClean="0"/>
              <a:t>Extração do Caldo</a:t>
            </a:r>
            <a:endParaRPr lang="pt-BR" dirty="0" smtClean="0"/>
          </a:p>
          <a:p>
            <a:pPr algn="ctr"/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1378" name="Slide" r:id="rId3" imgW="4572000" imgH="3429000" progId="PowerPoint.Slide.8">
              <p:embed/>
            </p:oleObj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402" name="Slide" r:id="rId3" imgW="4572000" imgH="3429000" progId="PowerPoint.Slide.8">
              <p:embed/>
            </p:oleObj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5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3426" name="Slide" r:id="rId3" imgW="4572000" imgH="3429000" progId="PowerPoint.Slide.8">
              <p:embed/>
            </p:oleObj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28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4450" name="Slide" r:id="rId3" imgW="4572000" imgH="3429000" progId="PowerPoint.Slide.8">
              <p:embed/>
            </p:oleObj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Pressão: quanto maior a pressão exercida pelos cilindros sobre o colchão de bagaço, maior é a extração. Todavia, menor será a velocidade;</a:t>
            </a:r>
          </a:p>
          <a:p>
            <a:r>
              <a:rPr lang="pt-BR"/>
              <a:t>Embebição: adição de água ou água mais caldo diluído com a função de diluir os sólidos solúveis presentes no bagaço para extraí-los na próxima compressão.</a:t>
            </a:r>
          </a:p>
        </p:txBody>
      </p:sp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/>
              <a:t>6.3. Extração pelas moendas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Embebição</a:t>
            </a:r>
          </a:p>
        </p:txBody>
      </p:sp>
      <p:graphicFrame>
        <p:nvGraphicFramePr>
          <p:cNvPr id="99331" name="Object 3"/>
          <p:cNvGraphicFramePr>
            <a:graphicFrameLocks noChangeAspect="1"/>
          </p:cNvGraphicFramePr>
          <p:nvPr/>
        </p:nvGraphicFramePr>
        <p:xfrm>
          <a:off x="990600" y="1397000"/>
          <a:ext cx="7239000" cy="4851400"/>
        </p:xfrm>
        <a:graphic>
          <a:graphicData uri="http://schemas.openxmlformats.org/presentationml/2006/ole">
            <p:oleObj spid="_x0000_s105474" name="Photo Editor Photo" r:id="rId3" imgW="9752381" imgH="7314286" progId="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Bagaço obtido após a moagem</a:t>
            </a:r>
          </a:p>
        </p:txBody>
      </p:sp>
      <p:graphicFrame>
        <p:nvGraphicFramePr>
          <p:cNvPr id="100355" name="Object 3"/>
          <p:cNvGraphicFramePr>
            <a:graphicFrameLocks noChangeAspect="1"/>
          </p:cNvGraphicFramePr>
          <p:nvPr/>
        </p:nvGraphicFramePr>
        <p:xfrm>
          <a:off x="533400" y="1524000"/>
          <a:ext cx="8077200" cy="4876800"/>
        </p:xfrm>
        <a:graphic>
          <a:graphicData uri="http://schemas.openxmlformats.org/presentationml/2006/ole">
            <p:oleObj spid="_x0000_s106498" name="Photo Editor Photo" r:id="rId3" imgW="12193702" imgH="9142857" progId="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pt-BR"/>
              <a:t>São grandezas antagônicas: conforme se aumenta a capacidade de moagem, via de regra, diminui-se a extração.</a:t>
            </a:r>
          </a:p>
          <a:p>
            <a:pPr>
              <a:buFontTx/>
              <a:buNone/>
            </a:pPr>
            <a:r>
              <a:rPr lang="pt-BR"/>
              <a:t>Extração: Quantidade de sacarose extraída da cana pelas moendas.</a:t>
            </a:r>
          </a:p>
          <a:p>
            <a:pPr>
              <a:buFontTx/>
              <a:buNone/>
            </a:pPr>
            <a:r>
              <a:rPr lang="pt-BR"/>
              <a:t>Capacidade: Quantidade de matéria-prima que passa pelas moendas por unidade de tempo.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/>
              <a:t>6.4. Extração e Capacidade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pt-BR"/>
              <a:t>Os difusores podem operar isolada ou conjuntamente às moendas.</a:t>
            </a:r>
          </a:p>
          <a:p>
            <a:pPr>
              <a:buFontTx/>
              <a:buNone/>
            </a:pPr>
            <a:r>
              <a:rPr lang="pt-BR"/>
              <a:t>No primeiro caso, a cana preparada é encaminhada diretamente aos difusores. O bagaço final passa por uma prensa desaguadora e posteriormente por um terno de moagem para extrair o excesso de líquido do bagaço;</a:t>
            </a:r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/>
              <a:t>7. Extração por difusão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pt-BR"/>
              <a:t>No segundo caso, moenda e difusor trabalham conjuntamente sendo o caldo extraído primeiro pela moenda para extrair as primeiras porções do caldo.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t-BR"/>
              <a:t>O difusor extrairia o açúcar residual no bagaço.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t-BR"/>
              <a:t>Esta segunda possibilidade é pouco utilizada, uma vez que a eficiência e baixa manutenção dos difusores têm feito com que sejam instalados isoladamente como mais uma opção de extração dos açúcares.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pt-BR"/>
              <a:t>A extração do caldo (ou dos açúcares) pode ser feita por dois processos distintos: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/>
              <a:t>por moagem: compressões sucessivas da cana e posteriormente do bagaço (extração de 95-97%);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/>
              <a:t>Por difusão: diluição e lixiviação dos sólidos solúveis existentes na cana (extração de 97-98%). </a:t>
            </a: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/>
              <a:t>6. Extração do caldo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pt-BR" sz="2800"/>
              <a:t>Cada unidade de esmagamento se constitui de três cilindros esmagadores;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sz="2800"/>
              <a:t>Os cilindros ficam dispostos na forma de um triângulo isósceles;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sz="2800"/>
              <a:t>Os cilindros formam duas aberturas: uma de entrada (maior) e outra de saída (menor);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sz="2800"/>
              <a:t>Ao longo do tandem de moagem diminui a abertura de trabalho e aumenta a pressão sobre o colchão de bagaço;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sz="2800"/>
              <a:t>A rotação das moendas é de 3-7rpm.</a:t>
            </a:r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/>
              <a:t>6.1. Extração por moagem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pt-BR" sz="2800"/>
              <a:t>Cilindros: compressão da cana entre os pares;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sz="2800"/>
              <a:t>Castelos: sustentação metálica dos cilindros;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sz="2800"/>
              <a:t>Mancais: sobre os quais giram os eixos dos cilindros;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sz="2800"/>
              <a:t>Motores a vapor: acionamento das moendas;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sz="2800"/>
              <a:t>Raspadores ou pentes: limpeza das ranhuras das camisas dos cilindros;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sz="2800"/>
              <a:t>Bagaceira: conduzir a cana do 1</a:t>
            </a:r>
            <a:r>
              <a:rPr lang="pt-BR" sz="2800" baseline="30000"/>
              <a:t>o</a:t>
            </a:r>
            <a:r>
              <a:rPr lang="pt-BR" sz="2800"/>
              <a:t>. Para o 2</a:t>
            </a:r>
            <a:r>
              <a:rPr lang="pt-BR" sz="2800" baseline="30000"/>
              <a:t>o</a:t>
            </a:r>
            <a:r>
              <a:rPr lang="pt-BR" sz="2800"/>
              <a:t>. esmagamento no terno;</a:t>
            </a:r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BR"/>
              <a:t>6.2. Componentes do sistema de moagem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Tandem de moagem</a:t>
            </a:r>
          </a:p>
        </p:txBody>
      </p:sp>
      <p:graphicFrame>
        <p:nvGraphicFramePr>
          <p:cNvPr id="89091" name="Object 3"/>
          <p:cNvGraphicFramePr>
            <a:graphicFrameLocks noChangeAspect="1"/>
          </p:cNvGraphicFramePr>
          <p:nvPr/>
        </p:nvGraphicFramePr>
        <p:xfrm>
          <a:off x="762000" y="1397000"/>
          <a:ext cx="7696200" cy="4927600"/>
        </p:xfrm>
        <a:graphic>
          <a:graphicData uri="http://schemas.openxmlformats.org/presentationml/2006/ole">
            <p:oleObj spid="_x0000_s96258" name="Photo Editor Photo" r:id="rId3" imgW="12193702" imgH="9142857" progId="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Tandem de moagem</a:t>
            </a:r>
          </a:p>
        </p:txBody>
      </p:sp>
      <p:graphicFrame>
        <p:nvGraphicFramePr>
          <p:cNvPr id="90115" name="Object 3"/>
          <p:cNvGraphicFramePr>
            <a:graphicFrameLocks noChangeAspect="1"/>
          </p:cNvGraphicFramePr>
          <p:nvPr/>
        </p:nvGraphicFramePr>
        <p:xfrm>
          <a:off x="838200" y="1397000"/>
          <a:ext cx="7543800" cy="4775200"/>
        </p:xfrm>
        <a:graphic>
          <a:graphicData uri="http://schemas.openxmlformats.org/presentationml/2006/ole">
            <p:oleObj spid="_x0000_s97282" name="Photo Editor Photo" r:id="rId3" imgW="9752381" imgH="7314286" progId="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Chut Donelly</a:t>
            </a:r>
          </a:p>
        </p:txBody>
      </p:sp>
      <p:graphicFrame>
        <p:nvGraphicFramePr>
          <p:cNvPr id="91139" name="Object 3"/>
          <p:cNvGraphicFramePr>
            <a:graphicFrameLocks noChangeAspect="1"/>
          </p:cNvGraphicFramePr>
          <p:nvPr/>
        </p:nvGraphicFramePr>
        <p:xfrm>
          <a:off x="2286000" y="1143000"/>
          <a:ext cx="4572000" cy="5334000"/>
        </p:xfrm>
        <a:graphic>
          <a:graphicData uri="http://schemas.openxmlformats.org/presentationml/2006/ole">
            <p:oleObj spid="_x0000_s98306" name="Photo Editor Photo" r:id="rId3" imgW="4571429" imgH="6095238" progId="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6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99330" name="Slide" r:id="rId3" imgW="4572000" imgH="3429000" progId="PowerPoint.Slide.8">
              <p:embed/>
            </p:oleObj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18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0354" name="Slide" r:id="rId3" imgW="4572000" imgH="3429000" progId="PowerPoint.Slide.8">
              <p:embed/>
            </p:oleObj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Metrô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1252</TotalTime>
  <Words>460</Words>
  <Application>Microsoft Office PowerPoint</Application>
  <PresentationFormat>Apresentação na tela (4:3)</PresentationFormat>
  <Paragraphs>42</Paragraphs>
  <Slides>19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Concurso</vt:lpstr>
      <vt:lpstr>CorelDRAW 13.0 Graphic</vt:lpstr>
      <vt:lpstr>Photo Editor Photo</vt:lpstr>
      <vt:lpstr>Slide</vt:lpstr>
      <vt:lpstr>Tecnologia de Fabricação de Biocombustíveis</vt:lpstr>
      <vt:lpstr>6. Extração do caldo</vt:lpstr>
      <vt:lpstr>6.1. Extração por moagem</vt:lpstr>
      <vt:lpstr>6.2. Componentes do sistema de moagem</vt:lpstr>
      <vt:lpstr>Tandem de moagem</vt:lpstr>
      <vt:lpstr>Tandem de moagem</vt:lpstr>
      <vt:lpstr>Chut Donelly</vt:lpstr>
      <vt:lpstr>Slide 8</vt:lpstr>
      <vt:lpstr>Slide 9</vt:lpstr>
      <vt:lpstr>Slide 10</vt:lpstr>
      <vt:lpstr>Slide 11</vt:lpstr>
      <vt:lpstr>Slide 12</vt:lpstr>
      <vt:lpstr>Slide 13</vt:lpstr>
      <vt:lpstr>6.3. Extração pelas moendas</vt:lpstr>
      <vt:lpstr>Embebição</vt:lpstr>
      <vt:lpstr>Bagaço obtido após a moagem</vt:lpstr>
      <vt:lpstr>6.4. Extração e Capacidade</vt:lpstr>
      <vt:lpstr>7. Extração por difusão</vt:lpstr>
      <vt:lpstr>Slide 19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Capítulo 3 - Poluição Atmosférica</dc:title>
  <dc:creator>Samuel Alves de Oliveira</dc:creator>
  <cp:keywords>Poluição; atmosfera</cp:keywords>
  <cp:lastModifiedBy>Samuel</cp:lastModifiedBy>
  <cp:revision>169</cp:revision>
  <dcterms:created xsi:type="dcterms:W3CDTF">2009-10-05T13:42:20Z</dcterms:created>
  <dcterms:modified xsi:type="dcterms:W3CDTF">2010-11-29T16:12:45Z</dcterms:modified>
  <cp:category>Química Ambiental</cp:category>
  <cp:contentStatus>Concluído</cp:contentStatus>
</cp:coreProperties>
</file>