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3"/>
  </p:notesMasterIdLst>
  <p:sldIdLst>
    <p:sldId id="285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EC32A-A1E2-4659-ACA7-B3CB2F8CFC52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80BDE-3813-4668-A2CA-0364F1BFF42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A95F7B-B9D5-4F64-BDF0-E8E95F6C407B}" type="slidenum">
              <a:rPr lang="pt-BR"/>
              <a:pPr/>
              <a:t>2</a:t>
            </a:fld>
            <a:endParaRPr lang="pt-BR"/>
          </a:p>
        </p:txBody>
      </p:sp>
      <p:sp>
        <p:nvSpPr>
          <p:cNvPr id="6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266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1265" name="Object 1"/>
          <p:cNvGraphicFramePr>
            <a:graphicFrameLocks noChangeAspect="1"/>
          </p:cNvGraphicFramePr>
          <p:nvPr/>
        </p:nvGraphicFramePr>
        <p:xfrm>
          <a:off x="214282" y="142852"/>
          <a:ext cx="3181373" cy="1428760"/>
        </p:xfrm>
        <a:graphic>
          <a:graphicData uri="http://schemas.openxmlformats.org/presentationml/2006/ole">
            <p:oleObj spid="_x0000_s11265" r:id="rId4" imgW="5869080" imgH="2354040" progId="CorelDraw.Graphic.13">
              <p:embed/>
            </p:oleObj>
          </a:graphicData>
        </a:graphic>
      </p:graphicFrame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6715140" y="5697478"/>
          <a:ext cx="2266042" cy="1017684"/>
        </p:xfrm>
        <a:graphic>
          <a:graphicData uri="http://schemas.openxmlformats.org/presentationml/2006/ole">
            <p:oleObj spid="_x0000_s10242" r:id="rId3" imgW="5869080" imgH="2354040" progId="CorelDraw.Graphic.13">
              <p:embed/>
            </p:oleObj>
          </a:graphicData>
        </a:graphic>
      </p:graphicFrame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o_Microsoft_Office_Word_97_-_2003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t-BR" dirty="0" smtClean="0"/>
              <a:t>Tecnologia de Fabricação de Biocombustíveis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t-BR" dirty="0" smtClean="0"/>
              <a:t>Capítulo 3.1 – Fabricação de Etanol:</a:t>
            </a:r>
          </a:p>
          <a:p>
            <a:pPr algn="ctr"/>
            <a:r>
              <a:rPr lang="pt-BR" dirty="0" smtClean="0"/>
              <a:t>Purificação do Caldo</a:t>
            </a:r>
            <a:endParaRPr lang="pt-BR" dirty="0" smtClean="0"/>
          </a:p>
          <a:p>
            <a:pPr algn="ctr"/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/>
              <a:t>Filtro prensa</a:t>
            </a:r>
          </a:p>
        </p:txBody>
      </p:sp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990600" y="1371600"/>
          <a:ext cx="7391400" cy="4876800"/>
        </p:xfrm>
        <a:graphic>
          <a:graphicData uri="http://schemas.openxmlformats.org/presentationml/2006/ole">
            <p:oleObj spid="_x0000_s130050" name="Photo Editor Photo" r:id="rId3" imgW="6095238" imgH="4571429" progId="MSPhotoEd.3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pt-BR" sz="3000" b="1"/>
              <a:t>Aquecimento do caldo</a:t>
            </a:r>
            <a:r>
              <a:rPr lang="pt-BR" sz="3000"/>
              <a:t>: é realizado com as seguintes finalidades: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sz="3000"/>
              <a:t>Acelerar as reações químicas que levam à formação de compostos insolúveis;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sz="3000"/>
              <a:t>Promover a coagulação das proteínas e a máxima floculação dos colóides do caldo;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sz="3000"/>
              <a:t>Reduzir a solubilidade dos sais de cálcio e a viscosidade do meio para acelerar o processo de decantação e clarificação do caldo.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/>
              <a:t>8.2. Processos físicos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/>
              <a:t>Aquecedores horizontais</a:t>
            </a: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609600" y="1397000"/>
          <a:ext cx="8001000" cy="4927600"/>
        </p:xfrm>
        <a:graphic>
          <a:graphicData uri="http://schemas.openxmlformats.org/presentationml/2006/ole">
            <p:oleObj spid="_x0000_s131074" name="Photo Editor Photo" r:id="rId3" imgW="12193702" imgH="9142857" progId="MSPhotoEd.3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pt-BR" b="1"/>
              <a:t>Decantação</a:t>
            </a:r>
            <a:r>
              <a:rPr lang="pt-BR"/>
              <a:t>: remoção de impurezas que foram floculadas pela ação de agentes clarificantes e pelo aquecimento.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t-BR"/>
              <a:t>A decantação ocorre dentro de decantadores, com um ou mais compartimentos, onde ocorre a deposição das impurezas floculadas.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t-BR"/>
              <a:t>Ao centro do decantador há um eixo ligado a raspadores que raspam as impurezas e as conduz para o centro para sua remoção (5-6 rph)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Decantador</a:t>
            </a: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609600" y="1397000"/>
          <a:ext cx="8001000" cy="5003800"/>
        </p:xfrm>
        <a:graphic>
          <a:graphicData uri="http://schemas.openxmlformats.org/presentationml/2006/ole">
            <p:oleObj spid="_x0000_s132098" name="Photo Editor Photo" r:id="rId3" imgW="12193702" imgH="9142857" progId="MSPhotoEd.3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Decantador</a:t>
            </a:r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1066800" y="1397000"/>
          <a:ext cx="7086600" cy="4927600"/>
        </p:xfrm>
        <a:graphic>
          <a:graphicData uri="http://schemas.openxmlformats.org/presentationml/2006/ole">
            <p:oleObj spid="_x0000_s133122" name="Photo Editor Photo" r:id="rId3" imgW="9752381" imgH="7314286" progId="MSPhotoEd.3">
              <p:embed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pt-BR" b="1"/>
              <a:t>Flotação</a:t>
            </a:r>
            <a:r>
              <a:rPr lang="pt-BR"/>
              <a:t>: operação exatamente oposta à decantação, onde são removidas as impurezas que não decantam, mas que flutuam. A aceleração da flutuação é conferida pela adição de ácido fosfórico e adição de vapor de baixo para cima nos flotadores, de maneira que as impurezas grosseiras flutuem e sejam removidas por raspadores de superfície.</a:t>
            </a:r>
          </a:p>
          <a:p>
            <a:pPr>
              <a:buFontTx/>
              <a:buNone/>
            </a:pPr>
            <a:r>
              <a:rPr lang="pt-BR"/>
              <a:t>Há flotadores de caldo e de xarope.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/>
              <a:t>Flotador</a:t>
            </a: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457200" y="1397000"/>
          <a:ext cx="8229600" cy="5080000"/>
        </p:xfrm>
        <a:graphic>
          <a:graphicData uri="http://schemas.openxmlformats.org/presentationml/2006/ole">
            <p:oleObj spid="_x0000_s134146" name="Photo Editor Photo" r:id="rId3" imgW="12193702" imgH="9142857" progId="MSPhotoEd.3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pt-BR" sz="2800"/>
              <a:t>Dentre os processo químicos de purificação do caldo estão os tratamentos com:</a:t>
            </a:r>
          </a:p>
          <a:p>
            <a:pPr>
              <a:buFontTx/>
              <a:buChar char="-"/>
            </a:pPr>
            <a:r>
              <a:rPr lang="pt-BR" sz="2800"/>
              <a:t>Enxofre (sulfitação): com as funções purificante, descorante, fluidificante, preservativa, neutralizante e inversiva (pH vai de 3,8-4,3).</a:t>
            </a:r>
          </a:p>
          <a:p>
            <a:pPr>
              <a:buFontTx/>
              <a:buChar char="-"/>
            </a:pPr>
            <a:r>
              <a:rPr lang="pt-BR" sz="2800"/>
              <a:t>Cal (caleagem): com a função de neutralizar a acidez promovida pelo tratamento com enxofre (pH retorna a </a:t>
            </a:r>
            <a:r>
              <a:rPr lang="pt-BR" sz="2800">
                <a:cs typeface="Times New Roman" pitchFamily="18" charset="0"/>
              </a:rPr>
              <a:t>±6,9)</a:t>
            </a:r>
            <a:r>
              <a:rPr lang="pt-BR" sz="2800"/>
              <a:t>.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/>
              <a:t>8.3. Processos químicos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Caleagem</a:t>
            </a:r>
          </a:p>
        </p:txBody>
      </p:sp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609600" y="1397000"/>
          <a:ext cx="8001000" cy="4851400"/>
        </p:xfrm>
        <a:graphic>
          <a:graphicData uri="http://schemas.openxmlformats.org/presentationml/2006/ole">
            <p:oleObj spid="_x0000_s135170" name="Photo Editor Photo" r:id="rId3" imgW="12193702" imgH="9142857" progId="MSPhotoEd.3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pt-BR"/>
              <a:t>A purificação do caldo extraído é feita por:</a:t>
            </a:r>
          </a:p>
          <a:p>
            <a:pPr>
              <a:lnSpc>
                <a:spcPct val="90000"/>
              </a:lnSpc>
              <a:buFontTx/>
              <a:buNone/>
            </a:pPr>
            <a:endParaRPr lang="pt-BR"/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b="1"/>
              <a:t>Processos mecânicos</a:t>
            </a:r>
            <a:r>
              <a:rPr lang="pt-BR"/>
              <a:t>: peneiragem, filtragem;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b="1"/>
              <a:t>Processos físicos</a:t>
            </a:r>
            <a:r>
              <a:rPr lang="pt-BR"/>
              <a:t>: aquecimento, decantação e flotação;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b="1"/>
              <a:t>Processos químicos</a:t>
            </a:r>
            <a:r>
              <a:rPr lang="pt-BR"/>
              <a:t>: sulfitação, caleagem e adição de ácido fosfórico.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/>
              <a:t>8. Purificação do caldo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/>
              <a:t>Forno rotativo – obtenção anidrido sulfuroso</a:t>
            </a:r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609600" y="1397000"/>
          <a:ext cx="8001000" cy="4927600"/>
        </p:xfrm>
        <a:graphic>
          <a:graphicData uri="http://schemas.openxmlformats.org/presentationml/2006/ole">
            <p:oleObj spid="_x0000_s136194" name="Photo Editor Photo" r:id="rId3" imgW="12193702" imgH="9142857" progId="MSPhotoEd.3">
              <p:embed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BR"/>
              <a:t>8.4. Sulfodefecação com pré-aquecimento</a:t>
            </a: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685800" y="1981200"/>
          <a:ext cx="8001000" cy="4114800"/>
        </p:xfrm>
        <a:graphic>
          <a:graphicData uri="http://schemas.openxmlformats.org/presentationml/2006/ole">
            <p:oleObj spid="_x0000_s137218" name="Documento" r:id="rId3" imgW="5730120" imgH="24055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Eliminação de impurezas grosseiras (bagacilhos, pedaços de cana);</a:t>
            </a:r>
          </a:p>
          <a:p>
            <a:r>
              <a:rPr lang="pt-BR"/>
              <a:t>A remoção destas impurezas é de grande importância uma vez que podem provocar entupimento de bombas e centrífugas, além de funcionar como núcleo de cristalização de açúcares, formando os conglomerados.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/>
              <a:t>8.1. Processos mecânicos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pt-BR"/>
              <a:t>As peneiras podem ser: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/>
              <a:t>Estacionárias;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/>
              <a:t>Rotativas.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t-BR"/>
              <a:t>As peneiras rotativas são mais utilizadas na saída do caldo extraído, pela sua alta eficiência e capacidade de filtragem.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t-BR"/>
              <a:t>As peneiras estacionárias são mais utilizadas no caldo saído do decantador.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/>
              <a:t>8.1.1. Tipos de peneiras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Peneira rotativa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533400" y="1397000"/>
          <a:ext cx="8077200" cy="5003800"/>
        </p:xfrm>
        <a:graphic>
          <a:graphicData uri="http://schemas.openxmlformats.org/presentationml/2006/ole">
            <p:oleObj spid="_x0000_s125954" name="Photo Editor Photo" r:id="rId3" imgW="12193702" imgH="9142857" progId="MSPhotoEd.3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Peneiras estacionárias</a:t>
            </a:r>
          </a:p>
        </p:txBody>
      </p:sp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914400" y="1524000"/>
          <a:ext cx="7315200" cy="4724400"/>
        </p:xfrm>
        <a:graphic>
          <a:graphicData uri="http://schemas.openxmlformats.org/presentationml/2006/ole">
            <p:oleObj spid="_x0000_s126978" name="Photo Editor Photo" r:id="rId3" imgW="6095238" imgH="4571429" progId="MSPhotoEd.3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pt-BR" sz="2800"/>
              <a:t>Além das peneiras de caldo, ainda ocorre a filtragem do lodo do decantador.</a:t>
            </a:r>
          </a:p>
          <a:p>
            <a:pPr>
              <a:buFontTx/>
              <a:buNone/>
            </a:pPr>
            <a:r>
              <a:rPr lang="pt-BR" sz="2800"/>
              <a:t>O lodo (impurezas do caldo, separadas por decantação) é adicionado de bagacinho e filtrado em filtro denominado de </a:t>
            </a:r>
            <a:r>
              <a:rPr lang="pt-BR" sz="2800" b="1"/>
              <a:t>Filtro Rotativo a Vácuo</a:t>
            </a:r>
            <a:r>
              <a:rPr lang="pt-BR" sz="2800"/>
              <a:t> ou </a:t>
            </a:r>
            <a:r>
              <a:rPr lang="pt-BR" sz="2800" b="1"/>
              <a:t>Filtro Prensa</a:t>
            </a:r>
            <a:r>
              <a:rPr lang="pt-BR" sz="2800"/>
              <a:t>.</a:t>
            </a:r>
          </a:p>
          <a:p>
            <a:pPr>
              <a:buFontTx/>
              <a:buNone/>
            </a:pPr>
            <a:r>
              <a:rPr lang="pt-BR" sz="2800"/>
              <a:t>Ambos tem a mesma finalidade: recuperar os açúcares remanescentes no lodo.</a:t>
            </a:r>
          </a:p>
          <a:p>
            <a:pPr>
              <a:buFontTx/>
              <a:buNone/>
            </a:pPr>
            <a:r>
              <a:rPr lang="pt-BR" sz="2800"/>
              <a:t>Estes açúcares, como são recuperados juntamente a um caldo impuro (caldo turvo + caldo claro)  retornam no processo de purificação.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/>
              <a:t>Filtro rotativo a vácuo</a:t>
            </a:r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685800" y="1397000"/>
          <a:ext cx="7924800" cy="4927600"/>
        </p:xfrm>
        <a:graphic>
          <a:graphicData uri="http://schemas.openxmlformats.org/presentationml/2006/ole">
            <p:oleObj spid="_x0000_s128002" name="Photo Editor Photo" r:id="rId3" imgW="12193702" imgH="9142857" progId="MSPhotoEd.3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Filtro rotativo a vácuo</a:t>
            </a:r>
          </a:p>
        </p:txBody>
      </p:sp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609600" y="1397000"/>
          <a:ext cx="8001000" cy="4927600"/>
        </p:xfrm>
        <a:graphic>
          <a:graphicData uri="http://schemas.openxmlformats.org/presentationml/2006/ole">
            <p:oleObj spid="_x0000_s129026" name="Photo Editor Photo" r:id="rId3" imgW="12193702" imgH="9142857" progId="MSPhotoEd.3">
              <p:embed/>
            </p:oleObj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Metrô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1253</TotalTime>
  <Words>525</Words>
  <Application>Microsoft Office PowerPoint</Application>
  <PresentationFormat>Apresentação na tela (4:3)</PresentationFormat>
  <Paragraphs>50</Paragraphs>
  <Slides>21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21</vt:i4>
      </vt:variant>
    </vt:vector>
  </HeadingPairs>
  <TitlesOfParts>
    <vt:vector size="25" baseType="lpstr">
      <vt:lpstr>Concurso</vt:lpstr>
      <vt:lpstr>CorelDRAW 13.0 Graphic</vt:lpstr>
      <vt:lpstr>Foto do Microsoft Photo Editor 3.0</vt:lpstr>
      <vt:lpstr>Documento do Microsoft Word</vt:lpstr>
      <vt:lpstr>Tecnologia de Fabricação de Biocombustíveis</vt:lpstr>
      <vt:lpstr>8. Purificação do caldo</vt:lpstr>
      <vt:lpstr>8.1. Processos mecânicos</vt:lpstr>
      <vt:lpstr>8.1.1. Tipos de peneiras</vt:lpstr>
      <vt:lpstr>Peneira rotativa</vt:lpstr>
      <vt:lpstr>Peneiras estacionárias</vt:lpstr>
      <vt:lpstr>Slide 7</vt:lpstr>
      <vt:lpstr>Filtro rotativo a vácuo</vt:lpstr>
      <vt:lpstr>Filtro rotativo a vácuo</vt:lpstr>
      <vt:lpstr>Filtro prensa</vt:lpstr>
      <vt:lpstr>8.2. Processos físicos</vt:lpstr>
      <vt:lpstr>Aquecedores horizontais</vt:lpstr>
      <vt:lpstr>Slide 13</vt:lpstr>
      <vt:lpstr>Decantador</vt:lpstr>
      <vt:lpstr>Decantador</vt:lpstr>
      <vt:lpstr>Slide 16</vt:lpstr>
      <vt:lpstr>Flotador</vt:lpstr>
      <vt:lpstr>8.3. Processos químicos</vt:lpstr>
      <vt:lpstr>Caleagem</vt:lpstr>
      <vt:lpstr>Forno rotativo – obtenção anidrido sulfuroso</vt:lpstr>
      <vt:lpstr>8.4. Sulfodefecação com pré-aquecimento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Capítulo 3 - Poluição Atmosférica</dc:title>
  <dc:creator>Samuel Alves de Oliveira</dc:creator>
  <cp:keywords>Poluição; atmosfera</cp:keywords>
  <cp:lastModifiedBy>Samuel</cp:lastModifiedBy>
  <cp:revision>171</cp:revision>
  <dcterms:created xsi:type="dcterms:W3CDTF">2009-10-05T13:42:20Z</dcterms:created>
  <dcterms:modified xsi:type="dcterms:W3CDTF">2010-11-29T16:13:45Z</dcterms:modified>
  <cp:category>Química Ambiental</cp:category>
  <cp:contentStatus>Concluído</cp:contentStatus>
</cp:coreProperties>
</file>