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8"/>
  </p:notesMasterIdLst>
  <p:sldIdLst>
    <p:sldId id="285" r:id="rId2"/>
    <p:sldId id="327" r:id="rId3"/>
    <p:sldId id="312" r:id="rId4"/>
    <p:sldId id="313" r:id="rId5"/>
    <p:sldId id="317" r:id="rId6"/>
    <p:sldId id="314" r:id="rId7"/>
    <p:sldId id="315" r:id="rId8"/>
    <p:sldId id="316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8" r:id="rId18"/>
    <p:sldId id="329" r:id="rId19"/>
    <p:sldId id="293" r:id="rId20"/>
    <p:sldId id="295" r:id="rId21"/>
    <p:sldId id="330" r:id="rId22"/>
    <p:sldId id="286" r:id="rId23"/>
    <p:sldId id="331" r:id="rId24"/>
    <p:sldId id="332" r:id="rId25"/>
    <p:sldId id="333" r:id="rId26"/>
    <p:sldId id="334" r:id="rId27"/>
    <p:sldId id="335" r:id="rId28"/>
    <p:sldId id="336" r:id="rId29"/>
    <p:sldId id="338" r:id="rId30"/>
    <p:sldId id="337" r:id="rId31"/>
    <p:sldId id="339" r:id="rId32"/>
    <p:sldId id="341" r:id="rId33"/>
    <p:sldId id="342" r:id="rId34"/>
    <p:sldId id="343" r:id="rId35"/>
    <p:sldId id="344" r:id="rId36"/>
    <p:sldId id="345" r:id="rId37"/>
    <p:sldId id="310" r:id="rId38"/>
    <p:sldId id="306" r:id="rId39"/>
    <p:sldId id="346" r:id="rId40"/>
    <p:sldId id="270" r:id="rId41"/>
    <p:sldId id="348" r:id="rId42"/>
    <p:sldId id="347" r:id="rId43"/>
    <p:sldId id="271" r:id="rId44"/>
    <p:sldId id="272" r:id="rId45"/>
    <p:sldId id="273" r:id="rId46"/>
    <p:sldId id="274" r:id="rId47"/>
    <p:sldId id="275" r:id="rId48"/>
    <p:sldId id="276" r:id="rId49"/>
    <p:sldId id="277" r:id="rId50"/>
    <p:sldId id="278" r:id="rId51"/>
    <p:sldId id="279" r:id="rId52"/>
    <p:sldId id="280" r:id="rId53"/>
    <p:sldId id="349" r:id="rId54"/>
    <p:sldId id="281" r:id="rId55"/>
    <p:sldId id="282" r:id="rId56"/>
    <p:sldId id="283" r:id="rId5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4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B71D20-41AA-48A0-AA51-1C3E2F083554}" type="doc">
      <dgm:prSet loTypeId="urn:microsoft.com/office/officeart/2005/8/layout/process5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3EC43A8E-12CE-4351-BED4-CC3008A1E2A3}">
      <dgm:prSet phldrT="[Texto]"/>
      <dgm:spPr/>
      <dgm:t>
        <a:bodyPr/>
        <a:lstStyle/>
        <a:p>
          <a:r>
            <a:rPr lang="pt-BR" dirty="0" smtClean="0"/>
            <a:t>Corte da Cana</a:t>
          </a:r>
          <a:endParaRPr lang="pt-BR" dirty="0"/>
        </a:p>
      </dgm:t>
    </dgm:pt>
    <dgm:pt modelId="{738DB541-6756-48FA-81BE-A55BE1E5E4E6}" type="parTrans" cxnId="{7D67D83C-7BDF-4F7C-99FF-3448E055F481}">
      <dgm:prSet/>
      <dgm:spPr/>
      <dgm:t>
        <a:bodyPr/>
        <a:lstStyle/>
        <a:p>
          <a:endParaRPr lang="pt-BR"/>
        </a:p>
      </dgm:t>
    </dgm:pt>
    <dgm:pt modelId="{153CB255-AB88-48A7-B4DE-74374D444235}" type="sibTrans" cxnId="{7D67D83C-7BDF-4F7C-99FF-3448E055F481}">
      <dgm:prSet/>
      <dgm:spPr/>
      <dgm:t>
        <a:bodyPr/>
        <a:lstStyle/>
        <a:p>
          <a:endParaRPr lang="pt-BR"/>
        </a:p>
      </dgm:t>
    </dgm:pt>
    <dgm:pt modelId="{60BBD2D8-F847-4F32-9860-97447A56EBD2}">
      <dgm:prSet phldrT="[Texto]"/>
      <dgm:spPr/>
      <dgm:t>
        <a:bodyPr/>
        <a:lstStyle/>
        <a:p>
          <a:r>
            <a:rPr lang="pt-BR" dirty="0" smtClean="0"/>
            <a:t>Transporte para as usinas</a:t>
          </a:r>
          <a:endParaRPr lang="pt-BR" dirty="0"/>
        </a:p>
      </dgm:t>
    </dgm:pt>
    <dgm:pt modelId="{D13FEEC4-4C41-4477-9132-6380101F2709}" type="parTrans" cxnId="{4306E8EC-CD48-4E40-B681-A8E7B4AEF7BF}">
      <dgm:prSet/>
      <dgm:spPr/>
      <dgm:t>
        <a:bodyPr/>
        <a:lstStyle/>
        <a:p>
          <a:endParaRPr lang="pt-BR"/>
        </a:p>
      </dgm:t>
    </dgm:pt>
    <dgm:pt modelId="{55BA3C9A-CC6D-42C2-BCF2-B7A04AE1AF19}" type="sibTrans" cxnId="{4306E8EC-CD48-4E40-B681-A8E7B4AEF7BF}">
      <dgm:prSet/>
      <dgm:spPr/>
      <dgm:t>
        <a:bodyPr/>
        <a:lstStyle/>
        <a:p>
          <a:endParaRPr lang="pt-BR"/>
        </a:p>
      </dgm:t>
    </dgm:pt>
    <dgm:pt modelId="{D1D175F2-F625-4EAF-962C-78B48A186A0F}">
      <dgm:prSet phldrT="[Texto]"/>
      <dgm:spPr/>
      <dgm:t>
        <a:bodyPr/>
        <a:lstStyle/>
        <a:p>
          <a:r>
            <a:rPr lang="pt-BR" dirty="0" smtClean="0"/>
            <a:t>Amostragem</a:t>
          </a:r>
          <a:endParaRPr lang="pt-BR" dirty="0"/>
        </a:p>
      </dgm:t>
    </dgm:pt>
    <dgm:pt modelId="{E2C33A02-B027-43C2-98AD-E890361415B4}" type="parTrans" cxnId="{BA8FBC4F-010F-48E7-878F-5FDFAE4CFD63}">
      <dgm:prSet/>
      <dgm:spPr/>
      <dgm:t>
        <a:bodyPr/>
        <a:lstStyle/>
        <a:p>
          <a:endParaRPr lang="pt-BR"/>
        </a:p>
      </dgm:t>
    </dgm:pt>
    <dgm:pt modelId="{8DC76EEA-4408-4164-B5AC-7D67D3BDE36B}" type="sibTrans" cxnId="{BA8FBC4F-010F-48E7-878F-5FDFAE4CFD63}">
      <dgm:prSet/>
      <dgm:spPr/>
      <dgm:t>
        <a:bodyPr/>
        <a:lstStyle/>
        <a:p>
          <a:endParaRPr lang="pt-BR"/>
        </a:p>
      </dgm:t>
    </dgm:pt>
    <dgm:pt modelId="{E86D7785-49D6-4427-B6ED-2753D7F3FC78}">
      <dgm:prSet phldrT="[Texto]"/>
      <dgm:spPr/>
      <dgm:t>
        <a:bodyPr/>
        <a:lstStyle/>
        <a:p>
          <a:r>
            <a:rPr lang="pt-BR" dirty="0" smtClean="0"/>
            <a:t>Armazenamento</a:t>
          </a:r>
          <a:endParaRPr lang="pt-BR" dirty="0"/>
        </a:p>
      </dgm:t>
    </dgm:pt>
    <dgm:pt modelId="{534D2CE9-1F19-4A33-A604-C215566FF1E6}" type="parTrans" cxnId="{3A297EF1-F401-49CC-8648-24B7FB602FE5}">
      <dgm:prSet/>
      <dgm:spPr/>
      <dgm:t>
        <a:bodyPr/>
        <a:lstStyle/>
        <a:p>
          <a:endParaRPr lang="pt-BR"/>
        </a:p>
      </dgm:t>
    </dgm:pt>
    <dgm:pt modelId="{BBCC9A7F-93F2-4B53-93BB-F830FF1D2537}" type="sibTrans" cxnId="{3A297EF1-F401-49CC-8648-24B7FB602FE5}">
      <dgm:prSet/>
      <dgm:spPr/>
      <dgm:t>
        <a:bodyPr/>
        <a:lstStyle/>
        <a:p>
          <a:endParaRPr lang="pt-BR"/>
        </a:p>
      </dgm:t>
    </dgm:pt>
    <dgm:pt modelId="{4BCB3EAF-BB09-4F67-8060-719CF9987805}">
      <dgm:prSet phldrT="[Texto]"/>
      <dgm:spPr/>
      <dgm:t>
        <a:bodyPr/>
        <a:lstStyle/>
        <a:p>
          <a:r>
            <a:rPr lang="pt-BR" dirty="0" smtClean="0"/>
            <a:t>Recepção e Lavagem</a:t>
          </a:r>
          <a:endParaRPr lang="pt-BR" dirty="0"/>
        </a:p>
      </dgm:t>
    </dgm:pt>
    <dgm:pt modelId="{5F8BE1C1-4D18-493B-8402-A91006BDCCF5}" type="parTrans" cxnId="{0E909CA3-9962-4B8D-8472-6342F6A16685}">
      <dgm:prSet/>
      <dgm:spPr/>
      <dgm:t>
        <a:bodyPr/>
        <a:lstStyle/>
        <a:p>
          <a:endParaRPr lang="pt-BR"/>
        </a:p>
      </dgm:t>
    </dgm:pt>
    <dgm:pt modelId="{F74ACEE8-3439-4D9C-AE61-6CBA260FD9BC}" type="sibTrans" cxnId="{0E909CA3-9962-4B8D-8472-6342F6A16685}">
      <dgm:prSet/>
      <dgm:spPr/>
      <dgm:t>
        <a:bodyPr/>
        <a:lstStyle/>
        <a:p>
          <a:endParaRPr lang="pt-BR"/>
        </a:p>
      </dgm:t>
    </dgm:pt>
    <dgm:pt modelId="{DBAAFC7A-427D-4810-9883-06AB968A3E37}">
      <dgm:prSet phldrT="[Texto]"/>
      <dgm:spPr/>
      <dgm:t>
        <a:bodyPr/>
        <a:lstStyle/>
        <a:p>
          <a:r>
            <a:rPr lang="pt-BR" dirty="0" smtClean="0"/>
            <a:t>Preparo para moagem</a:t>
          </a:r>
          <a:endParaRPr lang="pt-BR" dirty="0"/>
        </a:p>
      </dgm:t>
    </dgm:pt>
    <dgm:pt modelId="{79810E13-B46F-47F2-AB1A-690A2D644FBE}" type="parTrans" cxnId="{3B8DC4A4-3CC2-44EB-8E98-469ADCD37821}">
      <dgm:prSet/>
      <dgm:spPr/>
      <dgm:t>
        <a:bodyPr/>
        <a:lstStyle/>
        <a:p>
          <a:endParaRPr lang="pt-BR"/>
        </a:p>
      </dgm:t>
    </dgm:pt>
    <dgm:pt modelId="{1340FBBB-EB46-49E7-8663-CFF9A949D662}" type="sibTrans" cxnId="{3B8DC4A4-3CC2-44EB-8E98-469ADCD37821}">
      <dgm:prSet/>
      <dgm:spPr/>
      <dgm:t>
        <a:bodyPr/>
        <a:lstStyle/>
        <a:p>
          <a:endParaRPr lang="pt-BR"/>
        </a:p>
      </dgm:t>
    </dgm:pt>
    <dgm:pt modelId="{7BF03C9C-3724-4691-9398-08CFCCE7A991}">
      <dgm:prSet phldrT="[Texto]"/>
      <dgm:spPr/>
      <dgm:t>
        <a:bodyPr/>
        <a:lstStyle/>
        <a:p>
          <a:r>
            <a:rPr lang="pt-BR" smtClean="0"/>
            <a:t>Descarregamento</a:t>
          </a:r>
          <a:endParaRPr lang="pt-BR" dirty="0"/>
        </a:p>
      </dgm:t>
    </dgm:pt>
    <dgm:pt modelId="{8DD53FED-B2CB-4BE6-B5A9-9F59071F4335}" type="parTrans" cxnId="{7DEFB43B-02AD-4FF7-B4E9-8DAA622A71A0}">
      <dgm:prSet/>
      <dgm:spPr/>
      <dgm:t>
        <a:bodyPr/>
        <a:lstStyle/>
        <a:p>
          <a:endParaRPr lang="pt-BR"/>
        </a:p>
      </dgm:t>
    </dgm:pt>
    <dgm:pt modelId="{76D31CE5-51CA-4C1B-82AD-9423AA64B1DF}" type="sibTrans" cxnId="{7DEFB43B-02AD-4FF7-B4E9-8DAA622A71A0}">
      <dgm:prSet/>
      <dgm:spPr/>
      <dgm:t>
        <a:bodyPr/>
        <a:lstStyle/>
        <a:p>
          <a:endParaRPr lang="pt-BR"/>
        </a:p>
      </dgm:t>
    </dgm:pt>
    <dgm:pt modelId="{9D186B9D-77B9-4134-84BF-A7E7EE6EA25D}" type="pres">
      <dgm:prSet presAssocID="{24B71D20-41AA-48A0-AA51-1C3E2F08355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14C7BBF-E2CA-4E47-B6CA-03B064A2FA55}" type="pres">
      <dgm:prSet presAssocID="{3EC43A8E-12CE-4351-BED4-CC3008A1E2A3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D639D2F-561B-47C9-81AD-02130EBE2F7A}" type="pres">
      <dgm:prSet presAssocID="{153CB255-AB88-48A7-B4DE-74374D444235}" presName="sibTrans" presStyleLbl="sibTrans2D1" presStyleIdx="0" presStyleCnt="6"/>
      <dgm:spPr/>
      <dgm:t>
        <a:bodyPr/>
        <a:lstStyle/>
        <a:p>
          <a:endParaRPr lang="pt-BR"/>
        </a:p>
      </dgm:t>
    </dgm:pt>
    <dgm:pt modelId="{EB370280-6484-4C9E-8427-A177B8B8AB7F}" type="pres">
      <dgm:prSet presAssocID="{153CB255-AB88-48A7-B4DE-74374D444235}" presName="connectorText" presStyleLbl="sibTrans2D1" presStyleIdx="0" presStyleCnt="6"/>
      <dgm:spPr/>
      <dgm:t>
        <a:bodyPr/>
        <a:lstStyle/>
        <a:p>
          <a:endParaRPr lang="pt-BR"/>
        </a:p>
      </dgm:t>
    </dgm:pt>
    <dgm:pt modelId="{7C63C3F7-508E-4EB2-8CC9-D91249BC8371}" type="pres">
      <dgm:prSet presAssocID="{60BBD2D8-F847-4F32-9860-97447A56EBD2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828A1D2-9571-43DD-8697-5A795EC15960}" type="pres">
      <dgm:prSet presAssocID="{55BA3C9A-CC6D-42C2-BCF2-B7A04AE1AF19}" presName="sibTrans" presStyleLbl="sibTrans2D1" presStyleIdx="1" presStyleCnt="6"/>
      <dgm:spPr/>
      <dgm:t>
        <a:bodyPr/>
        <a:lstStyle/>
        <a:p>
          <a:endParaRPr lang="pt-BR"/>
        </a:p>
      </dgm:t>
    </dgm:pt>
    <dgm:pt modelId="{98B394DA-F27B-4597-901E-CF2B6D5EF303}" type="pres">
      <dgm:prSet presAssocID="{55BA3C9A-CC6D-42C2-BCF2-B7A04AE1AF19}" presName="connectorText" presStyleLbl="sibTrans2D1" presStyleIdx="1" presStyleCnt="6"/>
      <dgm:spPr/>
      <dgm:t>
        <a:bodyPr/>
        <a:lstStyle/>
        <a:p>
          <a:endParaRPr lang="pt-BR"/>
        </a:p>
      </dgm:t>
    </dgm:pt>
    <dgm:pt modelId="{B4FC83D9-7957-4223-8F69-B4FDE5E3719A}" type="pres">
      <dgm:prSet presAssocID="{D1D175F2-F625-4EAF-962C-78B48A186A0F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532B340-1D57-4598-BFB1-C118E4C41C0A}" type="pres">
      <dgm:prSet presAssocID="{8DC76EEA-4408-4164-B5AC-7D67D3BDE36B}" presName="sibTrans" presStyleLbl="sibTrans2D1" presStyleIdx="2" presStyleCnt="6"/>
      <dgm:spPr/>
      <dgm:t>
        <a:bodyPr/>
        <a:lstStyle/>
        <a:p>
          <a:endParaRPr lang="pt-BR"/>
        </a:p>
      </dgm:t>
    </dgm:pt>
    <dgm:pt modelId="{3CF8BCEE-BBBC-439A-8729-D3B2F39B76E9}" type="pres">
      <dgm:prSet presAssocID="{8DC76EEA-4408-4164-B5AC-7D67D3BDE36B}" presName="connectorText" presStyleLbl="sibTrans2D1" presStyleIdx="2" presStyleCnt="6"/>
      <dgm:spPr/>
      <dgm:t>
        <a:bodyPr/>
        <a:lstStyle/>
        <a:p>
          <a:endParaRPr lang="pt-BR"/>
        </a:p>
      </dgm:t>
    </dgm:pt>
    <dgm:pt modelId="{4A13EFCA-D610-4E36-8D7C-F628E0FDE2C6}" type="pres">
      <dgm:prSet presAssocID="{7BF03C9C-3724-4691-9398-08CFCCE7A991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9E47E93-761C-4E99-BFC5-0BFD3DB2B6E2}" type="pres">
      <dgm:prSet presAssocID="{76D31CE5-51CA-4C1B-82AD-9423AA64B1DF}" presName="sibTrans" presStyleLbl="sibTrans2D1" presStyleIdx="3" presStyleCnt="6"/>
      <dgm:spPr/>
      <dgm:t>
        <a:bodyPr/>
        <a:lstStyle/>
        <a:p>
          <a:endParaRPr lang="pt-BR"/>
        </a:p>
      </dgm:t>
    </dgm:pt>
    <dgm:pt modelId="{B8A83C20-6E18-4E98-BA62-953EFF7DFD2A}" type="pres">
      <dgm:prSet presAssocID="{76D31CE5-51CA-4C1B-82AD-9423AA64B1DF}" presName="connectorText" presStyleLbl="sibTrans2D1" presStyleIdx="3" presStyleCnt="6"/>
      <dgm:spPr/>
      <dgm:t>
        <a:bodyPr/>
        <a:lstStyle/>
        <a:p>
          <a:endParaRPr lang="pt-BR"/>
        </a:p>
      </dgm:t>
    </dgm:pt>
    <dgm:pt modelId="{750847FA-7C1B-4F60-81AB-0FCF678C61B2}" type="pres">
      <dgm:prSet presAssocID="{E86D7785-49D6-4427-B6ED-2753D7F3FC78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1A4EE21-2F5F-4F5C-BBE4-80ECFB41E733}" type="pres">
      <dgm:prSet presAssocID="{BBCC9A7F-93F2-4B53-93BB-F830FF1D2537}" presName="sibTrans" presStyleLbl="sibTrans2D1" presStyleIdx="4" presStyleCnt="6"/>
      <dgm:spPr/>
      <dgm:t>
        <a:bodyPr/>
        <a:lstStyle/>
        <a:p>
          <a:endParaRPr lang="pt-BR"/>
        </a:p>
      </dgm:t>
    </dgm:pt>
    <dgm:pt modelId="{F2C2E5AA-02C9-44C2-87F0-414ECB177E2B}" type="pres">
      <dgm:prSet presAssocID="{BBCC9A7F-93F2-4B53-93BB-F830FF1D2537}" presName="connectorText" presStyleLbl="sibTrans2D1" presStyleIdx="4" presStyleCnt="6"/>
      <dgm:spPr/>
      <dgm:t>
        <a:bodyPr/>
        <a:lstStyle/>
        <a:p>
          <a:endParaRPr lang="pt-BR"/>
        </a:p>
      </dgm:t>
    </dgm:pt>
    <dgm:pt modelId="{709FBCE9-0D63-497E-B4A5-585309364F9F}" type="pres">
      <dgm:prSet presAssocID="{4BCB3EAF-BB09-4F67-8060-719CF9987805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AB62B3C-C020-44E6-9710-285FEB90213A}" type="pres">
      <dgm:prSet presAssocID="{F74ACEE8-3439-4D9C-AE61-6CBA260FD9BC}" presName="sibTrans" presStyleLbl="sibTrans2D1" presStyleIdx="5" presStyleCnt="6"/>
      <dgm:spPr/>
      <dgm:t>
        <a:bodyPr/>
        <a:lstStyle/>
        <a:p>
          <a:endParaRPr lang="pt-BR"/>
        </a:p>
      </dgm:t>
    </dgm:pt>
    <dgm:pt modelId="{1A584974-6E38-4226-9229-FA8D5CA25A5B}" type="pres">
      <dgm:prSet presAssocID="{F74ACEE8-3439-4D9C-AE61-6CBA260FD9BC}" presName="connectorText" presStyleLbl="sibTrans2D1" presStyleIdx="5" presStyleCnt="6"/>
      <dgm:spPr/>
      <dgm:t>
        <a:bodyPr/>
        <a:lstStyle/>
        <a:p>
          <a:endParaRPr lang="pt-BR"/>
        </a:p>
      </dgm:t>
    </dgm:pt>
    <dgm:pt modelId="{1B7B6C76-891F-43A8-B307-6327D6E9EFDD}" type="pres">
      <dgm:prSet presAssocID="{DBAAFC7A-427D-4810-9883-06AB968A3E37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DEFB43B-02AD-4FF7-B4E9-8DAA622A71A0}" srcId="{24B71D20-41AA-48A0-AA51-1C3E2F083554}" destId="{7BF03C9C-3724-4691-9398-08CFCCE7A991}" srcOrd="3" destOrd="0" parTransId="{8DD53FED-B2CB-4BE6-B5A9-9F59071F4335}" sibTransId="{76D31CE5-51CA-4C1B-82AD-9423AA64B1DF}"/>
    <dgm:cxn modelId="{EF065C84-1855-4B1A-A228-FD15362A82E6}" type="presOf" srcId="{55BA3C9A-CC6D-42C2-BCF2-B7A04AE1AF19}" destId="{A828A1D2-9571-43DD-8697-5A795EC15960}" srcOrd="0" destOrd="0" presId="urn:microsoft.com/office/officeart/2005/8/layout/process5"/>
    <dgm:cxn modelId="{52E900E8-9A3F-48D5-8620-85BA9BA8B083}" type="presOf" srcId="{8DC76EEA-4408-4164-B5AC-7D67D3BDE36B}" destId="{8532B340-1D57-4598-BFB1-C118E4C41C0A}" srcOrd="0" destOrd="0" presId="urn:microsoft.com/office/officeart/2005/8/layout/process5"/>
    <dgm:cxn modelId="{7D67D83C-7BDF-4F7C-99FF-3448E055F481}" srcId="{24B71D20-41AA-48A0-AA51-1C3E2F083554}" destId="{3EC43A8E-12CE-4351-BED4-CC3008A1E2A3}" srcOrd="0" destOrd="0" parTransId="{738DB541-6756-48FA-81BE-A55BE1E5E4E6}" sibTransId="{153CB255-AB88-48A7-B4DE-74374D444235}"/>
    <dgm:cxn modelId="{118A499D-0A4B-4DAD-A5C4-9CEFB80BC911}" type="presOf" srcId="{60BBD2D8-F847-4F32-9860-97447A56EBD2}" destId="{7C63C3F7-508E-4EB2-8CC9-D91249BC8371}" srcOrd="0" destOrd="0" presId="urn:microsoft.com/office/officeart/2005/8/layout/process5"/>
    <dgm:cxn modelId="{3B8DC4A4-3CC2-44EB-8E98-469ADCD37821}" srcId="{24B71D20-41AA-48A0-AA51-1C3E2F083554}" destId="{DBAAFC7A-427D-4810-9883-06AB968A3E37}" srcOrd="6" destOrd="0" parTransId="{79810E13-B46F-47F2-AB1A-690A2D644FBE}" sibTransId="{1340FBBB-EB46-49E7-8663-CFF9A949D662}"/>
    <dgm:cxn modelId="{60E74F54-5D2E-406E-A25D-3D18F4506B65}" type="presOf" srcId="{3EC43A8E-12CE-4351-BED4-CC3008A1E2A3}" destId="{E14C7BBF-E2CA-4E47-B6CA-03B064A2FA55}" srcOrd="0" destOrd="0" presId="urn:microsoft.com/office/officeart/2005/8/layout/process5"/>
    <dgm:cxn modelId="{0E909CA3-9962-4B8D-8472-6342F6A16685}" srcId="{24B71D20-41AA-48A0-AA51-1C3E2F083554}" destId="{4BCB3EAF-BB09-4F67-8060-719CF9987805}" srcOrd="5" destOrd="0" parTransId="{5F8BE1C1-4D18-493B-8402-A91006BDCCF5}" sibTransId="{F74ACEE8-3439-4D9C-AE61-6CBA260FD9BC}"/>
    <dgm:cxn modelId="{D95BCA3D-F813-426D-9F98-F44A355A9708}" type="presOf" srcId="{76D31CE5-51CA-4C1B-82AD-9423AA64B1DF}" destId="{B8A83C20-6E18-4E98-BA62-953EFF7DFD2A}" srcOrd="1" destOrd="0" presId="urn:microsoft.com/office/officeart/2005/8/layout/process5"/>
    <dgm:cxn modelId="{E8A81E74-EC16-42CA-9EED-8A5DF7E0FF07}" type="presOf" srcId="{76D31CE5-51CA-4C1B-82AD-9423AA64B1DF}" destId="{E9E47E93-761C-4E99-BFC5-0BFD3DB2B6E2}" srcOrd="0" destOrd="0" presId="urn:microsoft.com/office/officeart/2005/8/layout/process5"/>
    <dgm:cxn modelId="{1A22AB12-4D5B-4C02-87E4-92786077AACB}" type="presOf" srcId="{F74ACEE8-3439-4D9C-AE61-6CBA260FD9BC}" destId="{DAB62B3C-C020-44E6-9710-285FEB90213A}" srcOrd="0" destOrd="0" presId="urn:microsoft.com/office/officeart/2005/8/layout/process5"/>
    <dgm:cxn modelId="{687652CF-FCED-4C41-8B3B-0445BC4F1C8E}" type="presOf" srcId="{7BF03C9C-3724-4691-9398-08CFCCE7A991}" destId="{4A13EFCA-D610-4E36-8D7C-F628E0FDE2C6}" srcOrd="0" destOrd="0" presId="urn:microsoft.com/office/officeart/2005/8/layout/process5"/>
    <dgm:cxn modelId="{E77E63B9-C7AE-4257-BCCB-27E7BAF17A44}" type="presOf" srcId="{F74ACEE8-3439-4D9C-AE61-6CBA260FD9BC}" destId="{1A584974-6E38-4226-9229-FA8D5CA25A5B}" srcOrd="1" destOrd="0" presId="urn:microsoft.com/office/officeart/2005/8/layout/process5"/>
    <dgm:cxn modelId="{6324F9F3-521A-44CA-90C1-A6EEA845967C}" type="presOf" srcId="{8DC76EEA-4408-4164-B5AC-7D67D3BDE36B}" destId="{3CF8BCEE-BBBC-439A-8729-D3B2F39B76E9}" srcOrd="1" destOrd="0" presId="urn:microsoft.com/office/officeart/2005/8/layout/process5"/>
    <dgm:cxn modelId="{D334CF78-14D0-4C2B-85B1-B6C341B853ED}" type="presOf" srcId="{153CB255-AB88-48A7-B4DE-74374D444235}" destId="{CD639D2F-561B-47C9-81AD-02130EBE2F7A}" srcOrd="0" destOrd="0" presId="urn:microsoft.com/office/officeart/2005/8/layout/process5"/>
    <dgm:cxn modelId="{95E051AA-C1E8-492C-A44D-880A40D1E716}" type="presOf" srcId="{E86D7785-49D6-4427-B6ED-2753D7F3FC78}" destId="{750847FA-7C1B-4F60-81AB-0FCF678C61B2}" srcOrd="0" destOrd="0" presId="urn:microsoft.com/office/officeart/2005/8/layout/process5"/>
    <dgm:cxn modelId="{3FE067ED-725F-4A58-B8D3-FB147610AD25}" type="presOf" srcId="{D1D175F2-F625-4EAF-962C-78B48A186A0F}" destId="{B4FC83D9-7957-4223-8F69-B4FDE5E3719A}" srcOrd="0" destOrd="0" presId="urn:microsoft.com/office/officeart/2005/8/layout/process5"/>
    <dgm:cxn modelId="{C8DD7482-AA27-4948-A4C8-F80B72C64733}" type="presOf" srcId="{55BA3C9A-CC6D-42C2-BCF2-B7A04AE1AF19}" destId="{98B394DA-F27B-4597-901E-CF2B6D5EF303}" srcOrd="1" destOrd="0" presId="urn:microsoft.com/office/officeart/2005/8/layout/process5"/>
    <dgm:cxn modelId="{3A297EF1-F401-49CC-8648-24B7FB602FE5}" srcId="{24B71D20-41AA-48A0-AA51-1C3E2F083554}" destId="{E86D7785-49D6-4427-B6ED-2753D7F3FC78}" srcOrd="4" destOrd="0" parTransId="{534D2CE9-1F19-4A33-A604-C215566FF1E6}" sibTransId="{BBCC9A7F-93F2-4B53-93BB-F830FF1D2537}"/>
    <dgm:cxn modelId="{4306E8EC-CD48-4E40-B681-A8E7B4AEF7BF}" srcId="{24B71D20-41AA-48A0-AA51-1C3E2F083554}" destId="{60BBD2D8-F847-4F32-9860-97447A56EBD2}" srcOrd="1" destOrd="0" parTransId="{D13FEEC4-4C41-4477-9132-6380101F2709}" sibTransId="{55BA3C9A-CC6D-42C2-BCF2-B7A04AE1AF19}"/>
    <dgm:cxn modelId="{86E13BDF-A775-410D-8335-2F47037C016D}" type="presOf" srcId="{24B71D20-41AA-48A0-AA51-1C3E2F083554}" destId="{9D186B9D-77B9-4134-84BF-A7E7EE6EA25D}" srcOrd="0" destOrd="0" presId="urn:microsoft.com/office/officeart/2005/8/layout/process5"/>
    <dgm:cxn modelId="{770E8995-9BFE-4F1B-A53E-9BD6E9B07941}" type="presOf" srcId="{4BCB3EAF-BB09-4F67-8060-719CF9987805}" destId="{709FBCE9-0D63-497E-B4A5-585309364F9F}" srcOrd="0" destOrd="0" presId="urn:microsoft.com/office/officeart/2005/8/layout/process5"/>
    <dgm:cxn modelId="{38CB9C94-0618-439A-9BA4-48B4DB783399}" type="presOf" srcId="{DBAAFC7A-427D-4810-9883-06AB968A3E37}" destId="{1B7B6C76-891F-43A8-B307-6327D6E9EFDD}" srcOrd="0" destOrd="0" presId="urn:microsoft.com/office/officeart/2005/8/layout/process5"/>
    <dgm:cxn modelId="{D93C70A3-60C1-4C4D-8A61-38F1FF721686}" type="presOf" srcId="{153CB255-AB88-48A7-B4DE-74374D444235}" destId="{EB370280-6484-4C9E-8427-A177B8B8AB7F}" srcOrd="1" destOrd="0" presId="urn:microsoft.com/office/officeart/2005/8/layout/process5"/>
    <dgm:cxn modelId="{BA8FBC4F-010F-48E7-878F-5FDFAE4CFD63}" srcId="{24B71D20-41AA-48A0-AA51-1C3E2F083554}" destId="{D1D175F2-F625-4EAF-962C-78B48A186A0F}" srcOrd="2" destOrd="0" parTransId="{E2C33A02-B027-43C2-98AD-E890361415B4}" sibTransId="{8DC76EEA-4408-4164-B5AC-7D67D3BDE36B}"/>
    <dgm:cxn modelId="{1612B21F-AD0F-4042-A3F8-DFAB8243DAC4}" type="presOf" srcId="{BBCC9A7F-93F2-4B53-93BB-F830FF1D2537}" destId="{F2C2E5AA-02C9-44C2-87F0-414ECB177E2B}" srcOrd="1" destOrd="0" presId="urn:microsoft.com/office/officeart/2005/8/layout/process5"/>
    <dgm:cxn modelId="{3560ED06-D0CC-45F4-9167-84EAB57A610A}" type="presOf" srcId="{BBCC9A7F-93F2-4B53-93BB-F830FF1D2537}" destId="{81A4EE21-2F5F-4F5C-BBE4-80ECFB41E733}" srcOrd="0" destOrd="0" presId="urn:microsoft.com/office/officeart/2005/8/layout/process5"/>
    <dgm:cxn modelId="{E7FE7315-F1FD-4972-B9CC-839B8A200929}" type="presParOf" srcId="{9D186B9D-77B9-4134-84BF-A7E7EE6EA25D}" destId="{E14C7BBF-E2CA-4E47-B6CA-03B064A2FA55}" srcOrd="0" destOrd="0" presId="urn:microsoft.com/office/officeart/2005/8/layout/process5"/>
    <dgm:cxn modelId="{B627548D-6988-4A24-B783-C4A976F6E7C1}" type="presParOf" srcId="{9D186B9D-77B9-4134-84BF-A7E7EE6EA25D}" destId="{CD639D2F-561B-47C9-81AD-02130EBE2F7A}" srcOrd="1" destOrd="0" presId="urn:microsoft.com/office/officeart/2005/8/layout/process5"/>
    <dgm:cxn modelId="{80A8EEAB-878C-4D39-A30A-32519F47208A}" type="presParOf" srcId="{CD639D2F-561B-47C9-81AD-02130EBE2F7A}" destId="{EB370280-6484-4C9E-8427-A177B8B8AB7F}" srcOrd="0" destOrd="0" presId="urn:microsoft.com/office/officeart/2005/8/layout/process5"/>
    <dgm:cxn modelId="{5E5D9505-DCAA-4BEE-B537-013B7F867413}" type="presParOf" srcId="{9D186B9D-77B9-4134-84BF-A7E7EE6EA25D}" destId="{7C63C3F7-508E-4EB2-8CC9-D91249BC8371}" srcOrd="2" destOrd="0" presId="urn:microsoft.com/office/officeart/2005/8/layout/process5"/>
    <dgm:cxn modelId="{2115B06F-F589-4651-9C94-24E122419156}" type="presParOf" srcId="{9D186B9D-77B9-4134-84BF-A7E7EE6EA25D}" destId="{A828A1D2-9571-43DD-8697-5A795EC15960}" srcOrd="3" destOrd="0" presId="urn:microsoft.com/office/officeart/2005/8/layout/process5"/>
    <dgm:cxn modelId="{FADE6E42-4F3B-4047-9A28-51FA83AD4ECA}" type="presParOf" srcId="{A828A1D2-9571-43DD-8697-5A795EC15960}" destId="{98B394DA-F27B-4597-901E-CF2B6D5EF303}" srcOrd="0" destOrd="0" presId="urn:microsoft.com/office/officeart/2005/8/layout/process5"/>
    <dgm:cxn modelId="{A766FB44-2540-4A74-B4FC-2DF5827A16A7}" type="presParOf" srcId="{9D186B9D-77B9-4134-84BF-A7E7EE6EA25D}" destId="{B4FC83D9-7957-4223-8F69-B4FDE5E3719A}" srcOrd="4" destOrd="0" presId="urn:microsoft.com/office/officeart/2005/8/layout/process5"/>
    <dgm:cxn modelId="{CC87ED09-0172-4BDA-888B-A434BAE6998F}" type="presParOf" srcId="{9D186B9D-77B9-4134-84BF-A7E7EE6EA25D}" destId="{8532B340-1D57-4598-BFB1-C118E4C41C0A}" srcOrd="5" destOrd="0" presId="urn:microsoft.com/office/officeart/2005/8/layout/process5"/>
    <dgm:cxn modelId="{1B26EC1E-7332-47FC-BFB2-4A58032D0980}" type="presParOf" srcId="{8532B340-1D57-4598-BFB1-C118E4C41C0A}" destId="{3CF8BCEE-BBBC-439A-8729-D3B2F39B76E9}" srcOrd="0" destOrd="0" presId="urn:microsoft.com/office/officeart/2005/8/layout/process5"/>
    <dgm:cxn modelId="{0426BDD3-B340-405C-ABD7-F7DE8B27431D}" type="presParOf" srcId="{9D186B9D-77B9-4134-84BF-A7E7EE6EA25D}" destId="{4A13EFCA-D610-4E36-8D7C-F628E0FDE2C6}" srcOrd="6" destOrd="0" presId="urn:microsoft.com/office/officeart/2005/8/layout/process5"/>
    <dgm:cxn modelId="{587EA984-AA52-474B-A1C9-00D524101195}" type="presParOf" srcId="{9D186B9D-77B9-4134-84BF-A7E7EE6EA25D}" destId="{E9E47E93-761C-4E99-BFC5-0BFD3DB2B6E2}" srcOrd="7" destOrd="0" presId="urn:microsoft.com/office/officeart/2005/8/layout/process5"/>
    <dgm:cxn modelId="{E4F8FC00-F7E9-48F7-AD70-0D3454A9D846}" type="presParOf" srcId="{E9E47E93-761C-4E99-BFC5-0BFD3DB2B6E2}" destId="{B8A83C20-6E18-4E98-BA62-953EFF7DFD2A}" srcOrd="0" destOrd="0" presId="urn:microsoft.com/office/officeart/2005/8/layout/process5"/>
    <dgm:cxn modelId="{2ED4F851-BBDF-4759-A13D-E89FC0E3373F}" type="presParOf" srcId="{9D186B9D-77B9-4134-84BF-A7E7EE6EA25D}" destId="{750847FA-7C1B-4F60-81AB-0FCF678C61B2}" srcOrd="8" destOrd="0" presId="urn:microsoft.com/office/officeart/2005/8/layout/process5"/>
    <dgm:cxn modelId="{4736628D-2FE7-4127-95EF-31D590E4D3BD}" type="presParOf" srcId="{9D186B9D-77B9-4134-84BF-A7E7EE6EA25D}" destId="{81A4EE21-2F5F-4F5C-BBE4-80ECFB41E733}" srcOrd="9" destOrd="0" presId="urn:microsoft.com/office/officeart/2005/8/layout/process5"/>
    <dgm:cxn modelId="{1896C87E-9A52-4DCB-91C7-5DB001C36103}" type="presParOf" srcId="{81A4EE21-2F5F-4F5C-BBE4-80ECFB41E733}" destId="{F2C2E5AA-02C9-44C2-87F0-414ECB177E2B}" srcOrd="0" destOrd="0" presId="urn:microsoft.com/office/officeart/2005/8/layout/process5"/>
    <dgm:cxn modelId="{FB745644-82E5-4A21-88AF-AC9D94BBD01E}" type="presParOf" srcId="{9D186B9D-77B9-4134-84BF-A7E7EE6EA25D}" destId="{709FBCE9-0D63-497E-B4A5-585309364F9F}" srcOrd="10" destOrd="0" presId="urn:microsoft.com/office/officeart/2005/8/layout/process5"/>
    <dgm:cxn modelId="{BB8BAACF-92C2-48C8-85D8-D1373B68F70B}" type="presParOf" srcId="{9D186B9D-77B9-4134-84BF-A7E7EE6EA25D}" destId="{DAB62B3C-C020-44E6-9710-285FEB90213A}" srcOrd="11" destOrd="0" presId="urn:microsoft.com/office/officeart/2005/8/layout/process5"/>
    <dgm:cxn modelId="{3A0FB5F1-7CC9-4C62-A46D-277E86E8CE8E}" type="presParOf" srcId="{DAB62B3C-C020-44E6-9710-285FEB90213A}" destId="{1A584974-6E38-4226-9229-FA8D5CA25A5B}" srcOrd="0" destOrd="0" presId="urn:microsoft.com/office/officeart/2005/8/layout/process5"/>
    <dgm:cxn modelId="{8D7C44D5-334B-4901-BC22-A9246E16A50B}" type="presParOf" srcId="{9D186B9D-77B9-4134-84BF-A7E7EE6EA25D}" destId="{1B7B6C76-891F-43A8-B307-6327D6E9EFDD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C7BBF-E2CA-4E47-B6CA-03B064A2FA55}">
      <dsp:nvSpPr>
        <dsp:cNvPr id="0" name=""/>
        <dsp:cNvSpPr/>
      </dsp:nvSpPr>
      <dsp:spPr>
        <a:xfrm>
          <a:off x="500803" y="1564"/>
          <a:ext cx="2048254" cy="12289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Corte da Cana</a:t>
          </a:r>
          <a:endParaRPr lang="pt-BR" sz="2000" kern="1200" dirty="0"/>
        </a:p>
      </dsp:txBody>
      <dsp:txXfrm>
        <a:off x="536798" y="37559"/>
        <a:ext cx="1976264" cy="1156962"/>
      </dsp:txXfrm>
    </dsp:sp>
    <dsp:sp modelId="{CD639D2F-561B-47C9-81AD-02130EBE2F7A}">
      <dsp:nvSpPr>
        <dsp:cNvPr id="0" name=""/>
        <dsp:cNvSpPr/>
      </dsp:nvSpPr>
      <dsp:spPr>
        <a:xfrm>
          <a:off x="2729305" y="362057"/>
          <a:ext cx="434230" cy="5079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>
        <a:off x="2729305" y="463650"/>
        <a:ext cx="303961" cy="304781"/>
      </dsp:txXfrm>
    </dsp:sp>
    <dsp:sp modelId="{7C63C3F7-508E-4EB2-8CC9-D91249BC8371}">
      <dsp:nvSpPr>
        <dsp:cNvPr id="0" name=""/>
        <dsp:cNvSpPr/>
      </dsp:nvSpPr>
      <dsp:spPr>
        <a:xfrm>
          <a:off x="3368360" y="1564"/>
          <a:ext cx="2048254" cy="12289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887636"/>
                <a:satOff val="2609"/>
                <a:lumOff val="295"/>
                <a:alphaOff val="0"/>
                <a:shade val="15000"/>
                <a:satMod val="180000"/>
              </a:schemeClr>
            </a:gs>
            <a:gs pos="50000">
              <a:schemeClr val="accent2">
                <a:hueOff val="-2887636"/>
                <a:satOff val="2609"/>
                <a:lumOff val="295"/>
                <a:alphaOff val="0"/>
                <a:shade val="45000"/>
                <a:satMod val="170000"/>
              </a:schemeClr>
            </a:gs>
            <a:gs pos="70000">
              <a:schemeClr val="accent2">
                <a:hueOff val="-2887636"/>
                <a:satOff val="2609"/>
                <a:lumOff val="29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2887636"/>
                <a:satOff val="2609"/>
                <a:lumOff val="29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-2887636"/>
              <a:satOff val="2609"/>
              <a:lumOff val="295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Transporte para as usinas</a:t>
          </a:r>
          <a:endParaRPr lang="pt-BR" sz="2000" kern="1200" dirty="0"/>
        </a:p>
      </dsp:txBody>
      <dsp:txXfrm>
        <a:off x="3404355" y="37559"/>
        <a:ext cx="1976264" cy="1156962"/>
      </dsp:txXfrm>
    </dsp:sp>
    <dsp:sp modelId="{A828A1D2-9571-43DD-8697-5A795EC15960}">
      <dsp:nvSpPr>
        <dsp:cNvPr id="0" name=""/>
        <dsp:cNvSpPr/>
      </dsp:nvSpPr>
      <dsp:spPr>
        <a:xfrm>
          <a:off x="5596861" y="362057"/>
          <a:ext cx="434230" cy="5079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3465164"/>
                <a:satOff val="3131"/>
                <a:lumOff val="354"/>
                <a:alphaOff val="0"/>
                <a:shade val="15000"/>
                <a:satMod val="180000"/>
              </a:schemeClr>
            </a:gs>
            <a:gs pos="50000">
              <a:schemeClr val="accent2">
                <a:hueOff val="-3465164"/>
                <a:satOff val="3131"/>
                <a:lumOff val="354"/>
                <a:alphaOff val="0"/>
                <a:shade val="45000"/>
                <a:satMod val="170000"/>
              </a:schemeClr>
            </a:gs>
            <a:gs pos="70000">
              <a:schemeClr val="accent2">
                <a:hueOff val="-3465164"/>
                <a:satOff val="3131"/>
                <a:lumOff val="354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3465164"/>
                <a:satOff val="3131"/>
                <a:lumOff val="354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-3465164"/>
              <a:satOff val="3131"/>
              <a:lumOff val="354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>
        <a:off x="5596861" y="463650"/>
        <a:ext cx="303961" cy="304781"/>
      </dsp:txXfrm>
    </dsp:sp>
    <dsp:sp modelId="{B4FC83D9-7957-4223-8F69-B4FDE5E3719A}">
      <dsp:nvSpPr>
        <dsp:cNvPr id="0" name=""/>
        <dsp:cNvSpPr/>
      </dsp:nvSpPr>
      <dsp:spPr>
        <a:xfrm>
          <a:off x="6235917" y="1564"/>
          <a:ext cx="2048254" cy="12289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775273"/>
                <a:satOff val="5219"/>
                <a:lumOff val="589"/>
                <a:alphaOff val="0"/>
                <a:shade val="15000"/>
                <a:satMod val="180000"/>
              </a:schemeClr>
            </a:gs>
            <a:gs pos="50000">
              <a:schemeClr val="accent2">
                <a:hueOff val="-5775273"/>
                <a:satOff val="5219"/>
                <a:lumOff val="589"/>
                <a:alphaOff val="0"/>
                <a:shade val="45000"/>
                <a:satMod val="170000"/>
              </a:schemeClr>
            </a:gs>
            <a:gs pos="70000">
              <a:schemeClr val="accent2">
                <a:hueOff val="-5775273"/>
                <a:satOff val="5219"/>
                <a:lumOff val="589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5775273"/>
                <a:satOff val="5219"/>
                <a:lumOff val="589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-5775273"/>
              <a:satOff val="5219"/>
              <a:lumOff val="589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Amostragem</a:t>
          </a:r>
          <a:endParaRPr lang="pt-BR" sz="2000" kern="1200" dirty="0"/>
        </a:p>
      </dsp:txBody>
      <dsp:txXfrm>
        <a:off x="6271912" y="37559"/>
        <a:ext cx="1976264" cy="1156962"/>
      </dsp:txXfrm>
    </dsp:sp>
    <dsp:sp modelId="{8532B340-1D57-4598-BFB1-C118E4C41C0A}">
      <dsp:nvSpPr>
        <dsp:cNvPr id="0" name=""/>
        <dsp:cNvSpPr/>
      </dsp:nvSpPr>
      <dsp:spPr>
        <a:xfrm rot="5400000">
          <a:off x="7042929" y="1373895"/>
          <a:ext cx="434230" cy="5079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6930327"/>
                <a:satOff val="6263"/>
                <a:lumOff val="707"/>
                <a:alphaOff val="0"/>
                <a:shade val="15000"/>
                <a:satMod val="180000"/>
              </a:schemeClr>
            </a:gs>
            <a:gs pos="50000">
              <a:schemeClr val="accent2">
                <a:hueOff val="-6930327"/>
                <a:satOff val="6263"/>
                <a:lumOff val="707"/>
                <a:alphaOff val="0"/>
                <a:shade val="45000"/>
                <a:satMod val="170000"/>
              </a:schemeClr>
            </a:gs>
            <a:gs pos="70000">
              <a:schemeClr val="accent2">
                <a:hueOff val="-6930327"/>
                <a:satOff val="6263"/>
                <a:lumOff val="70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6930327"/>
                <a:satOff val="6263"/>
                <a:lumOff val="70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-6930327"/>
              <a:satOff val="6263"/>
              <a:lumOff val="707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 rot="-5400000">
        <a:off x="7107654" y="1410764"/>
        <a:ext cx="304781" cy="303961"/>
      </dsp:txXfrm>
    </dsp:sp>
    <dsp:sp modelId="{4A13EFCA-D610-4E36-8D7C-F628E0FDE2C6}">
      <dsp:nvSpPr>
        <dsp:cNvPr id="0" name=""/>
        <dsp:cNvSpPr/>
      </dsp:nvSpPr>
      <dsp:spPr>
        <a:xfrm>
          <a:off x="6235917" y="2049819"/>
          <a:ext cx="2048254" cy="12289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662909"/>
                <a:satOff val="7828"/>
                <a:lumOff val="884"/>
                <a:alphaOff val="0"/>
                <a:shade val="15000"/>
                <a:satMod val="180000"/>
              </a:schemeClr>
            </a:gs>
            <a:gs pos="50000">
              <a:schemeClr val="accent2">
                <a:hueOff val="-8662909"/>
                <a:satOff val="7828"/>
                <a:lumOff val="884"/>
                <a:alphaOff val="0"/>
                <a:shade val="45000"/>
                <a:satMod val="170000"/>
              </a:schemeClr>
            </a:gs>
            <a:gs pos="70000">
              <a:schemeClr val="accent2">
                <a:hueOff val="-8662909"/>
                <a:satOff val="7828"/>
                <a:lumOff val="884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8662909"/>
                <a:satOff val="7828"/>
                <a:lumOff val="884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-8662909"/>
              <a:satOff val="7828"/>
              <a:lumOff val="884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smtClean="0"/>
            <a:t>Descarregamento</a:t>
          </a:r>
          <a:endParaRPr lang="pt-BR" sz="2000" kern="1200" dirty="0"/>
        </a:p>
      </dsp:txBody>
      <dsp:txXfrm>
        <a:off x="6271912" y="2085814"/>
        <a:ext cx="1976264" cy="1156962"/>
      </dsp:txXfrm>
    </dsp:sp>
    <dsp:sp modelId="{E9E47E93-761C-4E99-BFC5-0BFD3DB2B6E2}">
      <dsp:nvSpPr>
        <dsp:cNvPr id="0" name=""/>
        <dsp:cNvSpPr/>
      </dsp:nvSpPr>
      <dsp:spPr>
        <a:xfrm rot="10800000">
          <a:off x="5621440" y="2410312"/>
          <a:ext cx="434230" cy="5079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0395492"/>
                <a:satOff val="9394"/>
                <a:lumOff val="1061"/>
                <a:alphaOff val="0"/>
                <a:shade val="15000"/>
                <a:satMod val="180000"/>
              </a:schemeClr>
            </a:gs>
            <a:gs pos="50000">
              <a:schemeClr val="accent2">
                <a:hueOff val="-10395492"/>
                <a:satOff val="9394"/>
                <a:lumOff val="1061"/>
                <a:alphaOff val="0"/>
                <a:shade val="45000"/>
                <a:satMod val="170000"/>
              </a:schemeClr>
            </a:gs>
            <a:gs pos="70000">
              <a:schemeClr val="accent2">
                <a:hueOff val="-10395492"/>
                <a:satOff val="9394"/>
                <a:lumOff val="1061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0395492"/>
                <a:satOff val="9394"/>
                <a:lumOff val="1061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-10395492"/>
              <a:satOff val="9394"/>
              <a:lumOff val="1061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 rot="10800000">
        <a:off x="5751709" y="2511905"/>
        <a:ext cx="303961" cy="304781"/>
      </dsp:txXfrm>
    </dsp:sp>
    <dsp:sp modelId="{750847FA-7C1B-4F60-81AB-0FCF678C61B2}">
      <dsp:nvSpPr>
        <dsp:cNvPr id="0" name=""/>
        <dsp:cNvSpPr/>
      </dsp:nvSpPr>
      <dsp:spPr>
        <a:xfrm>
          <a:off x="3368360" y="2049819"/>
          <a:ext cx="2048254" cy="12289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550546"/>
                <a:satOff val="10438"/>
                <a:lumOff val="1179"/>
                <a:alphaOff val="0"/>
                <a:shade val="15000"/>
                <a:satMod val="180000"/>
              </a:schemeClr>
            </a:gs>
            <a:gs pos="50000">
              <a:schemeClr val="accent2">
                <a:hueOff val="-11550546"/>
                <a:satOff val="10438"/>
                <a:lumOff val="1179"/>
                <a:alphaOff val="0"/>
                <a:shade val="45000"/>
                <a:satMod val="170000"/>
              </a:schemeClr>
            </a:gs>
            <a:gs pos="70000">
              <a:schemeClr val="accent2">
                <a:hueOff val="-11550546"/>
                <a:satOff val="10438"/>
                <a:lumOff val="1179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1550546"/>
                <a:satOff val="10438"/>
                <a:lumOff val="1179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-11550546"/>
              <a:satOff val="10438"/>
              <a:lumOff val="1179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Armazenamento</a:t>
          </a:r>
          <a:endParaRPr lang="pt-BR" sz="2000" kern="1200" dirty="0"/>
        </a:p>
      </dsp:txBody>
      <dsp:txXfrm>
        <a:off x="3404355" y="2085814"/>
        <a:ext cx="1976264" cy="1156962"/>
      </dsp:txXfrm>
    </dsp:sp>
    <dsp:sp modelId="{81A4EE21-2F5F-4F5C-BBE4-80ECFB41E733}">
      <dsp:nvSpPr>
        <dsp:cNvPr id="0" name=""/>
        <dsp:cNvSpPr/>
      </dsp:nvSpPr>
      <dsp:spPr>
        <a:xfrm rot="10800000">
          <a:off x="2753884" y="2410312"/>
          <a:ext cx="434230" cy="5079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3860655"/>
                <a:satOff val="12526"/>
                <a:lumOff val="1414"/>
                <a:alphaOff val="0"/>
                <a:shade val="15000"/>
                <a:satMod val="180000"/>
              </a:schemeClr>
            </a:gs>
            <a:gs pos="50000">
              <a:schemeClr val="accent2">
                <a:hueOff val="-13860655"/>
                <a:satOff val="12526"/>
                <a:lumOff val="1414"/>
                <a:alphaOff val="0"/>
                <a:shade val="45000"/>
                <a:satMod val="170000"/>
              </a:schemeClr>
            </a:gs>
            <a:gs pos="70000">
              <a:schemeClr val="accent2">
                <a:hueOff val="-13860655"/>
                <a:satOff val="12526"/>
                <a:lumOff val="1414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3860655"/>
                <a:satOff val="12526"/>
                <a:lumOff val="1414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-13860655"/>
              <a:satOff val="12526"/>
              <a:lumOff val="1414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 rot="10800000">
        <a:off x="2884153" y="2511905"/>
        <a:ext cx="303961" cy="304781"/>
      </dsp:txXfrm>
    </dsp:sp>
    <dsp:sp modelId="{709FBCE9-0D63-497E-B4A5-585309364F9F}">
      <dsp:nvSpPr>
        <dsp:cNvPr id="0" name=""/>
        <dsp:cNvSpPr/>
      </dsp:nvSpPr>
      <dsp:spPr>
        <a:xfrm>
          <a:off x="500803" y="2049819"/>
          <a:ext cx="2048254" cy="12289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438182"/>
                <a:satOff val="13047"/>
                <a:lumOff val="1473"/>
                <a:alphaOff val="0"/>
                <a:shade val="15000"/>
                <a:satMod val="180000"/>
              </a:schemeClr>
            </a:gs>
            <a:gs pos="50000">
              <a:schemeClr val="accent2">
                <a:hueOff val="-14438182"/>
                <a:satOff val="13047"/>
                <a:lumOff val="1473"/>
                <a:alphaOff val="0"/>
                <a:shade val="45000"/>
                <a:satMod val="170000"/>
              </a:schemeClr>
            </a:gs>
            <a:gs pos="70000">
              <a:schemeClr val="accent2">
                <a:hueOff val="-14438182"/>
                <a:satOff val="13047"/>
                <a:lumOff val="1473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4438182"/>
                <a:satOff val="13047"/>
                <a:lumOff val="1473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-14438182"/>
              <a:satOff val="13047"/>
              <a:lumOff val="1473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Recepção e Lavagem</a:t>
          </a:r>
          <a:endParaRPr lang="pt-BR" sz="2000" kern="1200" dirty="0"/>
        </a:p>
      </dsp:txBody>
      <dsp:txXfrm>
        <a:off x="536798" y="2085814"/>
        <a:ext cx="1976264" cy="1156962"/>
      </dsp:txXfrm>
    </dsp:sp>
    <dsp:sp modelId="{DAB62B3C-C020-44E6-9710-285FEB90213A}">
      <dsp:nvSpPr>
        <dsp:cNvPr id="0" name=""/>
        <dsp:cNvSpPr/>
      </dsp:nvSpPr>
      <dsp:spPr>
        <a:xfrm rot="5400000">
          <a:off x="1307816" y="3422150"/>
          <a:ext cx="434230" cy="5079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shade val="15000"/>
                <a:satMod val="180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shade val="45000"/>
                <a:satMod val="170000"/>
              </a:schemeClr>
            </a:gs>
            <a:gs pos="70000">
              <a:schemeClr val="accent2">
                <a:hueOff val="-17325818"/>
                <a:satOff val="15657"/>
                <a:lumOff val="1768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-17325818"/>
              <a:satOff val="15657"/>
              <a:lumOff val="1768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 rot="-5400000">
        <a:off x="1372541" y="3459019"/>
        <a:ext cx="304781" cy="303961"/>
      </dsp:txXfrm>
    </dsp:sp>
    <dsp:sp modelId="{1B7B6C76-891F-43A8-B307-6327D6E9EFDD}">
      <dsp:nvSpPr>
        <dsp:cNvPr id="0" name=""/>
        <dsp:cNvSpPr/>
      </dsp:nvSpPr>
      <dsp:spPr>
        <a:xfrm>
          <a:off x="500803" y="4098074"/>
          <a:ext cx="2048254" cy="12289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shade val="15000"/>
                <a:satMod val="180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shade val="45000"/>
                <a:satMod val="170000"/>
              </a:schemeClr>
            </a:gs>
            <a:gs pos="70000">
              <a:schemeClr val="accent2">
                <a:hueOff val="-17325818"/>
                <a:satOff val="15657"/>
                <a:lumOff val="1768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-17325818"/>
              <a:satOff val="15657"/>
              <a:lumOff val="1768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Preparo para moagem</a:t>
          </a:r>
          <a:endParaRPr lang="pt-BR" sz="2000" kern="1200" dirty="0"/>
        </a:p>
      </dsp:txBody>
      <dsp:txXfrm>
        <a:off x="536798" y="4134069"/>
        <a:ext cx="1976264" cy="1156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EC32A-A1E2-4659-ACA7-B3CB2F8CFC52}" type="datetimeFigureOut">
              <a:rPr lang="pt-BR" smtClean="0"/>
              <a:pPr/>
              <a:t>19/01/2012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80BDE-3813-4668-A2CA-0364F1BFF42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1397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C202C6-5737-4693-88EB-A8C275DB72E3}" type="slidenum">
              <a:rPr lang="pt-BR"/>
              <a:pPr/>
              <a:t>49</a:t>
            </a:fld>
            <a:endParaRPr lang="pt-BR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140A70-133F-4462-A209-9965A1B29864}" type="slidenum">
              <a:rPr lang="pt-BR"/>
              <a:pPr/>
              <a:t>50</a:t>
            </a:fld>
            <a:endParaRPr lang="pt-BR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08EBAF-AFA0-49B6-8DA5-142EBB129BFB}" type="slidenum">
              <a:rPr lang="pt-BR"/>
              <a:pPr/>
              <a:t>51</a:t>
            </a:fld>
            <a:endParaRPr lang="pt-BR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D02577-4419-475C-8FF5-FD17EFD4A69A}" type="slidenum">
              <a:rPr lang="pt-BR"/>
              <a:pPr/>
              <a:t>52</a:t>
            </a:fld>
            <a:endParaRPr lang="pt-BR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D02577-4419-475C-8FF5-FD17EFD4A69A}" type="slidenum">
              <a:rPr lang="pt-BR"/>
              <a:pPr/>
              <a:t>53</a:t>
            </a:fld>
            <a:endParaRPr lang="pt-BR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C2115-EF5E-4EAC-AA3B-91725B7CA6C7}" type="slidenum">
              <a:rPr lang="pt-BR"/>
              <a:pPr/>
              <a:t>54</a:t>
            </a:fld>
            <a:endParaRPr lang="pt-BR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38E680-4F82-4D8F-BE38-CBDFFF64EF8D}" type="slidenum">
              <a:rPr lang="pt-BR"/>
              <a:pPr/>
              <a:t>55</a:t>
            </a:fld>
            <a:endParaRPr lang="pt-BR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F43F27-BFD6-450A-9966-9470CA4A8B3F}" type="slidenum">
              <a:rPr lang="pt-BR"/>
              <a:pPr/>
              <a:t>56</a:t>
            </a:fld>
            <a:endParaRPr lang="pt-BR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D387CA-5832-4196-A18C-364461C68EA5}" type="slidenum">
              <a:rPr lang="pt-BR"/>
              <a:pPr/>
              <a:t>40</a:t>
            </a:fld>
            <a:endParaRPr lang="pt-BR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70AAD0-0F0E-40F5-ABBE-CEA036EB0A3F}" type="slidenum">
              <a:rPr lang="pt-BR"/>
              <a:pPr/>
              <a:t>43</a:t>
            </a:fld>
            <a:endParaRPr lang="pt-BR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484F63-8278-4924-83EC-CEC843FCCDF4}" type="slidenum">
              <a:rPr lang="pt-BR"/>
              <a:pPr/>
              <a:t>44</a:t>
            </a:fld>
            <a:endParaRPr lang="pt-BR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2DAA47-B5F8-44C4-9B9F-16215075B579}" type="slidenum">
              <a:rPr lang="pt-BR"/>
              <a:pPr/>
              <a:t>45</a:t>
            </a:fld>
            <a:endParaRPr lang="pt-BR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F33C03-AC9D-4105-9A6B-22BA4DB47B3D}" type="slidenum">
              <a:rPr lang="pt-BR"/>
              <a:pPr/>
              <a:t>46</a:t>
            </a:fld>
            <a:endParaRPr lang="pt-BR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82643F-B818-4EE7-B982-40B8B79A0878}" type="slidenum">
              <a:rPr lang="pt-BR"/>
              <a:pPr/>
              <a:t>47</a:t>
            </a:fld>
            <a:endParaRPr lang="pt-BR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27F552-1D2A-4DE0-A9C6-F3213210D183}" type="slidenum">
              <a:rPr lang="pt-BR"/>
              <a:pPr/>
              <a:t>48</a:t>
            </a:fld>
            <a:endParaRPr lang="pt-BR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F399036-D376-4364-9CB5-0AA93D73E110}" type="datetimeFigureOut">
              <a:rPr lang="pt-BR" smtClean="0"/>
              <a:pPr/>
              <a:t>19/01/2012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266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1265" name="Object 1"/>
          <p:cNvGraphicFramePr>
            <a:graphicFrameLocks noChangeAspect="1"/>
          </p:cNvGraphicFramePr>
          <p:nvPr/>
        </p:nvGraphicFramePr>
        <p:xfrm>
          <a:off x="214282" y="142852"/>
          <a:ext cx="3181373" cy="1428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r:id="rId4" imgW="5869080" imgH="2354040" progId="CorelDraw.Graphic.13">
                  <p:embed/>
                </p:oleObj>
              </mc:Choice>
              <mc:Fallback>
                <p:oleObj r:id="rId4" imgW="5869080" imgH="2354040" progId="CorelDraw.Graphic.1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142852"/>
                        <a:ext cx="3181373" cy="142876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19/01/2012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19/01/2012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19/01/2012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6715140" y="5697478"/>
          <a:ext cx="2266042" cy="1017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r:id="rId3" imgW="5869080" imgH="2354040" progId="CorelDraw.Graphic.13">
                  <p:embed/>
                </p:oleObj>
              </mc:Choice>
              <mc:Fallback>
                <p:oleObj r:id="rId3" imgW="5869080" imgH="235404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5697478"/>
                        <a:ext cx="2266042" cy="101768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19/01/2012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19/01/2012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19/01/2012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19/01/2012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19/01/2012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19/01/2012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F399036-D376-4364-9CB5-0AA93D73E110}" type="datetimeFigureOut">
              <a:rPr lang="pt-BR" smtClean="0"/>
              <a:pPr/>
              <a:t>19/01/2012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F399036-D376-4364-9CB5-0AA93D73E110}" type="datetimeFigureOut">
              <a:rPr lang="pt-BR" smtClean="0"/>
              <a:pPr/>
              <a:t>19/01/2012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5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7.png"/><Relationship Id="rId4" Type="http://schemas.openxmlformats.org/officeDocument/2006/relationships/oleObject" Target="../embeddings/oleObject1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8.png"/><Relationship Id="rId4" Type="http://schemas.openxmlformats.org/officeDocument/2006/relationships/oleObject" Target="../embeddings/oleObject1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9.png"/><Relationship Id="rId4" Type="http://schemas.openxmlformats.org/officeDocument/2006/relationships/oleObject" Target="../embeddings/oleObject15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16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1.png"/><Relationship Id="rId4" Type="http://schemas.openxmlformats.org/officeDocument/2006/relationships/oleObject" Target="../embeddings/oleObject17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18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9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65.png"/><Relationship Id="rId4" Type="http://schemas.openxmlformats.org/officeDocument/2006/relationships/oleObject" Target="../embeddings/oleObject20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66.png"/><Relationship Id="rId4" Type="http://schemas.openxmlformats.org/officeDocument/2006/relationships/oleObject" Target="../embeddings/oleObject2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t-BR" dirty="0" smtClean="0"/>
              <a:t>Tecnologia de Fabricação de Biocombustíveis I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t-BR" dirty="0" smtClean="0"/>
              <a:t>Capítulo 3 – Fabricação de Etanol:</a:t>
            </a:r>
          </a:p>
          <a:p>
            <a:pPr algn="ctr"/>
            <a:r>
              <a:rPr lang="pt-BR" dirty="0"/>
              <a:t>Tratamentos preliminares da cana-de-açúcar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8"/>
            <a:ext cx="4618856" cy="4525963"/>
          </a:xfrm>
        </p:spPr>
        <p:txBody>
          <a:bodyPr/>
          <a:lstStyle/>
          <a:p>
            <a:r>
              <a:rPr lang="pt-BR" dirty="0" smtClean="0"/>
              <a:t>Desvantagens do corte de cana manual</a:t>
            </a:r>
          </a:p>
          <a:p>
            <a:pPr lvl="1"/>
            <a:r>
              <a:rPr lang="pt-BR" dirty="0" smtClean="0"/>
              <a:t>Apenas ocorre no turno diurno.</a:t>
            </a:r>
          </a:p>
          <a:p>
            <a:pPr lvl="1"/>
            <a:r>
              <a:rPr lang="pt-BR" dirty="0" smtClean="0"/>
              <a:t>Mudanças físico-químicas na cana.</a:t>
            </a:r>
          </a:p>
          <a:p>
            <a:pPr lvl="1"/>
            <a:r>
              <a:rPr lang="pt-BR" dirty="0" smtClean="0"/>
              <a:t>Maior dificuldade na limpeza da cana e na purificação do caldo.</a:t>
            </a:r>
          </a:p>
          <a:p>
            <a:pPr lvl="1"/>
            <a:r>
              <a:rPr lang="pt-BR" b="1" dirty="0">
                <a:solidFill>
                  <a:srgbClr val="FF0000"/>
                </a:solidFill>
              </a:rPr>
              <a:t>Cana queimada precisa ser processada em 24 horas.</a:t>
            </a:r>
          </a:p>
          <a:p>
            <a:pPr lvl="1"/>
            <a:endParaRPr lang="pt-BR" dirty="0" smtClean="0"/>
          </a:p>
          <a:p>
            <a:pPr lvl="1"/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Corte da cana-de-açúcar</a:t>
            </a:r>
            <a:endParaRPr lang="pt-BR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798168" cy="284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36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Corte de cana mecanizado</a:t>
            </a:r>
          </a:p>
          <a:p>
            <a:pPr lvl="1"/>
            <a:r>
              <a:rPr lang="pt-BR" dirty="0" smtClean="0"/>
              <a:t>A colheita é realizada por uma colheitadeira mecanizada, que atravessa a lavoura em linhas previamente delimitadas, cortando a ponta da cana e a base do colmo e picando o colmo em vários pedaços chamados de toletes.</a:t>
            </a:r>
          </a:p>
          <a:p>
            <a:pPr lvl="1"/>
            <a:endParaRPr lang="pt-BR" dirty="0" smtClean="0"/>
          </a:p>
          <a:p>
            <a:pPr lvl="1"/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Corte da cana-de-açúcar</a:t>
            </a:r>
            <a:endParaRPr lang="pt-BR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5"/>
          <a:stretch/>
        </p:blipFill>
        <p:spPr bwMode="auto">
          <a:xfrm>
            <a:off x="5004048" y="3477767"/>
            <a:ext cx="3980081" cy="319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4686"/>
            <a:ext cx="4536504" cy="286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6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Corte de cana mecanizado</a:t>
            </a:r>
          </a:p>
          <a:p>
            <a:pPr lvl="1"/>
            <a:r>
              <a:rPr lang="pt-BR" dirty="0" smtClean="0"/>
              <a:t>Não há a necessidade de despalhamento (queimada controlada).</a:t>
            </a:r>
          </a:p>
          <a:p>
            <a:pPr lvl="1"/>
            <a:r>
              <a:rPr lang="pt-BR" dirty="0" smtClean="0"/>
              <a:t>E a palha e outras impurezas são eliminadas por um sistema de grades e sopradores deixando a palha como uma cobertura sobre o solo.</a:t>
            </a:r>
            <a:endParaRPr lang="pt-BR" dirty="0"/>
          </a:p>
          <a:p>
            <a:pPr lvl="1"/>
            <a:endParaRPr lang="pt-BR" dirty="0" smtClean="0"/>
          </a:p>
          <a:p>
            <a:pPr lvl="1"/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Corte da cana-de-açúcar</a:t>
            </a:r>
            <a:endParaRPr lang="pt-BR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826" y="3827148"/>
            <a:ext cx="5112567" cy="284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61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Vantagens do corte de cana mecanizado</a:t>
            </a:r>
          </a:p>
          <a:p>
            <a:pPr lvl="1"/>
            <a:r>
              <a:rPr lang="pt-BR" dirty="0" smtClean="0"/>
              <a:t>A cana não entra em contato como o solo, chegando mais limpa a usina.</a:t>
            </a:r>
          </a:p>
          <a:p>
            <a:pPr lvl="1"/>
            <a:r>
              <a:rPr lang="pt-BR" dirty="0" smtClean="0"/>
              <a:t>Aproveita maior capacidade útil do veículo de transporte (carrega mais cana por caminhão).</a:t>
            </a:r>
          </a:p>
          <a:p>
            <a:pPr lvl="1"/>
            <a:r>
              <a:rPr lang="pt-BR" dirty="0" smtClean="0"/>
              <a:t>Menor quantidade de cana é perdida durante o transporte.</a:t>
            </a:r>
          </a:p>
          <a:p>
            <a:pPr lvl="1"/>
            <a:endParaRPr lang="pt-BR" dirty="0" smtClean="0"/>
          </a:p>
          <a:p>
            <a:pPr lvl="1"/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Corte da cana-de-açúcar</a:t>
            </a:r>
            <a:endParaRPr lang="pt-BR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24267"/>
            <a:ext cx="4225652" cy="281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10" y="3924265"/>
            <a:ext cx="4236242" cy="281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01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Vantagens do corte de cana mecanizado</a:t>
            </a:r>
          </a:p>
          <a:p>
            <a:pPr lvl="1"/>
            <a:r>
              <a:rPr lang="pt-BR" dirty="0" smtClean="0"/>
              <a:t>Não é preciso a queima da palha.</a:t>
            </a:r>
          </a:p>
          <a:p>
            <a:pPr lvl="1"/>
            <a:r>
              <a:rPr lang="pt-BR" dirty="0" smtClean="0"/>
              <a:t>A palha depositada no solo serve como uma capa protetora e adubo orgânico.</a:t>
            </a:r>
            <a:endParaRPr lang="pt-BR" dirty="0"/>
          </a:p>
          <a:p>
            <a:pPr lvl="1"/>
            <a:endParaRPr lang="pt-BR" dirty="0" smtClean="0"/>
          </a:p>
          <a:p>
            <a:pPr lvl="1"/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Corte da cana-de-açúcar</a:t>
            </a:r>
            <a:endParaRPr lang="pt-BR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17" y="3303425"/>
            <a:ext cx="4153644" cy="249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02" y="3140968"/>
            <a:ext cx="4225652" cy="281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588224" y="5795611"/>
            <a:ext cx="2374237" cy="945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75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Vantagens do corte de cana mecanizado</a:t>
            </a:r>
          </a:p>
          <a:p>
            <a:pPr lvl="1"/>
            <a:r>
              <a:rPr lang="pt-BR" dirty="0" smtClean="0"/>
              <a:t>Podem operar durante os turnos diurnos e noturnos.</a:t>
            </a:r>
          </a:p>
          <a:p>
            <a:pPr lvl="1"/>
            <a:r>
              <a:rPr lang="pt-BR" dirty="0" smtClean="0"/>
              <a:t>Colheitadeiras mais modernas podem ser operadas remotamente ou automaticamente.</a:t>
            </a:r>
          </a:p>
          <a:p>
            <a:pPr lvl="1"/>
            <a:r>
              <a:rPr lang="pt-BR" dirty="0" smtClean="0"/>
              <a:t>Maior produtividade por dia de trabalho (70 ton./hora).</a:t>
            </a:r>
          </a:p>
          <a:p>
            <a:pPr lvl="1"/>
            <a:r>
              <a:rPr lang="pt-BR" dirty="0" smtClean="0"/>
              <a:t>Maior economia a longo prazo.</a:t>
            </a:r>
          </a:p>
          <a:p>
            <a:pPr lvl="1"/>
            <a:endParaRPr lang="pt-BR" dirty="0" smtClean="0"/>
          </a:p>
          <a:p>
            <a:pPr lvl="1"/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Corte da cana-de-açúcar</a:t>
            </a:r>
            <a:endParaRPr lang="pt-BR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05064"/>
            <a:ext cx="463066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28" y="4005064"/>
            <a:ext cx="385491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4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Desvantagens do corte de cana mecanizado</a:t>
            </a:r>
          </a:p>
          <a:p>
            <a:pPr lvl="1"/>
            <a:r>
              <a:rPr lang="pt-BR" dirty="0" smtClean="0"/>
              <a:t>Alto investimento inicial de capital.</a:t>
            </a:r>
          </a:p>
          <a:p>
            <a:pPr lvl="1"/>
            <a:r>
              <a:rPr lang="pt-BR" dirty="0" smtClean="0"/>
              <a:t>Menor número de empregos diretos.</a:t>
            </a:r>
          </a:p>
          <a:p>
            <a:pPr lvl="1"/>
            <a:r>
              <a:rPr lang="pt-BR" dirty="0" smtClean="0"/>
              <a:t>Necessidade de trabalhadores mais qualificados.</a:t>
            </a:r>
          </a:p>
          <a:p>
            <a:pPr lvl="1"/>
            <a:r>
              <a:rPr lang="pt-BR" dirty="0" smtClean="0"/>
              <a:t>Parte da cana é perdida durante a colheita.</a:t>
            </a:r>
          </a:p>
          <a:p>
            <a:pPr lvl="1"/>
            <a:r>
              <a:rPr lang="pt-BR" b="1" dirty="0" smtClean="0">
                <a:solidFill>
                  <a:srgbClr val="FF0000"/>
                </a:solidFill>
              </a:rPr>
              <a:t>A cana picada precisa ser imediatamente processada</a:t>
            </a:r>
            <a:r>
              <a:rPr lang="pt-BR" dirty="0" smtClean="0"/>
              <a:t>, não podendo ser armazenada em pátios de estocagem.</a:t>
            </a:r>
          </a:p>
          <a:p>
            <a:pPr lvl="1"/>
            <a:endParaRPr lang="pt-BR" dirty="0" smtClean="0"/>
          </a:p>
          <a:p>
            <a:pPr lvl="1"/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Corte da cana-de-açúcar</a:t>
            </a:r>
            <a:endParaRPr lang="pt-BR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424" y="4387665"/>
            <a:ext cx="3528392" cy="234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87665"/>
            <a:ext cx="3528392" cy="234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8238816" y="6021288"/>
            <a:ext cx="905184" cy="712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92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8"/>
            <a:ext cx="4474840" cy="4525963"/>
          </a:xfrm>
        </p:spPr>
        <p:txBody>
          <a:bodyPr/>
          <a:lstStyle/>
          <a:p>
            <a:r>
              <a:rPr lang="pt-BR" dirty="0" smtClean="0"/>
              <a:t>Veículos de transporte</a:t>
            </a:r>
          </a:p>
          <a:p>
            <a:pPr lvl="1"/>
            <a:r>
              <a:rPr lang="pt-BR" dirty="0" smtClean="0"/>
              <a:t>Caminhões de fueiros</a:t>
            </a:r>
          </a:p>
          <a:p>
            <a:pPr lvl="2"/>
            <a:r>
              <a:rPr lang="pt-BR" dirty="0" smtClean="0"/>
              <a:t>Transportam cana inteira.</a:t>
            </a:r>
          </a:p>
          <a:p>
            <a:pPr lvl="2"/>
            <a:r>
              <a:rPr lang="pt-BR" dirty="0" smtClean="0"/>
              <a:t>Capacidade de 8 a 15 toneladas.</a:t>
            </a:r>
          </a:p>
          <a:p>
            <a:pPr lvl="1"/>
            <a:r>
              <a:rPr lang="pt-BR" dirty="0" smtClean="0"/>
              <a:t>Carretas de transporte ou </a:t>
            </a:r>
            <a:r>
              <a:rPr lang="pt-BR" dirty="0" err="1" smtClean="0"/>
              <a:t>rodotrens</a:t>
            </a:r>
            <a:r>
              <a:rPr lang="pt-BR" dirty="0" smtClean="0"/>
              <a:t>.</a:t>
            </a:r>
          </a:p>
          <a:p>
            <a:pPr lvl="2"/>
            <a:r>
              <a:rPr lang="pt-BR" dirty="0" smtClean="0"/>
              <a:t>Transportam tanto cana inteira quanto picada.</a:t>
            </a:r>
          </a:p>
          <a:p>
            <a:pPr lvl="2"/>
            <a:r>
              <a:rPr lang="pt-BR" dirty="0" smtClean="0"/>
              <a:t>Capacidade de até 25 toneladas.</a:t>
            </a:r>
          </a:p>
          <a:p>
            <a:pPr lvl="1"/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Transporte da cana</a:t>
            </a:r>
            <a:endParaRPr lang="pt-BR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9264"/>
            <a:ext cx="4029472" cy="302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97447"/>
            <a:ext cx="4029472" cy="267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6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Custo do transporte</a:t>
            </a:r>
          </a:p>
          <a:p>
            <a:pPr lvl="1"/>
            <a:r>
              <a:rPr lang="pt-BR" dirty="0" smtClean="0"/>
              <a:t>Relação entre capacidade de transporte e distância entre a o canavial e a usina.</a:t>
            </a:r>
          </a:p>
          <a:p>
            <a:pPr lvl="1"/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Transporte da cana</a:t>
            </a:r>
            <a:endParaRPr lang="pt-BR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39328"/>
            <a:ext cx="4286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53" y="2939328"/>
            <a:ext cx="391418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588224" y="5796828"/>
            <a:ext cx="2376264" cy="1061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282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8"/>
            <a:ext cx="4186808" cy="4525963"/>
          </a:xfrm>
        </p:spPr>
        <p:txBody>
          <a:bodyPr/>
          <a:lstStyle/>
          <a:p>
            <a:r>
              <a:rPr lang="pt-BR" dirty="0" smtClean="0"/>
              <a:t>Pesagem</a:t>
            </a:r>
          </a:p>
          <a:p>
            <a:pPr lvl="1"/>
            <a:r>
              <a:rPr lang="pt-BR" dirty="0" smtClean="0"/>
              <a:t>O peso bruto das composições carregadas é registrado na entrada. Após a descarga, pesa-se novamente o conjunto vazio, extraindo-se o peso líquido que corresponde à quantidade de material admitido como cana.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133" y="1988840"/>
            <a:ext cx="421935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8"/>
            <a:ext cx="4900618" cy="4525963"/>
          </a:xfrm>
        </p:spPr>
        <p:txBody>
          <a:bodyPr/>
          <a:lstStyle/>
          <a:p>
            <a:r>
              <a:rPr lang="pt-BR" dirty="0" smtClean="0"/>
              <a:t>Álcool carburante: uma estratégia brasileira</a:t>
            </a:r>
          </a:p>
          <a:p>
            <a:pPr lvl="1"/>
            <a:r>
              <a:rPr lang="pt-BR" dirty="0" smtClean="0"/>
              <a:t>Léo da Rocha Lima e Aluízio de Abreu Marcondes</a:t>
            </a:r>
          </a:p>
          <a:p>
            <a:pPr lvl="1"/>
            <a:r>
              <a:rPr lang="pt-BR" dirty="0" smtClean="0"/>
              <a:t>Editora UFPR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Bibliografia principal</a:t>
            </a:r>
            <a:endParaRPr lang="pt-BR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357298"/>
            <a:ext cx="303468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356425" y="3645024"/>
            <a:ext cx="489654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400" b="1" dirty="0">
                <a:solidFill>
                  <a:srgbClr val="C00000"/>
                </a:solidFill>
              </a:rPr>
              <a:t>Capítulo 3 – Tratamentos preliminares da cana-de-açúcar para produção de açúcar e </a:t>
            </a:r>
            <a:r>
              <a:rPr lang="pt-BR" sz="3400" b="1" dirty="0" smtClean="0">
                <a:solidFill>
                  <a:srgbClr val="C00000"/>
                </a:solidFill>
              </a:rPr>
              <a:t>álcool</a:t>
            </a:r>
            <a:endParaRPr lang="pt-BR" sz="3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7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8"/>
            <a:ext cx="8435280" cy="4525963"/>
          </a:xfrm>
        </p:spPr>
        <p:txBody>
          <a:bodyPr>
            <a:normAutofit/>
          </a:bodyPr>
          <a:lstStyle/>
          <a:p>
            <a:r>
              <a:rPr lang="pt-BR" dirty="0" smtClean="0"/>
              <a:t>Pesagem</a:t>
            </a:r>
          </a:p>
          <a:p>
            <a:pPr lvl="1"/>
            <a:r>
              <a:rPr lang="pt-BR" dirty="0" smtClean="0"/>
              <a:t>Alguns caminhões são escolhidos dentro de um sistema estatístico preestabelecido para retirada de amostras na sonda e avaliação da qualidade tecnológica da matéria-prima que está entrando no processo produtivo.</a:t>
            </a:r>
          </a:p>
          <a:p>
            <a:pPr lvl="1"/>
            <a:r>
              <a:rPr lang="pt-BR" dirty="0" smtClean="0"/>
              <a:t>A pesagem é necessária para controle da quantidade de matéria-prima, pagamento de cana, cálculo da eficiência dos equipamentos e global da usina, assim como para quantificação de perdas.</a:t>
            </a:r>
          </a:p>
          <a:p>
            <a:pPr lvl="1"/>
            <a:r>
              <a:rPr lang="pt-BR" dirty="0" smtClean="0"/>
              <a:t>A pesagem e a análise da matéria-prima são necessárias também para o controle químico e balanço energético e de massa da usina.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8"/>
            <a:ext cx="8435280" cy="4525963"/>
          </a:xfrm>
        </p:spPr>
        <p:txBody>
          <a:bodyPr>
            <a:normAutofit/>
          </a:bodyPr>
          <a:lstStyle/>
          <a:p>
            <a:r>
              <a:rPr lang="pt-BR" dirty="0" smtClean="0"/>
              <a:t>Pesagem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7634767" y="5949280"/>
            <a:ext cx="1329721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375135" cy="478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73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Amostragem</a:t>
            </a:r>
          </a:p>
          <a:p>
            <a:pPr lvl="1"/>
            <a:r>
              <a:rPr lang="pt-BR" dirty="0" smtClean="0"/>
              <a:t>É realizada uma amostragem da cana (7 a 15 kg) e analisada no laboratório de sacarose para sistema de pagamento aos fornecedores de cana.</a:t>
            </a:r>
          </a:p>
          <a:p>
            <a:pPr lvl="1"/>
            <a:r>
              <a:rPr lang="pt-BR" dirty="0" smtClean="0"/>
              <a:t>Verifica-se o </a:t>
            </a:r>
            <a:r>
              <a:rPr lang="pt-BR" dirty="0"/>
              <a:t>teor de açúcares totais, fibra, quantidade de impureza vegetal e mineral e outras que auxiliam na determinação da qualidade da matéria-prima a ser </a:t>
            </a:r>
            <a:r>
              <a:rPr lang="pt-BR" dirty="0" smtClean="0"/>
              <a:t>processada.</a:t>
            </a:r>
          </a:p>
          <a:p>
            <a:pPr lvl="1"/>
            <a:r>
              <a:rPr lang="pt-BR" dirty="0" smtClean="0"/>
              <a:t>Outra </a:t>
            </a:r>
            <a:r>
              <a:rPr lang="pt-BR" dirty="0"/>
              <a:t>importante função dessa etapa é definir o pagamento da cana ao fornecedor, fazendo jus a uma remuneração maior o que entrega a cana madura, limpa e com menor tempo decorrido após a queima.</a:t>
            </a:r>
          </a:p>
          <a:p>
            <a:pPr lvl="1"/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Amostragem</a:t>
            </a:r>
            <a:r>
              <a:rPr lang="pt-BR" dirty="0"/>
              <a:t> </a:t>
            </a:r>
            <a:r>
              <a:rPr lang="pt-BR" dirty="0" smtClean="0"/>
              <a:t>por sonda oblíqua</a:t>
            </a:r>
          </a:p>
          <a:p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226562"/>
              </p:ext>
            </p:extLst>
          </p:nvPr>
        </p:nvGraphicFramePr>
        <p:xfrm>
          <a:off x="971600" y="2060848"/>
          <a:ext cx="7416750" cy="4630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2" name="Photo Editor Photo" r:id="rId3" imgW="12193702" imgH="9142857" progId="MSPhotoEd.3">
                  <p:embed/>
                </p:oleObj>
              </mc:Choice>
              <mc:Fallback>
                <p:oleObj name="Photo Editor Photo" r:id="rId3" imgW="12193702" imgH="9142857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060848"/>
                        <a:ext cx="7416750" cy="46302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tângulo 4"/>
          <p:cNvSpPr/>
          <p:nvPr/>
        </p:nvSpPr>
        <p:spPr>
          <a:xfrm>
            <a:off x="8388424" y="6093296"/>
            <a:ext cx="64807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14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Amostragem</a:t>
            </a:r>
            <a:r>
              <a:rPr lang="pt-BR" dirty="0"/>
              <a:t> </a:t>
            </a:r>
            <a:r>
              <a:rPr lang="pt-BR" dirty="0" smtClean="0"/>
              <a:t>por sonda oblíqua</a:t>
            </a:r>
          </a:p>
          <a:p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8388424" y="6093296"/>
            <a:ext cx="64807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21049"/>
              </p:ext>
            </p:extLst>
          </p:nvPr>
        </p:nvGraphicFramePr>
        <p:xfrm>
          <a:off x="900113" y="1988840"/>
          <a:ext cx="7525611" cy="4753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6" name="Photo Editor Photo" r:id="rId3" imgW="12193702" imgH="9142857" progId="MSPhotoEd.3">
                  <p:embed/>
                </p:oleObj>
              </mc:Choice>
              <mc:Fallback>
                <p:oleObj name="Photo Editor Photo" r:id="rId3" imgW="12193702" imgH="9142857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988840"/>
                        <a:ext cx="7525611" cy="47532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057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Amostragem</a:t>
            </a:r>
            <a:r>
              <a:rPr lang="pt-BR" dirty="0"/>
              <a:t> </a:t>
            </a:r>
            <a:r>
              <a:rPr lang="pt-BR" dirty="0" smtClean="0"/>
              <a:t>por sonda horizontal móvel</a:t>
            </a:r>
          </a:p>
          <a:p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7956376" y="6093296"/>
            <a:ext cx="100811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8569490"/>
              </p:ext>
            </p:extLst>
          </p:nvPr>
        </p:nvGraphicFramePr>
        <p:xfrm>
          <a:off x="1187624" y="1988840"/>
          <a:ext cx="6817121" cy="4764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0"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988840"/>
                        <a:ext cx="6817121" cy="4764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473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Amostragem</a:t>
            </a:r>
            <a:r>
              <a:rPr lang="pt-BR" dirty="0"/>
              <a:t> </a:t>
            </a:r>
            <a:r>
              <a:rPr lang="pt-BR" dirty="0" smtClean="0"/>
              <a:t>por sonda horizontal móvel</a:t>
            </a:r>
          </a:p>
          <a:p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7956376" y="6093296"/>
            <a:ext cx="100811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/>
        </p:nvGraphicFramePr>
        <p:xfrm>
          <a:off x="762000" y="2017713"/>
          <a:ext cx="76200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4" name="Photo Editor Photo" r:id="rId3" imgW="3209524" imgH="2133898" progId="MSPhotoEd.3">
                  <p:embed/>
                </p:oleObj>
              </mc:Choice>
              <mc:Fallback>
                <p:oleObj name="Photo Editor Photo" r:id="rId3" imgW="3209524" imgH="2133898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017713"/>
                        <a:ext cx="76200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68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Desfibragem e h</a:t>
            </a:r>
            <a:r>
              <a:rPr lang="pt-BR" dirty="0" smtClean="0"/>
              <a:t>omogeneização </a:t>
            </a:r>
            <a:r>
              <a:rPr lang="pt-BR" dirty="0"/>
              <a:t>da </a:t>
            </a:r>
            <a:r>
              <a:rPr lang="pt-BR" dirty="0" smtClean="0"/>
              <a:t>Amostra</a:t>
            </a:r>
          </a:p>
          <a:p>
            <a:pPr lvl="1"/>
            <a:r>
              <a:rPr lang="pt-BR" dirty="0" smtClean="0"/>
              <a:t>Feito </a:t>
            </a:r>
            <a:r>
              <a:rPr lang="pt-BR" dirty="0"/>
              <a:t>através de uma forrageira que é equipada de pás, facas e martelos que tem a intenção de "imitar" </a:t>
            </a:r>
            <a:r>
              <a:rPr lang="pt-BR" dirty="0" smtClean="0"/>
              <a:t>o tratamento preliminar instalado </a:t>
            </a:r>
            <a:r>
              <a:rPr lang="pt-BR" dirty="0"/>
              <a:t>nas </a:t>
            </a:r>
            <a:r>
              <a:rPr lang="pt-BR" dirty="0" smtClean="0"/>
              <a:t>usinas.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7668344" y="6093296"/>
            <a:ext cx="129614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240587"/>
              </p:ext>
            </p:extLst>
          </p:nvPr>
        </p:nvGraphicFramePr>
        <p:xfrm>
          <a:off x="1763688" y="3068959"/>
          <a:ext cx="5904656" cy="3692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8" name="Photo Editor Photo" r:id="rId3" imgW="12193702" imgH="9142857" progId="MSPhotoEd.3">
                  <p:embed/>
                </p:oleObj>
              </mc:Choice>
              <mc:Fallback>
                <p:oleObj name="Photo Editor Photo" r:id="rId3" imgW="12193702" imgH="9142857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3068959"/>
                        <a:ext cx="5904656" cy="36927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02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Desfibragem e h</a:t>
            </a:r>
            <a:r>
              <a:rPr lang="pt-BR" dirty="0" smtClean="0"/>
              <a:t>omogeneização </a:t>
            </a:r>
            <a:r>
              <a:rPr lang="pt-BR" dirty="0"/>
              <a:t>da </a:t>
            </a:r>
            <a:r>
              <a:rPr lang="pt-BR" dirty="0" smtClean="0"/>
              <a:t>Amostra</a:t>
            </a:r>
          </a:p>
          <a:p>
            <a:pPr lvl="1"/>
            <a:r>
              <a:rPr lang="pt-BR" dirty="0" smtClean="0"/>
              <a:t>A homogeneização </a:t>
            </a:r>
            <a:r>
              <a:rPr lang="pt-BR" dirty="0"/>
              <a:t>é feita através de uma </a:t>
            </a:r>
            <a:r>
              <a:rPr lang="pt-BR" dirty="0" smtClean="0"/>
              <a:t>betoneira </a:t>
            </a:r>
            <a:r>
              <a:rPr lang="pt-BR" dirty="0"/>
              <a:t>que irá </a:t>
            </a:r>
            <a:r>
              <a:rPr lang="pt-BR" dirty="0" smtClean="0"/>
              <a:t>homogeneizar </a:t>
            </a:r>
            <a:r>
              <a:rPr lang="pt-BR" dirty="0"/>
              <a:t>toda a amostra de cana desfibrada.</a:t>
            </a:r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9" y="2811004"/>
            <a:ext cx="4787789" cy="359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7" t="59220" r="31147" b="18173"/>
          <a:stretch/>
        </p:blipFill>
        <p:spPr bwMode="auto">
          <a:xfrm>
            <a:off x="5004047" y="2998049"/>
            <a:ext cx="4103419" cy="321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6444208" y="6214801"/>
            <a:ext cx="2663258" cy="526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7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Impurezas Vegetais</a:t>
            </a:r>
          </a:p>
          <a:p>
            <a:pPr lvl="1"/>
            <a:r>
              <a:rPr lang="pt-BR" dirty="0" smtClean="0"/>
              <a:t>É </a:t>
            </a:r>
            <a:r>
              <a:rPr lang="pt-BR" dirty="0"/>
              <a:t>importante para saber as impurezas que estão chegando na usina que, consequentemente, irá prejudicar a fabricação de açúcar e </a:t>
            </a:r>
            <a:r>
              <a:rPr lang="pt-BR" dirty="0" smtClean="0"/>
              <a:t>etanol.</a:t>
            </a:r>
          </a:p>
          <a:p>
            <a:pPr lvl="1"/>
            <a:r>
              <a:rPr lang="pt-BR" dirty="0" smtClean="0"/>
              <a:t>São </a:t>
            </a:r>
            <a:r>
              <a:rPr lang="pt-BR" dirty="0"/>
              <a:t>impurezas vegetais: folha, palha, resto de árvore, palmito e etc</a:t>
            </a:r>
            <a:r>
              <a:rPr lang="pt-BR" dirty="0" smtClean="0"/>
              <a:t>..</a:t>
            </a:r>
          </a:p>
          <a:p>
            <a:pPr lvl="1"/>
            <a:r>
              <a:rPr lang="pt-BR" dirty="0"/>
              <a:t>O que mais afeta na hora de analisar a cana que entra na usina é o palmito, que é a parte superior da cana que é pobre em sacarose e rica em água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405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868894269"/>
              </p:ext>
            </p:extLst>
          </p:nvPr>
        </p:nvGraphicFramePr>
        <p:xfrm>
          <a:off x="179512" y="1412776"/>
          <a:ext cx="878497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58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8"/>
            <a:ext cx="4402832" cy="5260040"/>
          </a:xfrm>
        </p:spPr>
        <p:txBody>
          <a:bodyPr>
            <a:normAutofit/>
          </a:bodyPr>
          <a:lstStyle/>
          <a:p>
            <a:r>
              <a:rPr lang="pt-BR" dirty="0" smtClean="0"/>
              <a:t>Impurezas Vegetais</a:t>
            </a:r>
          </a:p>
          <a:p>
            <a:pPr lvl="1"/>
            <a:r>
              <a:rPr lang="pt-BR" dirty="0" smtClean="0"/>
              <a:t>A </a:t>
            </a:r>
            <a:r>
              <a:rPr lang="pt-BR" dirty="0"/>
              <a:t>impureza vegetal é feita manualmente retirando dos colmos da cana a palha, folhas e alguns eventuais restos de árvores que podem vir junto na </a:t>
            </a:r>
            <a:r>
              <a:rPr lang="pt-BR" dirty="0" smtClean="0"/>
              <a:t>colheita.</a:t>
            </a:r>
          </a:p>
          <a:p>
            <a:pPr lvl="1"/>
            <a:r>
              <a:rPr lang="pt-BR" dirty="0" smtClean="0"/>
              <a:t>Após a retirada</a:t>
            </a:r>
            <a:r>
              <a:rPr lang="pt-BR" dirty="0"/>
              <a:t>, pesa-se essa </a:t>
            </a:r>
            <a:r>
              <a:rPr lang="pt-BR" dirty="0" smtClean="0"/>
              <a:t>impureza, e então é </a:t>
            </a:r>
            <a:r>
              <a:rPr lang="pt-BR" dirty="0"/>
              <a:t>gerado um coeficiente de quanto de impureza vegetal está entrando na </a:t>
            </a:r>
            <a:r>
              <a:rPr lang="pt-BR" dirty="0" smtClean="0"/>
              <a:t>usina.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68760"/>
            <a:ext cx="4139274" cy="3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89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7"/>
            <a:ext cx="4690864" cy="5275647"/>
          </a:xfrm>
        </p:spPr>
        <p:txBody>
          <a:bodyPr>
            <a:normAutofit/>
          </a:bodyPr>
          <a:lstStyle/>
          <a:p>
            <a:r>
              <a:rPr lang="pt-BR" dirty="0" smtClean="0"/>
              <a:t>Impurezas Minerais</a:t>
            </a:r>
          </a:p>
          <a:p>
            <a:pPr lvl="1"/>
            <a:r>
              <a:rPr lang="pt-BR" dirty="0"/>
              <a:t>São impurezas minerais: terra, areia, pedra, etc..</a:t>
            </a:r>
            <a:endParaRPr lang="pt-BR" dirty="0" smtClean="0"/>
          </a:p>
          <a:p>
            <a:pPr lvl="1"/>
            <a:r>
              <a:rPr lang="pt-BR" dirty="0" smtClean="0"/>
              <a:t>Após </a:t>
            </a:r>
            <a:r>
              <a:rPr lang="pt-BR" dirty="0"/>
              <a:t>a amostra ser desfibrada é reservado um pouco de cada amostra de cada talhão que entra na </a:t>
            </a:r>
            <a:r>
              <a:rPr lang="pt-BR" dirty="0" smtClean="0"/>
              <a:t>usina.</a:t>
            </a:r>
          </a:p>
          <a:p>
            <a:pPr lvl="1"/>
            <a:r>
              <a:rPr lang="pt-BR" dirty="0" smtClean="0"/>
              <a:t>Depois </a:t>
            </a:r>
            <a:r>
              <a:rPr lang="pt-BR" dirty="0"/>
              <a:t>pega-se </a:t>
            </a:r>
            <a:r>
              <a:rPr lang="pt-BR" dirty="0" smtClean="0"/>
              <a:t>30 gramas </a:t>
            </a:r>
            <a:r>
              <a:rPr lang="pt-BR" dirty="0"/>
              <a:t>dessa amostra e coloca-se em um </a:t>
            </a:r>
            <a:r>
              <a:rPr lang="pt-BR" dirty="0" smtClean="0"/>
              <a:t>cadinho </a:t>
            </a:r>
            <a:r>
              <a:rPr lang="pt-BR" dirty="0"/>
              <a:t>que será incinerado em um forno </a:t>
            </a:r>
            <a:r>
              <a:rPr lang="pt-BR" dirty="0" err="1"/>
              <a:t>mufla</a:t>
            </a:r>
            <a:r>
              <a:rPr lang="pt-BR" dirty="0"/>
              <a:t> em uma temperatura de </a:t>
            </a:r>
            <a:r>
              <a:rPr lang="pt-BR" dirty="0" smtClean="0"/>
              <a:t>600 – 800 °C </a:t>
            </a:r>
            <a:r>
              <a:rPr lang="pt-BR" dirty="0"/>
              <a:t>durante 8 horas.</a:t>
            </a:r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45" b="13606"/>
          <a:stretch/>
        </p:blipFill>
        <p:spPr bwMode="auto">
          <a:xfrm>
            <a:off x="5385003" y="1412776"/>
            <a:ext cx="3579485" cy="534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1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7"/>
            <a:ext cx="8507288" cy="5275647"/>
          </a:xfrm>
        </p:spPr>
        <p:txBody>
          <a:bodyPr>
            <a:normAutofit/>
          </a:bodyPr>
          <a:lstStyle/>
          <a:p>
            <a:r>
              <a:rPr lang="pt-BR" dirty="0" smtClean="0"/>
              <a:t>Peso </a:t>
            </a:r>
            <a:r>
              <a:rPr lang="pt-BR" dirty="0"/>
              <a:t>do Bolo </a:t>
            </a:r>
            <a:r>
              <a:rPr lang="pt-BR" dirty="0" smtClean="0"/>
              <a:t>Úmido (PBU)</a:t>
            </a:r>
          </a:p>
          <a:p>
            <a:pPr lvl="1"/>
            <a:r>
              <a:rPr lang="pt-BR" dirty="0" smtClean="0"/>
              <a:t>É a quantidade de material fibroso que resta após um processo de extração de caldo.</a:t>
            </a:r>
          </a:p>
          <a:p>
            <a:pPr lvl="1"/>
            <a:r>
              <a:rPr lang="pt-BR" dirty="0" smtClean="0"/>
              <a:t>O amostra de 500 gramas é prensada em uma prensa hidráulica com uma </a:t>
            </a:r>
            <a:r>
              <a:rPr lang="pt-BR" dirty="0"/>
              <a:t>força de </a:t>
            </a:r>
            <a:r>
              <a:rPr lang="pt-BR" dirty="0" smtClean="0"/>
              <a:t>250kg/cm³ </a:t>
            </a:r>
            <a:r>
              <a:rPr lang="pt-BR" dirty="0"/>
              <a:t>durante 1 minuto</a:t>
            </a:r>
            <a:r>
              <a:rPr lang="pt-BR" dirty="0" smtClean="0"/>
              <a:t>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524598"/>
              </p:ext>
            </p:extLst>
          </p:nvPr>
        </p:nvGraphicFramePr>
        <p:xfrm>
          <a:off x="202415" y="3629744"/>
          <a:ext cx="4297577" cy="275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5" name="Photo Editor Photo" r:id="rId3" imgW="12193702" imgH="9142857" progId="MSPhotoEd.3">
                  <p:embed/>
                </p:oleObj>
              </mc:Choice>
              <mc:Fallback>
                <p:oleObj name="Photo Editor Photo" r:id="rId3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15" y="3629744"/>
                        <a:ext cx="4297577" cy="27515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423797"/>
              </p:ext>
            </p:extLst>
          </p:nvPr>
        </p:nvGraphicFramePr>
        <p:xfrm>
          <a:off x="4644008" y="3645024"/>
          <a:ext cx="4383816" cy="2736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6" name="Photo Editor Photo" r:id="rId5" imgW="12193702" imgH="9142857" progId="MSPhotoEd.3">
                  <p:embed/>
                </p:oleObj>
              </mc:Choice>
              <mc:Fallback>
                <p:oleObj name="Photo Editor Photo" r:id="rId5" imgW="12193702" imgH="9142857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3645024"/>
                        <a:ext cx="4383816" cy="27363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5"/>
          <p:cNvSpPr/>
          <p:nvPr/>
        </p:nvSpPr>
        <p:spPr>
          <a:xfrm>
            <a:off x="6588224" y="6381328"/>
            <a:ext cx="2448272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924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7"/>
            <a:ext cx="8507288" cy="5275647"/>
          </a:xfrm>
        </p:spPr>
        <p:txBody>
          <a:bodyPr>
            <a:normAutofit/>
          </a:bodyPr>
          <a:lstStyle/>
          <a:p>
            <a:r>
              <a:rPr lang="pt-BR" dirty="0" smtClean="0"/>
              <a:t>Peso </a:t>
            </a:r>
            <a:r>
              <a:rPr lang="pt-BR" dirty="0"/>
              <a:t>do Bolo </a:t>
            </a:r>
            <a:r>
              <a:rPr lang="pt-BR" dirty="0" smtClean="0"/>
              <a:t>Úmido (PBU)</a:t>
            </a:r>
          </a:p>
          <a:p>
            <a:pPr lvl="1"/>
            <a:r>
              <a:rPr lang="pt-BR" dirty="0" smtClean="0"/>
              <a:t>O material residual após extração do caldo é pesado e o valor obtido é chamado de bolo úmido.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2355481"/>
              </p:ext>
            </p:extLst>
          </p:nvPr>
        </p:nvGraphicFramePr>
        <p:xfrm>
          <a:off x="251520" y="2852936"/>
          <a:ext cx="4226548" cy="2679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0" name="Photo Editor Photo" r:id="rId3" imgW="12193702" imgH="9142857" progId="MSPhotoEd.3">
                  <p:embed/>
                </p:oleObj>
              </mc:Choice>
              <mc:Fallback>
                <p:oleObj name="Photo Editor Photo" r:id="rId3" imgW="12193702" imgH="9142857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852936"/>
                        <a:ext cx="4226548" cy="26795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230876"/>
              </p:ext>
            </p:extLst>
          </p:nvPr>
        </p:nvGraphicFramePr>
        <p:xfrm>
          <a:off x="4644008" y="2852936"/>
          <a:ext cx="4352148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1" name="Photo Editor Photo" r:id="rId5" imgW="12193702" imgH="9142857" progId="MSPhotoEd.3">
                  <p:embed/>
                </p:oleObj>
              </mc:Choice>
              <mc:Fallback>
                <p:oleObj name="Photo Editor Photo" r:id="rId5" imgW="12193702" imgH="9142857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2852936"/>
                        <a:ext cx="4352148" cy="26642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763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7"/>
            <a:ext cx="8507288" cy="5275647"/>
          </a:xfrm>
        </p:spPr>
        <p:txBody>
          <a:bodyPr>
            <a:normAutofit/>
          </a:bodyPr>
          <a:lstStyle/>
          <a:p>
            <a:r>
              <a:rPr lang="pt-BR" dirty="0" smtClean="0"/>
              <a:t>Teor de sólidos solúveis (° </a:t>
            </a:r>
            <a:r>
              <a:rPr lang="pt-BR" dirty="0" err="1" smtClean="0"/>
              <a:t>Brix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O caldo extraído é purificado e filtrado para então ser medido o teor de sólido solúveis contido na caldo.</a:t>
            </a:r>
          </a:p>
          <a:p>
            <a:pPr lvl="1"/>
            <a:r>
              <a:rPr lang="pt-BR" dirty="0" smtClean="0"/>
              <a:t>Utiliza-se um refratômetro, que incide um luz sobre o caldo e verifica-se quanto que a luz foi refratada.</a:t>
            </a:r>
          </a:p>
          <a:p>
            <a:pPr lvl="1"/>
            <a:r>
              <a:rPr lang="pt-BR" dirty="0" smtClean="0"/>
              <a:t>O teor de sólidos solúveis é proporcional ao teor de sacarose no caldo.</a:t>
            </a:r>
          </a:p>
          <a:p>
            <a:pPr lvl="1"/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2" b="99091" l="0" r="977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30166"/>
            <a:ext cx="2394912" cy="262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272959"/>
            <a:ext cx="237626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186415"/>
            <a:ext cx="2554953" cy="255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03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7"/>
            <a:ext cx="4762872" cy="5275647"/>
          </a:xfrm>
        </p:spPr>
        <p:txBody>
          <a:bodyPr>
            <a:normAutofit/>
          </a:bodyPr>
          <a:lstStyle/>
          <a:p>
            <a:r>
              <a:rPr lang="pt-BR" dirty="0" smtClean="0"/>
              <a:t>Potencial </a:t>
            </a:r>
            <a:r>
              <a:rPr lang="pt-BR" dirty="0" err="1" smtClean="0"/>
              <a:t>hidrogeniônico</a:t>
            </a:r>
            <a:r>
              <a:rPr lang="pt-BR" dirty="0" smtClean="0"/>
              <a:t> (pH)</a:t>
            </a:r>
          </a:p>
          <a:p>
            <a:pPr lvl="1"/>
            <a:r>
              <a:rPr lang="pt-BR" dirty="0" smtClean="0"/>
              <a:t>Através de um </a:t>
            </a:r>
            <a:r>
              <a:rPr lang="pt-BR" dirty="0" err="1" smtClean="0"/>
              <a:t>pHmêtro</a:t>
            </a:r>
            <a:r>
              <a:rPr lang="pt-BR" dirty="0"/>
              <a:t> </a:t>
            </a:r>
            <a:r>
              <a:rPr lang="pt-BR" dirty="0" smtClean="0"/>
              <a:t>determina-se o pH do caldo com o objetivo de se verificar a sua acidez.</a:t>
            </a:r>
          </a:p>
          <a:p>
            <a:pPr lvl="1"/>
            <a:r>
              <a:rPr lang="pt-BR" dirty="0" smtClean="0"/>
              <a:t>O pH para o caldo de uma cana </a:t>
            </a:r>
            <a:r>
              <a:rPr lang="pt-BR" dirty="0" err="1" smtClean="0"/>
              <a:t>sádia</a:t>
            </a:r>
            <a:r>
              <a:rPr lang="pt-BR" dirty="0" smtClean="0"/>
              <a:t> e madura é de 5,2 a 5,5.</a:t>
            </a:r>
          </a:p>
          <a:p>
            <a:pPr lvl="1"/>
            <a:r>
              <a:rPr lang="pt-BR" dirty="0" smtClean="0"/>
              <a:t>Maior acidez indica uma cana que já está em acelerado estado de degradação.</a:t>
            </a:r>
          </a:p>
          <a:p>
            <a:pPr lvl="1"/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4" r="11248" b="19565"/>
          <a:stretch/>
        </p:blipFill>
        <p:spPr bwMode="auto">
          <a:xfrm>
            <a:off x="5208831" y="1628800"/>
            <a:ext cx="3755657" cy="384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05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7"/>
            <a:ext cx="8507288" cy="5275647"/>
          </a:xfrm>
        </p:spPr>
        <p:txBody>
          <a:bodyPr>
            <a:normAutofit/>
          </a:bodyPr>
          <a:lstStyle/>
          <a:p>
            <a:r>
              <a:rPr lang="pt-BR" dirty="0" smtClean="0"/>
              <a:t>Teor aparente de sacarose (POL)</a:t>
            </a:r>
          </a:p>
          <a:p>
            <a:pPr lvl="1"/>
            <a:r>
              <a:rPr lang="pt-BR" dirty="0"/>
              <a:t>O caldo de cana contém em sua composição basicamente três açúcares: sacarose, glicose e frutose.</a:t>
            </a:r>
          </a:p>
          <a:p>
            <a:pPr lvl="1"/>
            <a:r>
              <a:rPr lang="pt-BR" dirty="0"/>
              <a:t>A análise desses açúcares presentes no caldo é realizada num aparelho chamado polarímetro que funciona através da emissão de um feixe de luz de comprimento de onda conhecido através do caldo.</a:t>
            </a:r>
          </a:p>
          <a:p>
            <a:pPr lvl="1"/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221088"/>
            <a:ext cx="3305944" cy="247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t="20588" b="17647"/>
          <a:stretch>
            <a:fillRect/>
          </a:stretch>
        </p:blipFill>
        <p:spPr bwMode="auto">
          <a:xfrm>
            <a:off x="4932039" y="4221088"/>
            <a:ext cx="4032449" cy="249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390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Teor aparente de sacarose (POL)</a:t>
            </a:r>
          </a:p>
          <a:p>
            <a:pPr lvl="1"/>
            <a:r>
              <a:rPr lang="pt-BR" dirty="0" smtClean="0"/>
              <a:t>Nesse procedimento, tanto a sacarose quanto a glicose desviam o plano de vibração da luz para a direita, ou seja, são </a:t>
            </a:r>
            <a:r>
              <a:rPr lang="pt-BR" dirty="0" err="1" smtClean="0"/>
              <a:t>dextrógiros</a:t>
            </a:r>
            <a:r>
              <a:rPr lang="pt-BR" dirty="0" smtClean="0"/>
              <a:t>, já a frutose é </a:t>
            </a:r>
            <a:r>
              <a:rPr lang="pt-BR" dirty="0" err="1" smtClean="0"/>
              <a:t>levógira</a:t>
            </a:r>
            <a:r>
              <a:rPr lang="pt-BR" dirty="0" smtClean="0"/>
              <a:t>, pois desvia esse plano de luz para a esquerda.</a:t>
            </a:r>
          </a:p>
          <a:p>
            <a:pPr lvl="1"/>
            <a:r>
              <a:rPr lang="pt-BR" dirty="0" smtClean="0"/>
              <a:t>A leitura </a:t>
            </a:r>
            <a:r>
              <a:rPr lang="pt-BR" dirty="0" err="1" smtClean="0"/>
              <a:t>polarimétrica</a:t>
            </a:r>
            <a:r>
              <a:rPr lang="pt-BR" dirty="0" smtClean="0"/>
              <a:t> realizada no caldo é representada pela soma algébrica ponderada dos desvios dos três açúcares.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223628"/>
            <a:ext cx="3083446" cy="255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51680"/>
            <a:ext cx="3240360" cy="237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956376" y="6093296"/>
            <a:ext cx="108012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Teor aparente de sacarose (POL)</a:t>
            </a:r>
          </a:p>
          <a:p>
            <a:pPr lvl="1"/>
            <a:r>
              <a:rPr lang="pt-BR" dirty="0" smtClean="0"/>
              <a:t>Para o caldo de cana madura, o teor de glicose e frutose é geralmente menor do que 0,5%, enquanto o de sacarose é superior a 14%.</a:t>
            </a:r>
          </a:p>
          <a:p>
            <a:pPr lvl="1"/>
            <a:r>
              <a:rPr lang="pt-BR" dirty="0" smtClean="0"/>
              <a:t>Isso faz com que o valor da leitura do polarímetro aproxime-se bastante do teor real de sacarose, sendo normalmente aceito como tal.</a:t>
            </a:r>
          </a:p>
          <a:p>
            <a:pPr lvl="1"/>
            <a:r>
              <a:rPr lang="pt-BR" dirty="0" smtClean="0"/>
              <a:t>Para materiais com altos teores de glicose e frutose, como o melaço, os valores de POL e sacarose diferem significativamente.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Amostragem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Teor aparente de sacarose (POL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045166"/>
              </p:ext>
            </p:extLst>
          </p:nvPr>
        </p:nvGraphicFramePr>
        <p:xfrm>
          <a:off x="971600" y="2060848"/>
          <a:ext cx="7482893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1" name="Photo Editor Photo" r:id="rId3" imgW="12193702" imgH="9142857" progId="MSPhotoEd.3">
                  <p:embed/>
                </p:oleObj>
              </mc:Choice>
              <mc:Fallback>
                <p:oleObj name="Photo Editor Photo" r:id="rId3" imgW="12193702" imgH="9142857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060848"/>
                        <a:ext cx="7482893" cy="460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tângulo 4"/>
          <p:cNvSpPr/>
          <p:nvPr/>
        </p:nvSpPr>
        <p:spPr>
          <a:xfrm>
            <a:off x="8460432" y="6093296"/>
            <a:ext cx="57606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957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Corte de cana manual</a:t>
            </a:r>
          </a:p>
          <a:p>
            <a:pPr lvl="1"/>
            <a:r>
              <a:rPr lang="pt-BR" dirty="0" smtClean="0"/>
              <a:t>A colheita é realizada por trabalho manual com a ajuda de um facão (podão de cana).</a:t>
            </a:r>
          </a:p>
          <a:p>
            <a:pPr lvl="1"/>
            <a:r>
              <a:rPr lang="pt-BR" dirty="0" smtClean="0"/>
              <a:t>É precedida pelo despalhamento da cana (retirada das folhas velhas da cana), geralmente com o uso da queimada controlada, para facilitar o corte manual.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Corte da cana-de-açúcar</a:t>
            </a:r>
            <a:endParaRPr lang="pt-BR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94964"/>
            <a:ext cx="4253903" cy="283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94964"/>
            <a:ext cx="4271497" cy="283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65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 smtClean="0"/>
              <a:t>Descarregamento</a:t>
            </a:r>
            <a:endParaRPr lang="pt-BR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65760" lvl="1" indent="-256032">
              <a:spcBef>
                <a:spcPts val="400"/>
              </a:spcBef>
              <a:buSzPct val="68000"/>
              <a:buNone/>
            </a:pPr>
            <a:r>
              <a:rPr lang="pt-BR" dirty="0"/>
              <a:t>A cana é descarregada e armazenada no pátio de cana. Muitas usinas não utilizam o pátio de cana para evitar inversões de sacarose.</a:t>
            </a:r>
          </a:p>
          <a:p>
            <a:pPr>
              <a:buFontTx/>
              <a:buNone/>
            </a:pPr>
            <a:endParaRPr lang="pt-BR" dirty="0" smtClean="0"/>
          </a:p>
          <a:p>
            <a:pPr>
              <a:buFontTx/>
              <a:buNone/>
            </a:pPr>
            <a:r>
              <a:rPr lang="pt-BR" dirty="0" smtClean="0"/>
              <a:t>Equipamentos </a:t>
            </a:r>
            <a:r>
              <a:rPr lang="pt-BR" dirty="0"/>
              <a:t>para descarregamento da cana:</a:t>
            </a:r>
          </a:p>
          <a:p>
            <a:pPr>
              <a:buFontTx/>
              <a:buNone/>
            </a:pPr>
            <a:endParaRPr lang="pt-BR" dirty="0"/>
          </a:p>
          <a:p>
            <a:pPr>
              <a:buFontTx/>
              <a:buChar char="-"/>
            </a:pPr>
            <a:r>
              <a:rPr lang="pt-BR" dirty="0"/>
              <a:t>Guindaste lateral móvel (Hilo);</a:t>
            </a:r>
          </a:p>
          <a:p>
            <a:pPr>
              <a:buFontTx/>
              <a:buChar char="-"/>
            </a:pPr>
            <a:r>
              <a:rPr lang="pt-BR" dirty="0"/>
              <a:t>Guindaste não rotativo móvel (ponte rolante);</a:t>
            </a:r>
          </a:p>
          <a:p>
            <a:pPr>
              <a:buFontTx/>
              <a:buChar char="-"/>
            </a:pPr>
            <a:r>
              <a:rPr lang="pt-BR" dirty="0"/>
              <a:t>Basculamento lateral.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Equipamentos de descarregamento da cana</a:t>
            </a:r>
          </a:p>
          <a:p>
            <a:pPr lvl="1"/>
            <a:r>
              <a:rPr lang="pt-BR" dirty="0"/>
              <a:t>Guindaste lateral móvel (Hilo);</a:t>
            </a:r>
          </a:p>
          <a:p>
            <a:pPr lvl="1"/>
            <a:r>
              <a:rPr lang="pt-BR" dirty="0"/>
              <a:t>Guindaste não rotativo móvel (ponte rolante);</a:t>
            </a:r>
          </a:p>
          <a:p>
            <a:pPr lvl="1"/>
            <a:r>
              <a:rPr lang="pt-BR" dirty="0"/>
              <a:t>Basculamento lateral.</a:t>
            </a:r>
          </a:p>
          <a:p>
            <a:pPr lvl="1"/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Descarregamento</a:t>
            </a:r>
            <a:endParaRPr lang="pt-BR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45024"/>
            <a:ext cx="33337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77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8"/>
            <a:ext cx="4690864" cy="5239754"/>
          </a:xfrm>
        </p:spPr>
        <p:txBody>
          <a:bodyPr/>
          <a:lstStyle/>
          <a:p>
            <a:r>
              <a:rPr lang="pt-BR" dirty="0" smtClean="0"/>
              <a:t>Inversão da Sacarose</a:t>
            </a:r>
          </a:p>
          <a:p>
            <a:pPr lvl="1"/>
            <a:r>
              <a:rPr lang="pt-BR" dirty="0" smtClean="0"/>
              <a:t>Após cortada a cana permanece com as suas funções metabólicas.</a:t>
            </a:r>
          </a:p>
          <a:p>
            <a:pPr lvl="1"/>
            <a:r>
              <a:rPr lang="pt-BR" dirty="0" smtClean="0"/>
              <a:t>A sacarose sofre alterações por hidrólise, resultando em glicose e frutose.</a:t>
            </a:r>
          </a:p>
          <a:p>
            <a:pPr lvl="1"/>
            <a:r>
              <a:rPr lang="pt-BR" dirty="0" smtClean="0"/>
              <a:t>A inversão ocorre devido:</a:t>
            </a:r>
          </a:p>
          <a:p>
            <a:pPr lvl="2"/>
            <a:r>
              <a:rPr lang="pt-BR" dirty="0" smtClean="0"/>
              <a:t>Acidez do caldo</a:t>
            </a:r>
          </a:p>
          <a:p>
            <a:pPr lvl="2"/>
            <a:r>
              <a:rPr lang="pt-BR" dirty="0" smtClean="0"/>
              <a:t>Temperatura</a:t>
            </a:r>
          </a:p>
          <a:p>
            <a:pPr lvl="2"/>
            <a:r>
              <a:rPr lang="pt-BR" dirty="0" smtClean="0"/>
              <a:t>Presença da invertase.</a:t>
            </a:r>
          </a:p>
          <a:p>
            <a:pPr lvl="1"/>
            <a:r>
              <a:rPr lang="pt-BR" dirty="0" smtClean="0"/>
              <a:t>O tempo é fator predominante.</a:t>
            </a:r>
          </a:p>
          <a:p>
            <a:pPr lvl="2"/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Armazenamento</a:t>
            </a:r>
            <a:endParaRPr lang="pt-BR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85000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660232" y="6237312"/>
            <a:ext cx="233783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692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/>
              <a:t>Descarregamento – Hilo por basculamento</a:t>
            </a:r>
          </a:p>
        </p:txBody>
      </p:sp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838200" y="1447800"/>
          <a:ext cx="75438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4" name="Photo Editor Photo" r:id="rId4" imgW="6095238" imgH="4571429" progId="MSPhotoEd.3">
                  <p:embed/>
                </p:oleObj>
              </mc:Choice>
              <mc:Fallback>
                <p:oleObj name="Photo Editor Photo" r:id="rId4" imgW="6095238" imgH="4571429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447800"/>
                        <a:ext cx="75438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Descarregamento - Hilo</a:t>
            </a:r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2286000" y="1143000"/>
          <a:ext cx="4572000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8" name="Photo Editor Photo" r:id="rId4" imgW="4571429" imgH="6095238" progId="MSPhotoEd.3">
                  <p:embed/>
                </p:oleObj>
              </mc:Choice>
              <mc:Fallback>
                <p:oleObj name="Photo Editor Photo" r:id="rId4" imgW="4571429" imgH="6095238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143000"/>
                        <a:ext cx="4572000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Descarregamento – Ponte rolante</a:t>
            </a:r>
          </a:p>
        </p:txBody>
      </p:sp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990600" y="1447800"/>
          <a:ext cx="73152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2" name="Photo Editor Photo" r:id="rId4" imgW="6095238" imgH="4571429" progId="MSPhotoEd.3">
                  <p:embed/>
                </p:oleObj>
              </mc:Choice>
              <mc:Fallback>
                <p:oleObj name="Photo Editor Photo" r:id="rId4" imgW="6095238" imgH="4571429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447800"/>
                        <a:ext cx="731520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pt-BR" sz="2800"/>
              <a:t>As mesas laterais de alimentação da esteira de cana, podem ser dos seguintes tipos:</a:t>
            </a:r>
          </a:p>
          <a:p>
            <a:pPr>
              <a:buFontTx/>
              <a:buChar char="-"/>
            </a:pPr>
            <a:r>
              <a:rPr lang="pt-BR" sz="2800"/>
              <a:t>Mesa lateral de forro fixo (14-18</a:t>
            </a:r>
            <a:r>
              <a:rPr lang="pt-BR" sz="2800" baseline="30000"/>
              <a:t>o</a:t>
            </a:r>
            <a:r>
              <a:rPr lang="pt-BR" sz="2800"/>
              <a:t> de inclinação);</a:t>
            </a:r>
          </a:p>
          <a:p>
            <a:pPr>
              <a:buFontTx/>
              <a:buChar char="-"/>
            </a:pPr>
            <a:r>
              <a:rPr lang="pt-BR" sz="2800"/>
              <a:t>Mesa lateral de forro fixo com correntes móveis (horizontais);</a:t>
            </a:r>
          </a:p>
          <a:p>
            <a:pPr>
              <a:buFontTx/>
              <a:buChar char="-"/>
            </a:pPr>
            <a:r>
              <a:rPr lang="pt-BR" sz="2800"/>
              <a:t>Mesa lateral de forro móvel (horizontais articuláveis);</a:t>
            </a:r>
          </a:p>
          <a:p>
            <a:pPr>
              <a:buFontTx/>
              <a:buChar char="-"/>
            </a:pPr>
            <a:r>
              <a:rPr lang="pt-BR" sz="2800"/>
              <a:t>Mesa de 45</a:t>
            </a:r>
            <a:r>
              <a:rPr lang="pt-BR" sz="2800" baseline="30000"/>
              <a:t>o </a:t>
            </a:r>
            <a:r>
              <a:rPr lang="pt-BR" sz="2800"/>
              <a:t>(associada a lavagens da cana).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/>
              <a:t>3. Receptores de cana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457200" y="0"/>
          <a:ext cx="8305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6" name="Slide" r:id="rId4" imgW="4572000" imgH="3429000" progId="PowerPoint.Slide.8">
                  <p:embed/>
                </p:oleObj>
              </mc:Choice>
              <mc:Fallback>
                <p:oleObj name="Slide" r:id="rId4" imgW="4572000" imgH="3429000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0"/>
                        <a:ext cx="8305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Lavagem da cana – mesa alimentadora</a:t>
            </a:r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838200" y="1524000"/>
          <a:ext cx="74676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0" name="Photo Editor Photo" r:id="rId4" imgW="3209524" imgH="2142857" progId="MSPhotoEd.3">
                  <p:embed/>
                </p:oleObj>
              </mc:Choice>
              <mc:Fallback>
                <p:oleObj name="Photo Editor Photo" r:id="rId4" imgW="3209524" imgH="2142857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524000"/>
                        <a:ext cx="74676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pt-BR"/>
              <a:t>São de diversos tipos:</a:t>
            </a:r>
          </a:p>
          <a:p>
            <a:pPr>
              <a:buFontTx/>
              <a:buNone/>
            </a:pPr>
            <a:endParaRPr lang="pt-BR"/>
          </a:p>
          <a:p>
            <a:pPr>
              <a:buFontTx/>
              <a:buChar char="-"/>
            </a:pPr>
            <a:r>
              <a:rPr lang="pt-BR"/>
              <a:t>Esteira principal;</a:t>
            </a:r>
          </a:p>
          <a:p>
            <a:pPr>
              <a:buFontTx/>
              <a:buChar char="-"/>
            </a:pPr>
            <a:r>
              <a:rPr lang="pt-BR"/>
              <a:t>Condutores intermediários;</a:t>
            </a:r>
          </a:p>
          <a:p>
            <a:pPr>
              <a:buFontTx/>
              <a:buChar char="-"/>
            </a:pPr>
            <a:r>
              <a:rPr lang="pt-BR"/>
              <a:t>Condutores de alimentação forçada (Chu Donelly);</a:t>
            </a:r>
          </a:p>
          <a:p>
            <a:pPr>
              <a:buFontTx/>
              <a:buChar char="-"/>
            </a:pPr>
            <a:r>
              <a:rPr lang="pt-BR"/>
              <a:t>Condutores de bagaço.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/>
              <a:t>4. Condutores de matéria-prima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8"/>
            <a:ext cx="4834880" cy="5044016"/>
          </a:xfrm>
        </p:spPr>
        <p:txBody>
          <a:bodyPr/>
          <a:lstStyle/>
          <a:p>
            <a:r>
              <a:rPr lang="pt-BR" dirty="0" smtClean="0"/>
              <a:t>Corte de cana manual</a:t>
            </a:r>
          </a:p>
          <a:p>
            <a:pPr lvl="1"/>
            <a:r>
              <a:rPr lang="pt-BR" dirty="0" smtClean="0"/>
              <a:t>O corte na parte superior (ponta) é feito na altura da primeira folha. A ponta têm baixo teor de sacarose e alto teor de impurezas para o caldo.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O corte na parte inferior (base do colmo) é feito o mais rente possível do solo para melhor aproveitamento da planta e melhor brotação da soqueira.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Corte da cana-de-açúcar</a:t>
            </a:r>
            <a:endParaRPr lang="pt-BR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596" y="1476105"/>
            <a:ext cx="3286355" cy="274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65104"/>
            <a:ext cx="3582422" cy="240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44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pt-BR"/>
              <a:t>O preparo para moagem ou difusão é realizado com o intuito de aumentar a eficiência da extração e uniformizar a alimentação:</a:t>
            </a:r>
          </a:p>
          <a:p>
            <a:pPr>
              <a:buFontTx/>
              <a:buChar char="-"/>
            </a:pPr>
            <a:r>
              <a:rPr lang="pt-BR"/>
              <a:t>Facas niveladoras: conjunto de facas montadas em torno de um eixo com a finalidade de uniformizar a altura do colchão de cana;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/>
              <a:t>5. Preparo da cana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t-BR"/>
              <a:t>Facas picadoras: conjunto de facas com a finalidade de cortar a cana em fragmentos maiores para facilitar a operação seguinte que é o desfibramento;</a:t>
            </a:r>
          </a:p>
          <a:p>
            <a:pPr>
              <a:buFontTx/>
              <a:buChar char="-"/>
            </a:pPr>
            <a:r>
              <a:rPr lang="pt-BR"/>
              <a:t>Desfibrador: ação de facas cegas contra taliscas que expõem e abrem as células de armazenamento.</a:t>
            </a:r>
          </a:p>
          <a:p>
            <a:pPr>
              <a:buFontTx/>
              <a:buNone/>
            </a:pPr>
            <a:r>
              <a:rPr lang="pt-BR" b="1"/>
              <a:t>O Índice de preparo da cana para moagem pode ficar entre 80 e 85%, enquanto que para o difusor, deve estar entre 90 e 92%.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5" name="Slide" r:id="rId4" imgW="4572000" imgH="3429000" progId="PowerPoint.Slide.8">
                  <p:embed/>
                </p:oleObj>
              </mc:Choice>
              <mc:Fallback>
                <p:oleObj name="Slide" r:id="rId4" imgW="4572000" imgH="3429000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971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8116"/>
            <a:ext cx="875053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39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8" name="Slide" r:id="rId4" imgW="4572000" imgH="3429000" progId="PowerPoint.Slide.8">
                  <p:embed/>
                </p:oleObj>
              </mc:Choice>
              <mc:Fallback>
                <p:oleObj name="Slide" r:id="rId4" imgW="4572000" imgH="3429000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Eletroimã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762000" y="1397000"/>
          <a:ext cx="7848600" cy="492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" name="Photo Editor Photo" r:id="rId4" imgW="12193702" imgH="9142857" progId="MSPhotoEd.3">
                  <p:embed/>
                </p:oleObj>
              </mc:Choice>
              <mc:Fallback>
                <p:oleObj name="Photo Editor Photo" r:id="rId4" imgW="12193702" imgH="9142857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397000"/>
                        <a:ext cx="7848600" cy="492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Cana preparada para extração</a:t>
            </a:r>
          </a:p>
        </p:txBody>
      </p:sp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533400" y="1397000"/>
          <a:ext cx="8077200" cy="492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6" name="Photo Editor Photo" r:id="rId4" imgW="12193702" imgH="9142857" progId="MSPhotoEd.3">
                  <p:embed/>
                </p:oleObj>
              </mc:Choice>
              <mc:Fallback>
                <p:oleObj name="Photo Editor Photo" r:id="rId4" imgW="12193702" imgH="9142857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397000"/>
                        <a:ext cx="8077200" cy="492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Corte de cana manual</a:t>
            </a:r>
          </a:p>
          <a:p>
            <a:pPr lvl="1"/>
            <a:r>
              <a:rPr lang="pt-BR" dirty="0" smtClean="0"/>
              <a:t>O corte manual possui baixo rendimento (4 a 6 ton./dia/homem em turno de 10 horas).</a:t>
            </a:r>
          </a:p>
          <a:p>
            <a:pPr lvl="1"/>
            <a:r>
              <a:rPr lang="pt-BR" dirty="0" smtClean="0"/>
              <a:t>Após o corte é necessário formar feixes com a cana cortada e condiciona-las no chão próximo aos carros de coleta.</a:t>
            </a:r>
          </a:p>
          <a:p>
            <a:pPr lvl="1"/>
            <a:r>
              <a:rPr lang="pt-BR" dirty="0" smtClean="0"/>
              <a:t>O processo de enfeixar consome em média 30% do tempo total do corte.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Corte da cana-de-açúcar</a:t>
            </a:r>
            <a:endParaRPr lang="pt-BR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93096"/>
            <a:ext cx="3639356" cy="243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93096"/>
            <a:ext cx="3463390" cy="24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8427380" y="6237312"/>
            <a:ext cx="53710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5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8"/>
            <a:ext cx="4474840" cy="4525963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Vantagens do corte de cana manual</a:t>
            </a:r>
          </a:p>
          <a:p>
            <a:pPr lvl="1"/>
            <a:r>
              <a:rPr lang="pt-BR" dirty="0" smtClean="0"/>
              <a:t>Mão de obra barata.</a:t>
            </a:r>
          </a:p>
          <a:p>
            <a:pPr lvl="1"/>
            <a:r>
              <a:rPr lang="pt-BR" dirty="0" smtClean="0"/>
              <a:t>Maior geração de empregos diretos.</a:t>
            </a:r>
          </a:p>
          <a:p>
            <a:pPr lvl="1"/>
            <a:r>
              <a:rPr lang="pt-BR" dirty="0" smtClean="0"/>
              <a:t>Não necessita de muitos equipamentos dispendiosos.</a:t>
            </a:r>
          </a:p>
          <a:p>
            <a:pPr lvl="1"/>
            <a:r>
              <a:rPr lang="pt-BR" dirty="0" smtClean="0"/>
              <a:t>A queimada controlada elimina parcialmente certas pragas, como a cigarrinha, brocas e animais peçonhentos na lavora.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Corte da cana-de-açúcar</a:t>
            </a:r>
            <a:endParaRPr lang="pt-BR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782566" cy="297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37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Desvantagens do corte de cana manual</a:t>
            </a:r>
          </a:p>
          <a:p>
            <a:pPr lvl="1"/>
            <a:r>
              <a:rPr lang="pt-BR" dirty="0" smtClean="0"/>
              <a:t>Queimada ocasiona empobrecimento do solo, descontrole do fogo para áreas além da lavoura (matas nativas) e poluição atmosférica (ocasionando problemas respiratórios nas populações vizinhas).</a:t>
            </a:r>
          </a:p>
          <a:p>
            <a:pPr lvl="1"/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Corte da cana-de-açúcar</a:t>
            </a:r>
            <a:endParaRPr lang="pt-BR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3017"/>
            <a:ext cx="396044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7"/>
            <a:ext cx="436154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91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Desvantagens do corte de cana manual</a:t>
            </a:r>
          </a:p>
          <a:p>
            <a:pPr lvl="1"/>
            <a:r>
              <a:rPr lang="pt-BR" dirty="0" smtClean="0"/>
              <a:t>Sérios problemas sociais para os trabalhadores (trabalho semiescravo e de baixa qualidade de vida).</a:t>
            </a:r>
          </a:p>
          <a:p>
            <a:pPr lvl="1"/>
            <a:r>
              <a:rPr lang="pt-BR" dirty="0" smtClean="0"/>
              <a:t>Homens e mulheres sem qualificação, nasceram e são criados nesse sistema de trabalho, perpetuando um ciclo de miséria.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Corte da cana-de-açúcar</a:t>
            </a:r>
            <a:endParaRPr lang="pt-BR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b="8078"/>
          <a:stretch/>
        </p:blipFill>
        <p:spPr bwMode="auto">
          <a:xfrm>
            <a:off x="4724150" y="3645024"/>
            <a:ext cx="4240338" cy="30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4070578" cy="30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10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1584</TotalTime>
  <Words>2026</Words>
  <Application>Microsoft Office PowerPoint</Application>
  <PresentationFormat>Apresentação na tela (4:3)</PresentationFormat>
  <Paragraphs>229</Paragraphs>
  <Slides>56</Slides>
  <Notes>17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56</vt:i4>
      </vt:variant>
    </vt:vector>
  </HeadingPairs>
  <TitlesOfParts>
    <vt:vector size="60" baseType="lpstr">
      <vt:lpstr>Concurso</vt:lpstr>
      <vt:lpstr>CorelDraw.Graphic.13</vt:lpstr>
      <vt:lpstr>Photo Editor Photo</vt:lpstr>
      <vt:lpstr>Slide</vt:lpstr>
      <vt:lpstr>Tecnologia de Fabricação de Biocombustíveis I</vt:lpstr>
      <vt:lpstr>Bibliografia principal</vt:lpstr>
      <vt:lpstr>Introdução</vt:lpstr>
      <vt:lpstr>Corte da cana-de-açúcar</vt:lpstr>
      <vt:lpstr>Corte da cana-de-açúcar</vt:lpstr>
      <vt:lpstr>Corte da cana-de-açúcar</vt:lpstr>
      <vt:lpstr>Corte da cana-de-açúcar</vt:lpstr>
      <vt:lpstr>Corte da cana-de-açúcar</vt:lpstr>
      <vt:lpstr>Corte da cana-de-açúcar</vt:lpstr>
      <vt:lpstr>Corte da cana-de-açúcar</vt:lpstr>
      <vt:lpstr>Corte da cana-de-açúcar</vt:lpstr>
      <vt:lpstr>Corte da cana-de-açúcar</vt:lpstr>
      <vt:lpstr>Corte da cana-de-açúcar</vt:lpstr>
      <vt:lpstr>Corte da cana-de-açúcar</vt:lpstr>
      <vt:lpstr>Corte da cana-de-açúcar</vt:lpstr>
      <vt:lpstr>Corte da cana-de-açúcar</vt:lpstr>
      <vt:lpstr>Transporte da cana</vt:lpstr>
      <vt:lpstr>Transporte da cana</vt:lpstr>
      <vt:lpstr>Amostragem</vt:lpstr>
      <vt:lpstr>Amostragem</vt:lpstr>
      <vt:lpstr>Amostragem</vt:lpstr>
      <vt:lpstr>Amostragem</vt:lpstr>
      <vt:lpstr>Amostragem</vt:lpstr>
      <vt:lpstr>Amostragem</vt:lpstr>
      <vt:lpstr>Amostragem</vt:lpstr>
      <vt:lpstr>Amostragem</vt:lpstr>
      <vt:lpstr>Amostragem</vt:lpstr>
      <vt:lpstr>Amostragem</vt:lpstr>
      <vt:lpstr>Amostragem</vt:lpstr>
      <vt:lpstr>Amostragem</vt:lpstr>
      <vt:lpstr>Amostragem</vt:lpstr>
      <vt:lpstr>Amostragem</vt:lpstr>
      <vt:lpstr>Amostragem</vt:lpstr>
      <vt:lpstr>Amostragem</vt:lpstr>
      <vt:lpstr>Amostragem</vt:lpstr>
      <vt:lpstr>Amostragem</vt:lpstr>
      <vt:lpstr>Amostragem</vt:lpstr>
      <vt:lpstr>Amostragem</vt:lpstr>
      <vt:lpstr>Amostragem</vt:lpstr>
      <vt:lpstr>Descarregamento</vt:lpstr>
      <vt:lpstr>Descarregamento</vt:lpstr>
      <vt:lpstr>Armazenamento</vt:lpstr>
      <vt:lpstr>Descarregamento – Hilo por basculamento</vt:lpstr>
      <vt:lpstr>Descarregamento - Hilo</vt:lpstr>
      <vt:lpstr>Descarregamento – Ponte rolante</vt:lpstr>
      <vt:lpstr>3. Receptores de cana</vt:lpstr>
      <vt:lpstr>Apresentação do PowerPoint</vt:lpstr>
      <vt:lpstr>Lavagem da cana – mesa alimentadora</vt:lpstr>
      <vt:lpstr>4. Condutores de matéria-prima</vt:lpstr>
      <vt:lpstr>5. Preparo da cana</vt:lpstr>
      <vt:lpstr>Apresentação do PowerPoint</vt:lpstr>
      <vt:lpstr>Apresentação do PowerPoint</vt:lpstr>
      <vt:lpstr>Apresentação do PowerPoint</vt:lpstr>
      <vt:lpstr>Apresentação do PowerPoint</vt:lpstr>
      <vt:lpstr>Eletroimã</vt:lpstr>
      <vt:lpstr>Cana preparada para extração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3 - Poluição Atmosférica</dc:title>
  <dc:creator>Samuel Alves de Oliveira</dc:creator>
  <cp:keywords>Poluição; atmosfera</cp:keywords>
  <cp:lastModifiedBy>Revisor</cp:lastModifiedBy>
  <cp:revision>180</cp:revision>
  <dcterms:created xsi:type="dcterms:W3CDTF">2009-10-05T13:42:20Z</dcterms:created>
  <dcterms:modified xsi:type="dcterms:W3CDTF">2012-01-19T11:09:15Z</dcterms:modified>
  <cp:category>Química Ambiental</cp:category>
  <cp:contentStatus>Concluído</cp:contentStatus>
</cp:coreProperties>
</file>