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964" r:id="rId2"/>
  </p:sldMasterIdLst>
  <p:notesMasterIdLst>
    <p:notesMasterId r:id="rId19"/>
  </p:notesMasterIdLst>
  <p:sldIdLst>
    <p:sldId id="256" r:id="rId3"/>
    <p:sldId id="279" r:id="rId4"/>
    <p:sldId id="269" r:id="rId5"/>
    <p:sldId id="272" r:id="rId6"/>
    <p:sldId id="273" r:id="rId7"/>
    <p:sldId id="274" r:id="rId8"/>
    <p:sldId id="280" r:id="rId9"/>
    <p:sldId id="276" r:id="rId10"/>
    <p:sldId id="278" r:id="rId11"/>
    <p:sldId id="284" r:id="rId12"/>
    <p:sldId id="285" r:id="rId13"/>
    <p:sldId id="281" r:id="rId14"/>
    <p:sldId id="286" r:id="rId15"/>
    <p:sldId id="282" r:id="rId16"/>
    <p:sldId id="283" r:id="rId17"/>
    <p:sldId id="268" r:id="rId1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800"/>
    <a:srgbClr val="969696"/>
    <a:srgbClr val="729E3C"/>
    <a:srgbClr val="CE6536"/>
    <a:srgbClr val="5995DE"/>
    <a:srgbClr val="F0CF06"/>
    <a:srgbClr val="FADE4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9DBE86-2C3D-48D1-A4A2-D8EDD747193F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</dgm:pt>
    <dgm:pt modelId="{4EB8A0C7-7EBD-4722-AFA4-531493308FE1}">
      <dgm:prSet phldrT="[Texto]"/>
      <dgm:spPr/>
      <dgm:t>
        <a:bodyPr/>
        <a:lstStyle/>
        <a:p>
          <a:r>
            <a:rPr lang="pt-BR" dirty="0" smtClean="0"/>
            <a:t>Oxigênio no biodigestor</a:t>
          </a:r>
          <a:endParaRPr lang="pt-BR" dirty="0"/>
        </a:p>
      </dgm:t>
    </dgm:pt>
    <dgm:pt modelId="{C9D7FCB5-FB9F-4D37-B681-B31A85E71AE3}" type="parTrans" cxnId="{CC46A53C-5D96-4500-92EC-F9A3849E23C8}">
      <dgm:prSet/>
      <dgm:spPr/>
      <dgm:t>
        <a:bodyPr/>
        <a:lstStyle/>
        <a:p>
          <a:endParaRPr lang="pt-BR"/>
        </a:p>
      </dgm:t>
    </dgm:pt>
    <dgm:pt modelId="{B5745328-1C75-41E2-90B9-30C4B14C043D}" type="sibTrans" cxnId="{CC46A53C-5D96-4500-92EC-F9A3849E23C8}">
      <dgm:prSet/>
      <dgm:spPr/>
      <dgm:t>
        <a:bodyPr/>
        <a:lstStyle/>
        <a:p>
          <a:endParaRPr lang="pt-BR"/>
        </a:p>
      </dgm:t>
    </dgm:pt>
    <dgm:pt modelId="{2FD18D6D-E226-4F6B-A680-207D244E8FB6}">
      <dgm:prSet phldrT="[Texto]"/>
      <dgm:spPr>
        <a:solidFill>
          <a:srgbClr val="CE6536"/>
        </a:solidFill>
      </dgm:spPr>
      <dgm:t>
        <a:bodyPr/>
        <a:lstStyle/>
        <a:p>
          <a:r>
            <a:rPr lang="pt-BR" dirty="0" smtClean="0"/>
            <a:t>Temperatura do meio</a:t>
          </a:r>
          <a:endParaRPr lang="pt-BR" dirty="0"/>
        </a:p>
      </dgm:t>
    </dgm:pt>
    <dgm:pt modelId="{671D5BF4-9843-4150-8683-3E62F58F005D}" type="parTrans" cxnId="{928265F4-8D7F-4C3C-AA69-9617A15D440A}">
      <dgm:prSet/>
      <dgm:spPr/>
      <dgm:t>
        <a:bodyPr/>
        <a:lstStyle/>
        <a:p>
          <a:endParaRPr lang="pt-BR"/>
        </a:p>
      </dgm:t>
    </dgm:pt>
    <dgm:pt modelId="{4A29E7A0-06A7-4AAD-984F-DB32E1E92FF3}" type="sibTrans" cxnId="{928265F4-8D7F-4C3C-AA69-9617A15D440A}">
      <dgm:prSet/>
      <dgm:spPr/>
      <dgm:t>
        <a:bodyPr/>
        <a:lstStyle/>
        <a:p>
          <a:endParaRPr lang="pt-BR"/>
        </a:p>
      </dgm:t>
    </dgm:pt>
    <dgm:pt modelId="{21B7240C-2DF9-476F-846D-83E399B92F90}">
      <dgm:prSet phldrT="[Texto]"/>
      <dgm:spPr>
        <a:solidFill>
          <a:srgbClr val="F2B800"/>
        </a:solidFill>
      </dgm:spPr>
      <dgm:t>
        <a:bodyPr/>
        <a:lstStyle/>
        <a:p>
          <a:r>
            <a:rPr lang="pt-BR" dirty="0" smtClean="0"/>
            <a:t>Valor do pH</a:t>
          </a:r>
          <a:endParaRPr lang="pt-BR" dirty="0"/>
        </a:p>
      </dgm:t>
    </dgm:pt>
    <dgm:pt modelId="{D368C142-5123-46E3-97B9-53C54E5B0AD8}" type="parTrans" cxnId="{B70ABA7F-7353-46AD-BF44-31A6BB2D37D1}">
      <dgm:prSet/>
      <dgm:spPr/>
      <dgm:t>
        <a:bodyPr/>
        <a:lstStyle/>
        <a:p>
          <a:endParaRPr lang="pt-BR"/>
        </a:p>
      </dgm:t>
    </dgm:pt>
    <dgm:pt modelId="{7F0B6AF4-4015-4E73-9B9F-73A4AF0273C5}" type="sibTrans" cxnId="{B70ABA7F-7353-46AD-BF44-31A6BB2D37D1}">
      <dgm:prSet/>
      <dgm:spPr/>
      <dgm:t>
        <a:bodyPr/>
        <a:lstStyle/>
        <a:p>
          <a:endParaRPr lang="pt-BR"/>
        </a:p>
      </dgm:t>
    </dgm:pt>
    <dgm:pt modelId="{AE565639-E5FC-41E0-910B-5448DC558018}">
      <dgm:prSet phldrT="[Texto]"/>
      <dgm:spPr>
        <a:solidFill>
          <a:srgbClr val="729E3C"/>
        </a:solidFill>
      </dgm:spPr>
      <dgm:t>
        <a:bodyPr/>
        <a:lstStyle/>
        <a:p>
          <a:r>
            <a:rPr lang="pt-BR" dirty="0" smtClean="0"/>
            <a:t>Disponibilidade de Nutrientes</a:t>
          </a:r>
          <a:endParaRPr lang="pt-BR" dirty="0"/>
        </a:p>
      </dgm:t>
    </dgm:pt>
    <dgm:pt modelId="{B3417CC1-29A9-4EFB-A71E-9EC97B7D61AA}" type="parTrans" cxnId="{A0845FE0-80FE-405E-A14D-24EC97015801}">
      <dgm:prSet/>
      <dgm:spPr/>
      <dgm:t>
        <a:bodyPr/>
        <a:lstStyle/>
        <a:p>
          <a:endParaRPr lang="pt-BR"/>
        </a:p>
      </dgm:t>
    </dgm:pt>
    <dgm:pt modelId="{39843019-EDDC-41DF-B59F-C0E867113B4E}" type="sibTrans" cxnId="{A0845FE0-80FE-405E-A14D-24EC97015801}">
      <dgm:prSet/>
      <dgm:spPr/>
      <dgm:t>
        <a:bodyPr/>
        <a:lstStyle/>
        <a:p>
          <a:endParaRPr lang="pt-BR"/>
        </a:p>
      </dgm:t>
    </dgm:pt>
    <dgm:pt modelId="{DFD6231A-AE26-4D1D-8D43-48EEFF210AE3}">
      <dgm:prSet phldrT="[Texto]"/>
      <dgm:spPr>
        <a:solidFill>
          <a:srgbClr val="969696"/>
        </a:solidFill>
      </dgm:spPr>
      <dgm:t>
        <a:bodyPr/>
        <a:lstStyle/>
        <a:p>
          <a:r>
            <a:rPr lang="pt-BR" dirty="0" smtClean="0"/>
            <a:t>Presença de Inibidores</a:t>
          </a:r>
          <a:endParaRPr lang="pt-BR" dirty="0"/>
        </a:p>
      </dgm:t>
    </dgm:pt>
    <dgm:pt modelId="{D0105B47-08D2-485E-A748-1FD9B2A66C43}" type="parTrans" cxnId="{1DF43EC8-8CC0-4BF3-A540-2AB812A5A37E}">
      <dgm:prSet/>
      <dgm:spPr/>
      <dgm:t>
        <a:bodyPr/>
        <a:lstStyle/>
        <a:p>
          <a:endParaRPr lang="pt-BR"/>
        </a:p>
      </dgm:t>
    </dgm:pt>
    <dgm:pt modelId="{05855D6A-A3C6-4084-97B5-5981B628BE6B}" type="sibTrans" cxnId="{1DF43EC8-8CC0-4BF3-A540-2AB812A5A37E}">
      <dgm:prSet/>
      <dgm:spPr/>
      <dgm:t>
        <a:bodyPr/>
        <a:lstStyle/>
        <a:p>
          <a:endParaRPr lang="pt-BR"/>
        </a:p>
      </dgm:t>
    </dgm:pt>
    <dgm:pt modelId="{5C3526A2-A462-4ED6-9836-8AC08FC287EE}" type="pres">
      <dgm:prSet presAssocID="{BE9DBE86-2C3D-48D1-A4A2-D8EDD747193F}" presName="linear" presStyleCnt="0">
        <dgm:presLayoutVars>
          <dgm:animLvl val="lvl"/>
          <dgm:resizeHandles val="exact"/>
        </dgm:presLayoutVars>
      </dgm:prSet>
      <dgm:spPr/>
    </dgm:pt>
    <dgm:pt modelId="{ABDBA589-DE30-4D9A-A3CB-036E168D7B18}" type="pres">
      <dgm:prSet presAssocID="{4EB8A0C7-7EBD-4722-AFA4-531493308FE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CBD1BB-DCD5-42E6-966A-5004D386CC68}" type="pres">
      <dgm:prSet presAssocID="{B5745328-1C75-41E2-90B9-30C4B14C043D}" presName="spacer" presStyleCnt="0"/>
      <dgm:spPr/>
    </dgm:pt>
    <dgm:pt modelId="{D30199B0-AB99-431C-A7AA-8F4BC0686826}" type="pres">
      <dgm:prSet presAssocID="{2FD18D6D-E226-4F6B-A680-207D244E8FB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7BAD573-63C7-457A-8D66-98D90EC0ACD7}" type="pres">
      <dgm:prSet presAssocID="{4A29E7A0-06A7-4AAD-984F-DB32E1E92FF3}" presName="spacer" presStyleCnt="0"/>
      <dgm:spPr/>
    </dgm:pt>
    <dgm:pt modelId="{A1299729-889F-4C24-AD10-246EA3F0ED9D}" type="pres">
      <dgm:prSet presAssocID="{21B7240C-2DF9-476F-846D-83E399B92F9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7A72506-4154-4EE8-B223-0825DB18BF40}" type="pres">
      <dgm:prSet presAssocID="{7F0B6AF4-4015-4E73-9B9F-73A4AF0273C5}" presName="spacer" presStyleCnt="0"/>
      <dgm:spPr/>
    </dgm:pt>
    <dgm:pt modelId="{A2B49F6C-BF4C-49DD-B2F2-DDEE64CB34DD}" type="pres">
      <dgm:prSet presAssocID="{AE565639-E5FC-41E0-910B-5448DC55801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2BAB800-6120-4F81-873B-7CC00EF02E46}" type="pres">
      <dgm:prSet presAssocID="{39843019-EDDC-41DF-B59F-C0E867113B4E}" presName="spacer" presStyleCnt="0"/>
      <dgm:spPr/>
    </dgm:pt>
    <dgm:pt modelId="{91B45981-095A-4174-BD04-F3886F91D341}" type="pres">
      <dgm:prSet presAssocID="{DFD6231A-AE26-4D1D-8D43-48EEFF210AE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DF43EC8-8CC0-4BF3-A540-2AB812A5A37E}" srcId="{BE9DBE86-2C3D-48D1-A4A2-D8EDD747193F}" destId="{DFD6231A-AE26-4D1D-8D43-48EEFF210AE3}" srcOrd="4" destOrd="0" parTransId="{D0105B47-08D2-485E-A748-1FD9B2A66C43}" sibTransId="{05855D6A-A3C6-4084-97B5-5981B628BE6B}"/>
    <dgm:cxn modelId="{E6C0FAF6-4042-4D5D-9116-3EBE68B42F39}" type="presOf" srcId="{DFD6231A-AE26-4D1D-8D43-48EEFF210AE3}" destId="{91B45981-095A-4174-BD04-F3886F91D341}" srcOrd="0" destOrd="0" presId="urn:microsoft.com/office/officeart/2005/8/layout/vList2"/>
    <dgm:cxn modelId="{B70ABA7F-7353-46AD-BF44-31A6BB2D37D1}" srcId="{BE9DBE86-2C3D-48D1-A4A2-D8EDD747193F}" destId="{21B7240C-2DF9-476F-846D-83E399B92F90}" srcOrd="2" destOrd="0" parTransId="{D368C142-5123-46E3-97B9-53C54E5B0AD8}" sibTransId="{7F0B6AF4-4015-4E73-9B9F-73A4AF0273C5}"/>
    <dgm:cxn modelId="{CC46A53C-5D96-4500-92EC-F9A3849E23C8}" srcId="{BE9DBE86-2C3D-48D1-A4A2-D8EDD747193F}" destId="{4EB8A0C7-7EBD-4722-AFA4-531493308FE1}" srcOrd="0" destOrd="0" parTransId="{C9D7FCB5-FB9F-4D37-B681-B31A85E71AE3}" sibTransId="{B5745328-1C75-41E2-90B9-30C4B14C043D}"/>
    <dgm:cxn modelId="{A0845FE0-80FE-405E-A14D-24EC97015801}" srcId="{BE9DBE86-2C3D-48D1-A4A2-D8EDD747193F}" destId="{AE565639-E5FC-41E0-910B-5448DC558018}" srcOrd="3" destOrd="0" parTransId="{B3417CC1-29A9-4EFB-A71E-9EC97B7D61AA}" sibTransId="{39843019-EDDC-41DF-B59F-C0E867113B4E}"/>
    <dgm:cxn modelId="{82F182B5-B622-4B77-BC2C-2730ADEEE5B7}" type="presOf" srcId="{2FD18D6D-E226-4F6B-A680-207D244E8FB6}" destId="{D30199B0-AB99-431C-A7AA-8F4BC0686826}" srcOrd="0" destOrd="0" presId="urn:microsoft.com/office/officeart/2005/8/layout/vList2"/>
    <dgm:cxn modelId="{4DA69798-0573-4B37-93D8-25223E2E891E}" type="presOf" srcId="{AE565639-E5FC-41E0-910B-5448DC558018}" destId="{A2B49F6C-BF4C-49DD-B2F2-DDEE64CB34DD}" srcOrd="0" destOrd="0" presId="urn:microsoft.com/office/officeart/2005/8/layout/vList2"/>
    <dgm:cxn modelId="{AAC20C78-9277-4C75-A58C-C7FE62553A01}" type="presOf" srcId="{4EB8A0C7-7EBD-4722-AFA4-531493308FE1}" destId="{ABDBA589-DE30-4D9A-A3CB-036E168D7B18}" srcOrd="0" destOrd="0" presId="urn:microsoft.com/office/officeart/2005/8/layout/vList2"/>
    <dgm:cxn modelId="{EF4B5406-3318-43B7-B7E7-D23B67C6E73E}" type="presOf" srcId="{21B7240C-2DF9-476F-846D-83E399B92F90}" destId="{A1299729-889F-4C24-AD10-246EA3F0ED9D}" srcOrd="0" destOrd="0" presId="urn:microsoft.com/office/officeart/2005/8/layout/vList2"/>
    <dgm:cxn modelId="{37262F48-98DF-4209-BA62-7ABBC8BBB57B}" type="presOf" srcId="{BE9DBE86-2C3D-48D1-A4A2-D8EDD747193F}" destId="{5C3526A2-A462-4ED6-9836-8AC08FC287EE}" srcOrd="0" destOrd="0" presId="urn:microsoft.com/office/officeart/2005/8/layout/vList2"/>
    <dgm:cxn modelId="{928265F4-8D7F-4C3C-AA69-9617A15D440A}" srcId="{BE9DBE86-2C3D-48D1-A4A2-D8EDD747193F}" destId="{2FD18D6D-E226-4F6B-A680-207D244E8FB6}" srcOrd="1" destOrd="0" parTransId="{671D5BF4-9843-4150-8683-3E62F58F005D}" sibTransId="{4A29E7A0-06A7-4AAD-984F-DB32E1E92FF3}"/>
    <dgm:cxn modelId="{F8B93CE4-18BB-4552-9443-3938E8727BB0}" type="presParOf" srcId="{5C3526A2-A462-4ED6-9836-8AC08FC287EE}" destId="{ABDBA589-DE30-4D9A-A3CB-036E168D7B18}" srcOrd="0" destOrd="0" presId="urn:microsoft.com/office/officeart/2005/8/layout/vList2"/>
    <dgm:cxn modelId="{E96B3BAF-28BF-4D68-A432-6A842657DBDB}" type="presParOf" srcId="{5C3526A2-A462-4ED6-9836-8AC08FC287EE}" destId="{BFCBD1BB-DCD5-42E6-966A-5004D386CC68}" srcOrd="1" destOrd="0" presId="urn:microsoft.com/office/officeart/2005/8/layout/vList2"/>
    <dgm:cxn modelId="{828832E0-9AF9-45E5-B550-C79027105840}" type="presParOf" srcId="{5C3526A2-A462-4ED6-9836-8AC08FC287EE}" destId="{D30199B0-AB99-431C-A7AA-8F4BC0686826}" srcOrd="2" destOrd="0" presId="urn:microsoft.com/office/officeart/2005/8/layout/vList2"/>
    <dgm:cxn modelId="{8E506901-B471-4D27-AA5E-FC893AEAC4C6}" type="presParOf" srcId="{5C3526A2-A462-4ED6-9836-8AC08FC287EE}" destId="{17BAD573-63C7-457A-8D66-98D90EC0ACD7}" srcOrd="3" destOrd="0" presId="urn:microsoft.com/office/officeart/2005/8/layout/vList2"/>
    <dgm:cxn modelId="{DD1797A5-18BF-4D39-8DB7-73E5398FEF55}" type="presParOf" srcId="{5C3526A2-A462-4ED6-9836-8AC08FC287EE}" destId="{A1299729-889F-4C24-AD10-246EA3F0ED9D}" srcOrd="4" destOrd="0" presId="urn:microsoft.com/office/officeart/2005/8/layout/vList2"/>
    <dgm:cxn modelId="{8BAA2B76-1771-4CB0-B1CA-4EA54966183A}" type="presParOf" srcId="{5C3526A2-A462-4ED6-9836-8AC08FC287EE}" destId="{67A72506-4154-4EE8-B223-0825DB18BF40}" srcOrd="5" destOrd="0" presId="urn:microsoft.com/office/officeart/2005/8/layout/vList2"/>
    <dgm:cxn modelId="{D961CB7A-B4F7-43B5-AD1A-E8D091B5AC9D}" type="presParOf" srcId="{5C3526A2-A462-4ED6-9836-8AC08FC287EE}" destId="{A2B49F6C-BF4C-49DD-B2F2-DDEE64CB34DD}" srcOrd="6" destOrd="0" presId="urn:microsoft.com/office/officeart/2005/8/layout/vList2"/>
    <dgm:cxn modelId="{C1A1BC4F-B9C5-4479-82B7-BDC7606328E2}" type="presParOf" srcId="{5C3526A2-A462-4ED6-9836-8AC08FC287EE}" destId="{32BAB800-6120-4F81-873B-7CC00EF02E46}" srcOrd="7" destOrd="0" presId="urn:microsoft.com/office/officeart/2005/8/layout/vList2"/>
    <dgm:cxn modelId="{35D60591-1860-403D-97D2-31049760015B}" type="presParOf" srcId="{5C3526A2-A462-4ED6-9836-8AC08FC287EE}" destId="{91B45981-095A-4174-BD04-F3886F91D34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26CDC-431F-434E-BAC5-F7876F000C44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56586-79DB-4395-B4BB-701C49BCB7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556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56586-79DB-4395-B4BB-701C49BCB71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30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Slide de título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42" name="Rectangle 1642"/>
          <p:cNvSpPr>
            <a:spLocks noChangeArrowheads="1"/>
          </p:cNvSpPr>
          <p:nvPr/>
        </p:nvSpPr>
        <p:spPr bwMode="gray">
          <a:xfrm>
            <a:off x="3071813" y="0"/>
            <a:ext cx="1417637" cy="68580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834" name="Rectangle 1634"/>
          <p:cNvSpPr>
            <a:spLocks noChangeArrowheads="1"/>
          </p:cNvSpPr>
          <p:nvPr/>
        </p:nvSpPr>
        <p:spPr bwMode="gray">
          <a:xfrm>
            <a:off x="0" y="0"/>
            <a:ext cx="3152775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5882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796" name="Rectangle 1596"/>
          <p:cNvSpPr>
            <a:spLocks noChangeArrowheads="1"/>
          </p:cNvSpPr>
          <p:nvPr/>
        </p:nvSpPr>
        <p:spPr bwMode="gray">
          <a:xfrm>
            <a:off x="6902450" y="-11113"/>
            <a:ext cx="303213" cy="6858001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797" name="Rectangle 1597"/>
          <p:cNvSpPr>
            <a:spLocks noChangeArrowheads="1"/>
          </p:cNvSpPr>
          <p:nvPr/>
        </p:nvSpPr>
        <p:spPr bwMode="gray">
          <a:xfrm>
            <a:off x="7158038" y="12700"/>
            <a:ext cx="227012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792" name="Rectangle 1592"/>
          <p:cNvSpPr>
            <a:spLocks noChangeArrowheads="1"/>
          </p:cNvSpPr>
          <p:nvPr/>
        </p:nvSpPr>
        <p:spPr bwMode="gray">
          <a:xfrm>
            <a:off x="4375150" y="0"/>
            <a:ext cx="1060450" cy="6858000"/>
          </a:xfrm>
          <a:prstGeom prst="rect">
            <a:avLst/>
          </a:prstGeom>
          <a:solidFill>
            <a:schemeClr val="accent2">
              <a:alpha val="64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793" name="Rectangle 1593"/>
          <p:cNvSpPr>
            <a:spLocks noChangeArrowheads="1"/>
          </p:cNvSpPr>
          <p:nvPr/>
        </p:nvSpPr>
        <p:spPr bwMode="gray">
          <a:xfrm>
            <a:off x="5359400" y="-17463"/>
            <a:ext cx="728663" cy="6938963"/>
          </a:xfrm>
          <a:prstGeom prst="rect">
            <a:avLst/>
          </a:prstGeom>
          <a:solidFill>
            <a:schemeClr val="accent2">
              <a:alpha val="53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794" name="Rectangle 1594"/>
          <p:cNvSpPr>
            <a:spLocks noChangeArrowheads="1"/>
          </p:cNvSpPr>
          <p:nvPr/>
        </p:nvSpPr>
        <p:spPr bwMode="gray">
          <a:xfrm>
            <a:off x="6018213" y="-19050"/>
            <a:ext cx="547687" cy="6938963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795" name="Rectangle 1595"/>
          <p:cNvSpPr>
            <a:spLocks noChangeArrowheads="1"/>
          </p:cNvSpPr>
          <p:nvPr/>
        </p:nvSpPr>
        <p:spPr bwMode="gray">
          <a:xfrm>
            <a:off x="6505575" y="0"/>
            <a:ext cx="446088" cy="6858000"/>
          </a:xfrm>
          <a:prstGeom prst="rect">
            <a:avLst/>
          </a:prstGeom>
          <a:solidFill>
            <a:schemeClr val="accent2">
              <a:alpha val="3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822" name="Rectangle 1622"/>
          <p:cNvSpPr>
            <a:spLocks noChangeArrowheads="1"/>
          </p:cNvSpPr>
          <p:nvPr/>
        </p:nvSpPr>
        <p:spPr bwMode="gray">
          <a:xfrm>
            <a:off x="7339013" y="52388"/>
            <a:ext cx="136525" cy="6858000"/>
          </a:xfrm>
          <a:prstGeom prst="rect">
            <a:avLst/>
          </a:prstGeom>
          <a:solidFill>
            <a:schemeClr val="accent2">
              <a:alpha val="1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823" name="Rectangle 1623"/>
          <p:cNvSpPr>
            <a:spLocks noChangeArrowheads="1"/>
          </p:cNvSpPr>
          <p:nvPr/>
        </p:nvSpPr>
        <p:spPr bwMode="gray">
          <a:xfrm>
            <a:off x="8366125" y="20638"/>
            <a:ext cx="344488" cy="6858000"/>
          </a:xfrm>
          <a:prstGeom prst="rect">
            <a:avLst/>
          </a:prstGeom>
          <a:solidFill>
            <a:schemeClr val="accent2">
              <a:alpha val="2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824" name="Rectangle 1624"/>
          <p:cNvSpPr>
            <a:spLocks noChangeArrowheads="1"/>
          </p:cNvSpPr>
          <p:nvPr/>
        </p:nvSpPr>
        <p:spPr bwMode="gray">
          <a:xfrm>
            <a:off x="8664575" y="0"/>
            <a:ext cx="474663" cy="6858000"/>
          </a:xfrm>
          <a:prstGeom prst="rect">
            <a:avLst/>
          </a:prstGeom>
          <a:solidFill>
            <a:schemeClr val="accent2">
              <a:alpha val="2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813" name="Text Box 1613"/>
          <p:cNvSpPr txBox="1">
            <a:spLocks noChangeArrowheads="1"/>
          </p:cNvSpPr>
          <p:nvPr/>
        </p:nvSpPr>
        <p:spPr bwMode="gray">
          <a:xfrm>
            <a:off x="76200" y="6477000"/>
            <a:ext cx="1608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F8F8F8"/>
                </a:solidFill>
              </a:rPr>
              <a:t>www.themegallery.com</a:t>
            </a:r>
          </a:p>
        </p:txBody>
      </p:sp>
      <p:sp>
        <p:nvSpPr>
          <p:cNvPr id="436812" name="Text Box 1612"/>
          <p:cNvSpPr txBox="1">
            <a:spLocks noChangeArrowheads="1"/>
          </p:cNvSpPr>
          <p:nvPr/>
        </p:nvSpPr>
        <p:spPr bwMode="gray">
          <a:xfrm>
            <a:off x="276225" y="6007100"/>
            <a:ext cx="1169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436843" name="Rectangle 1643"/>
          <p:cNvSpPr>
            <a:spLocks noChangeArrowheads="1"/>
          </p:cNvSpPr>
          <p:nvPr/>
        </p:nvSpPr>
        <p:spPr bwMode="gray">
          <a:xfrm>
            <a:off x="7953375" y="4763"/>
            <a:ext cx="136525" cy="6858000"/>
          </a:xfrm>
          <a:prstGeom prst="rect">
            <a:avLst/>
          </a:prstGeom>
          <a:solidFill>
            <a:schemeClr val="accent2">
              <a:alpha val="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844" name="Rectangle 1644"/>
          <p:cNvSpPr>
            <a:spLocks noChangeArrowheads="1"/>
          </p:cNvSpPr>
          <p:nvPr/>
        </p:nvSpPr>
        <p:spPr bwMode="gray">
          <a:xfrm>
            <a:off x="8045450" y="4763"/>
            <a:ext cx="168275" cy="6858000"/>
          </a:xfrm>
          <a:prstGeom prst="rect">
            <a:avLst/>
          </a:prstGeom>
          <a:solidFill>
            <a:schemeClr val="accent2">
              <a:alpha val="1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845" name="Rectangle 1645"/>
          <p:cNvSpPr>
            <a:spLocks noChangeArrowheads="1"/>
          </p:cNvSpPr>
          <p:nvPr/>
        </p:nvSpPr>
        <p:spPr bwMode="gray">
          <a:xfrm>
            <a:off x="8177213" y="-11113"/>
            <a:ext cx="230187" cy="6858001"/>
          </a:xfrm>
          <a:prstGeom prst="rect">
            <a:avLst/>
          </a:prstGeom>
          <a:solidFill>
            <a:schemeClr val="accent2">
              <a:alpha val="17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6847" name="Rectangle 1647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802063" y="1314450"/>
            <a:ext cx="5105400" cy="1470025"/>
          </a:xfrm>
        </p:spPr>
        <p:txBody>
          <a:bodyPr/>
          <a:lstStyle>
            <a:lvl1pPr algn="ctr">
              <a:defRPr sz="4400"/>
            </a:lvl1pPr>
          </a:lstStyle>
          <a:p>
            <a:pPr lvl="0"/>
            <a:r>
              <a:rPr lang="pt-BR" noProof="0" smtClean="0"/>
              <a:t>Clique para editar o título mestre</a:t>
            </a:r>
            <a:endParaRPr lang="en-US" noProof="0" smtClean="0"/>
          </a:p>
        </p:txBody>
      </p:sp>
      <p:sp>
        <p:nvSpPr>
          <p:cNvPr id="436848" name="Rectangle 1648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810000" y="2762250"/>
            <a:ext cx="5151438" cy="75723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 smtClean="0"/>
              <a:t>Clique para editar o estilo do subtítulo mestre</a:t>
            </a:r>
            <a:endParaRPr lang="en-US" noProof="0" smtClean="0"/>
          </a:p>
        </p:txBody>
      </p:sp>
      <p:sp>
        <p:nvSpPr>
          <p:cNvPr id="436850" name="Rectangle 165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552825" y="6534150"/>
            <a:ext cx="2895600" cy="2349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36849" name="Rectangle 1649"/>
          <p:cNvSpPr>
            <a:spLocks noGrp="1" noChangeArrowheads="1"/>
          </p:cNvSpPr>
          <p:nvPr>
            <p:ph type="dt" sz="quarter" idx="2"/>
          </p:nvPr>
        </p:nvSpPr>
        <p:spPr bwMode="gray">
          <a:xfrm>
            <a:off x="6900863" y="652621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436851" name="Rectangle 165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11488" y="6527800"/>
            <a:ext cx="373062" cy="234950"/>
          </a:xfrm>
        </p:spPr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6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6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6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6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6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6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6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6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6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6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6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6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4368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4367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4367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4367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4367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436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4367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4368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4368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4368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8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4368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436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4368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4368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6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4 0.26526 C 0.15434 0.26017 0.07587 0.23011 0.04201 0.19056 C 0.00816 0.15101 -0.01441 0.06198 -0.02934 0.02821 " pathEditMode="relative" rAng="0" ptsTypes="faf">
                                      <p:cBhvr>
                                        <p:cTn id="103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9" y="-11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842" grpId="0" animBg="1"/>
      <p:bldP spid="436842" grpId="1" animBg="1"/>
      <p:bldP spid="436834" grpId="0" animBg="1"/>
      <p:bldP spid="436834" grpId="1" animBg="1"/>
      <p:bldP spid="436796" grpId="0" animBg="1"/>
      <p:bldP spid="436796" grpId="1" animBg="1"/>
      <p:bldP spid="436797" grpId="0" animBg="1"/>
      <p:bldP spid="436797" grpId="1" animBg="1"/>
      <p:bldP spid="436792" grpId="0" animBg="1"/>
      <p:bldP spid="436792" grpId="1" animBg="1"/>
      <p:bldP spid="436793" grpId="0" animBg="1"/>
      <p:bldP spid="436793" grpId="1" animBg="1"/>
      <p:bldP spid="436794" grpId="0" animBg="1"/>
      <p:bldP spid="436794" grpId="1" animBg="1"/>
      <p:bldP spid="436795" grpId="0" animBg="1"/>
      <p:bldP spid="436795" grpId="1" animBg="1"/>
      <p:bldP spid="436822" grpId="0" animBg="1"/>
      <p:bldP spid="436822" grpId="1" animBg="1"/>
      <p:bldP spid="436823" grpId="0" animBg="1"/>
      <p:bldP spid="436823" grpId="1" animBg="1"/>
      <p:bldP spid="436824" grpId="0" animBg="1"/>
      <p:bldP spid="436824" grpId="1" animBg="1"/>
      <p:bldP spid="436843" grpId="0" animBg="1"/>
      <p:bldP spid="436843" grpId="1" animBg="1"/>
      <p:bldP spid="436844" grpId="0" animBg="1"/>
      <p:bldP spid="436844" grpId="1" animBg="1"/>
      <p:bldP spid="436845" grpId="0" animBg="1"/>
      <p:bldP spid="436845" grpId="1" animBg="1"/>
      <p:bldP spid="436847" grpId="0"/>
      <p:bldP spid="436847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80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18338" y="65088"/>
            <a:ext cx="1995487" cy="64595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030288" y="65088"/>
            <a:ext cx="5835650" cy="64595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7292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688" y="65088"/>
            <a:ext cx="7958137" cy="101123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1030288" y="1163638"/>
            <a:ext cx="7961312" cy="5360987"/>
          </a:xfrm>
        </p:spPr>
        <p:txBody>
          <a:bodyPr/>
          <a:lstStyle/>
          <a:p>
            <a:r>
              <a:rPr lang="pt-BR" smtClean="0"/>
              <a:t>Clique no ícone para adicionar gráfico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077913" y="6616700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5838825" y="6616700"/>
            <a:ext cx="2895600" cy="2413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187825" y="6616700"/>
            <a:ext cx="661988" cy="241300"/>
          </a:xfrm>
        </p:spPr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2609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16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467544" cy="6858000"/>
          </a:xfrm>
          <a:prstGeom prst="rect">
            <a:avLst/>
          </a:prstGeom>
          <a:solidFill>
            <a:srgbClr val="729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 userDrawn="1"/>
        </p:nvSpPr>
        <p:spPr>
          <a:xfrm>
            <a:off x="539552" y="0"/>
            <a:ext cx="108012" cy="6858000"/>
          </a:xfrm>
          <a:prstGeom prst="rect">
            <a:avLst/>
          </a:prstGeom>
          <a:solidFill>
            <a:srgbClr val="CE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 userDrawn="1"/>
        </p:nvSpPr>
        <p:spPr>
          <a:xfrm>
            <a:off x="719572" y="0"/>
            <a:ext cx="108012" cy="6858000"/>
          </a:xfrm>
          <a:prstGeom prst="rect">
            <a:avLst/>
          </a:prstGeom>
          <a:solidFill>
            <a:srgbClr val="FAD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15200" cy="864096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pt-BR" sz="4800" b="1" kern="1200" cap="small" dirty="0">
                <a:solidFill>
                  <a:srgbClr val="CE6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268760"/>
            <a:ext cx="7715200" cy="485740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210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231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78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098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30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807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602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284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833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014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3948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50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30288" y="1163638"/>
            <a:ext cx="3903662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86350" y="1163638"/>
            <a:ext cx="3905250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568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1091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7511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636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744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22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19" name="Line 491"/>
          <p:cNvSpPr>
            <a:spLocks noChangeShapeType="1"/>
          </p:cNvSpPr>
          <p:nvPr/>
        </p:nvSpPr>
        <p:spPr bwMode="auto">
          <a:xfrm>
            <a:off x="1101725" y="1000125"/>
            <a:ext cx="783431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1002" name="Rectangle 474"/>
          <p:cNvSpPr>
            <a:spLocks noChangeArrowheads="1"/>
          </p:cNvSpPr>
          <p:nvPr/>
        </p:nvSpPr>
        <p:spPr bwMode="gray">
          <a:xfrm>
            <a:off x="269875" y="0"/>
            <a:ext cx="284163" cy="688975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1003" name="Rectangle 475"/>
          <p:cNvSpPr>
            <a:spLocks noChangeArrowheads="1"/>
          </p:cNvSpPr>
          <p:nvPr/>
        </p:nvSpPr>
        <p:spPr bwMode="gray">
          <a:xfrm>
            <a:off x="-12700" y="0"/>
            <a:ext cx="330200" cy="68580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28627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1005" name="Rectangle 477"/>
          <p:cNvSpPr>
            <a:spLocks noChangeArrowheads="1"/>
          </p:cNvSpPr>
          <p:nvPr/>
        </p:nvSpPr>
        <p:spPr bwMode="gray">
          <a:xfrm>
            <a:off x="749300" y="-14288"/>
            <a:ext cx="71438" cy="6872288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1007" name="Rectangle 479"/>
          <p:cNvSpPr>
            <a:spLocks noChangeArrowheads="1"/>
          </p:cNvSpPr>
          <p:nvPr/>
        </p:nvSpPr>
        <p:spPr bwMode="gray">
          <a:xfrm>
            <a:off x="508000" y="0"/>
            <a:ext cx="168275" cy="6865938"/>
          </a:xfrm>
          <a:prstGeom prst="rect">
            <a:avLst/>
          </a:prstGeom>
          <a:solidFill>
            <a:schemeClr val="accent2">
              <a:alpha val="53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1009" name="Rectangle 481"/>
          <p:cNvSpPr>
            <a:spLocks noChangeArrowheads="1"/>
          </p:cNvSpPr>
          <p:nvPr/>
        </p:nvSpPr>
        <p:spPr bwMode="gray">
          <a:xfrm>
            <a:off x="661988" y="0"/>
            <a:ext cx="114300" cy="6872288"/>
          </a:xfrm>
          <a:prstGeom prst="rect">
            <a:avLst/>
          </a:prstGeom>
          <a:solidFill>
            <a:schemeClr val="accent2">
              <a:alpha val="3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0988" name="Rectangle 460"/>
          <p:cNvSpPr>
            <a:spLocks noGrp="1" noChangeArrowheads="1"/>
          </p:cNvSpPr>
          <p:nvPr>
            <p:ph type="title"/>
          </p:nvPr>
        </p:nvSpPr>
        <p:spPr bwMode="auto">
          <a:xfrm>
            <a:off x="1055688" y="65088"/>
            <a:ext cx="79581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  <a:endParaRPr lang="en-US" smtClean="0"/>
          </a:p>
        </p:txBody>
      </p:sp>
      <p:sp>
        <p:nvSpPr>
          <p:cNvPr id="150989" name="Rectangle 4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0288" y="1163638"/>
            <a:ext cx="7961312" cy="536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150990" name="Rectangle 46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7913" y="6616700"/>
            <a:ext cx="21336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150991" name="Rectangle 46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38825" y="6616700"/>
            <a:ext cx="28956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pt-BR"/>
          </a:p>
        </p:txBody>
      </p:sp>
      <p:sp>
        <p:nvSpPr>
          <p:cNvPr id="150992" name="Rectangle 46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87825" y="6616700"/>
            <a:ext cx="66198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  <p:sp>
        <p:nvSpPr>
          <p:cNvPr id="151036" name="Oval 508"/>
          <p:cNvSpPr>
            <a:spLocks noChangeArrowheads="1"/>
          </p:cNvSpPr>
          <p:nvPr/>
        </p:nvSpPr>
        <p:spPr bwMode="gray">
          <a:xfrm>
            <a:off x="438150" y="1892300"/>
            <a:ext cx="619125" cy="614363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 w="28575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1039" name="Oval 511"/>
          <p:cNvSpPr>
            <a:spLocks noChangeArrowheads="1"/>
          </p:cNvSpPr>
          <p:nvPr/>
        </p:nvSpPr>
        <p:spPr bwMode="gray">
          <a:xfrm>
            <a:off x="442913" y="315913"/>
            <a:ext cx="603250" cy="596900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 w="5715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1043" name="Oval 515"/>
          <p:cNvSpPr>
            <a:spLocks noChangeArrowheads="1"/>
          </p:cNvSpPr>
          <p:nvPr/>
        </p:nvSpPr>
        <p:spPr bwMode="gray">
          <a:xfrm>
            <a:off x="430213" y="1128713"/>
            <a:ext cx="603250" cy="593725"/>
          </a:xfrm>
          <a:prstGeom prst="ellipse">
            <a:avLst/>
          </a:prstGeom>
          <a:blipFill dpi="0" rotWithShape="1">
            <a:blip r:embed="rId16"/>
            <a:srcRect/>
            <a:stretch>
              <a:fillRect/>
            </a:stretch>
          </a:blip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10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510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510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510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510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002" grpId="0" animBg="1"/>
      <p:bldP spid="151002" grpId="1" animBg="1"/>
      <p:bldP spid="151003" grpId="0" animBg="1"/>
      <p:bldP spid="151003" grpId="1" animBg="1"/>
      <p:bldP spid="151005" grpId="0" animBg="1"/>
      <p:bldP spid="151005" grpId="1" animBg="1"/>
      <p:bldP spid="151007" grpId="0" animBg="1"/>
      <p:bldP spid="151007" grpId="1" animBg="1"/>
      <p:bldP spid="151009" grpId="0" animBg="1"/>
      <p:bldP spid="151009" grpId="1" animBg="1"/>
      <p:bldP spid="15098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Font typeface="Wingdings" pitchFamily="2" charset="2"/>
        <a:buChar char="£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03D62-344C-4825-88A8-D420698BAB2F}" type="datetimeFigureOut">
              <a:rPr lang="pt-BR" smtClean="0"/>
              <a:t>07/07/2014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5EFA6-A200-47E3-B174-8A97762E4D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803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9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3"/>
          <a:stretch/>
        </p:blipFill>
        <p:spPr bwMode="auto">
          <a:xfrm>
            <a:off x="4083668" y="365326"/>
            <a:ext cx="5012707" cy="4015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://sacizento.bol.uol.com.br/blog/wp-content/uploads/2012/12/porc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5"/>
          <a:stretch/>
        </p:blipFill>
        <p:spPr bwMode="auto">
          <a:xfrm>
            <a:off x="2067445" y="2445154"/>
            <a:ext cx="1872208" cy="1935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http://olhardigital.uol.com.br/uploads/acervo_imagens/2011/04/201104040151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0" r="30345"/>
          <a:stretch/>
        </p:blipFill>
        <p:spPr bwMode="auto">
          <a:xfrm>
            <a:off x="42863" y="365327"/>
            <a:ext cx="1880566" cy="1935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http://www.ambienteenergia.com.br/wp-content/uploads/2013/05/biog%C3%A1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r="5835" b="1174"/>
          <a:stretch/>
        </p:blipFill>
        <p:spPr bwMode="auto">
          <a:xfrm>
            <a:off x="35496" y="2445154"/>
            <a:ext cx="1888222" cy="1935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6" name="Picture 12" descr="https://lh5.googleusercontent.com/-Wclzwrc4Bkk/TWqfexA_M0I/AAAAAAAAAUs/egW7KD4Pbns/s1600/fogo+g%25C3%25A1s+inc%25C3%25AAndio+seguran%25C3%25A7a+preven%25C3%25A7%25C3%25A3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45" y="365329"/>
            <a:ext cx="1872208" cy="1941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CaixaDeTexto 3"/>
          <p:cNvSpPr txBox="1"/>
          <p:nvPr/>
        </p:nvSpPr>
        <p:spPr>
          <a:xfrm>
            <a:off x="0" y="465313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cap="small" dirty="0" smtClean="0">
                <a:solidFill>
                  <a:srgbClr val="FADE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Dotum" pitchFamily="34" charset="-127"/>
              </a:rPr>
              <a:t>Tecnologia de Produção de Biogás</a:t>
            </a:r>
            <a:endParaRPr lang="pt-BR" sz="3600" b="1" cap="small" dirty="0">
              <a:solidFill>
                <a:srgbClr val="FADE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Dotum" pitchFamily="34" charset="-127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0" y="5229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rgbClr val="FADE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Capítulo </a:t>
            </a:r>
            <a:r>
              <a:rPr lang="pt-BR" sz="2400" b="1" dirty="0" smtClean="0">
                <a:solidFill>
                  <a:srgbClr val="FADE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 </a:t>
            </a:r>
            <a:r>
              <a:rPr lang="pt-BR" sz="2400" b="1" dirty="0" smtClean="0">
                <a:solidFill>
                  <a:srgbClr val="FADE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– </a:t>
            </a:r>
            <a:r>
              <a:rPr lang="pt-BR" sz="2400" b="1" dirty="0">
                <a:solidFill>
                  <a:srgbClr val="FADE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Fundamentos da </a:t>
            </a:r>
            <a:r>
              <a:rPr lang="pt-BR" sz="2400" b="1" dirty="0" smtClean="0">
                <a:solidFill>
                  <a:srgbClr val="FADE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Fermentação Anaeróbia</a:t>
            </a:r>
            <a:endParaRPr lang="pt-BR" sz="2400" b="1" dirty="0">
              <a:solidFill>
                <a:srgbClr val="FADE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079037"/>
            <a:ext cx="9144000" cy="778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92087" y="6143971"/>
            <a:ext cx="6012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Trebuchet MS" pitchFamily="34" charset="0"/>
                <a:ea typeface="Verdana" pitchFamily="34" charset="0"/>
                <a:cs typeface="Arial" pitchFamily="34" charset="0"/>
              </a:rPr>
              <a:t>Curso Técnico de Biocombustíveis</a:t>
            </a:r>
            <a:endParaRPr lang="pt-BR" sz="1600" b="1" dirty="0">
              <a:latin typeface="Trebuchet MS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89556" y="6432003"/>
            <a:ext cx="6012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Trebuchet MS" pitchFamily="34" charset="0"/>
                <a:ea typeface="Verdana" pitchFamily="34" charset="0"/>
                <a:cs typeface="Arial" pitchFamily="34" charset="0"/>
              </a:rPr>
              <a:t>Prof. Eng. Químico Samuel Alves de Oliveira</a:t>
            </a:r>
            <a:endParaRPr lang="pt-BR" sz="1600" b="1" dirty="0">
              <a:latin typeface="Trebuchet MS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6" name="Picture 14" descr="http://portal.ifrn.edu.br/institucional/logomarcas/Logo%20IFRN%20-%20Campus%20Apodi.jpg/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91"/>
          <a:stretch/>
        </p:blipFill>
        <p:spPr bwMode="auto">
          <a:xfrm>
            <a:off x="179512" y="6079038"/>
            <a:ext cx="552202" cy="77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29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15200" cy="864096"/>
          </a:xfrm>
        </p:spPr>
        <p:txBody>
          <a:bodyPr/>
          <a:lstStyle/>
          <a:p>
            <a:r>
              <a:rPr lang="pt-BR" sz="4600" dirty="0" smtClean="0"/>
              <a:t>Condições do Meio</a:t>
            </a:r>
            <a:endParaRPr lang="pt-BR" sz="4600" dirty="0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124744"/>
            <a:ext cx="8172400" cy="648072"/>
          </a:xfrm>
          <a:solidFill>
            <a:srgbClr val="CE6536"/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dirty="0" smtClean="0">
                <a:solidFill>
                  <a:schemeClr val="bg1"/>
                </a:solidFill>
              </a:rPr>
              <a:t>Temperatura do meio</a:t>
            </a:r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971600" y="1988840"/>
            <a:ext cx="5616624" cy="4644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dirty="0" smtClean="0">
                <a:solidFill>
                  <a:srgbClr val="CE6536"/>
                </a:solidFill>
              </a:rPr>
              <a:t>Microrganismos </a:t>
            </a:r>
            <a:r>
              <a:rPr lang="pt-BR" sz="2800" b="1" dirty="0" err="1" smtClean="0">
                <a:solidFill>
                  <a:srgbClr val="CE6536"/>
                </a:solidFill>
              </a:rPr>
              <a:t>mesofílicos</a:t>
            </a:r>
            <a:endParaRPr lang="pt-BR" sz="2800" b="1" dirty="0" smtClean="0">
              <a:solidFill>
                <a:srgbClr val="CE6536"/>
              </a:solidFill>
            </a:endParaRPr>
          </a:p>
          <a:p>
            <a:r>
              <a:rPr lang="pt-BR" sz="2800" b="1" dirty="0" smtClean="0"/>
              <a:t>Tipo mais comum</a:t>
            </a:r>
          </a:p>
          <a:p>
            <a:r>
              <a:rPr lang="pt-BR" b="1" dirty="0" smtClean="0">
                <a:solidFill>
                  <a:srgbClr val="CE6536"/>
                </a:solidFill>
              </a:rPr>
              <a:t>MAIOR PRODUÇÃO DE BIOGÁS</a:t>
            </a:r>
          </a:p>
          <a:p>
            <a:r>
              <a:rPr lang="pt-BR" sz="2800" b="1" dirty="0" smtClean="0"/>
              <a:t>Boa </a:t>
            </a:r>
            <a:r>
              <a:rPr lang="pt-BR" sz="2800" b="1" dirty="0"/>
              <a:t>estabilidade do </a:t>
            </a:r>
            <a:r>
              <a:rPr lang="pt-BR" sz="2800" b="1" dirty="0" smtClean="0"/>
              <a:t>processo</a:t>
            </a:r>
            <a:endParaRPr lang="pt-BR" sz="2800" b="1" dirty="0"/>
          </a:p>
          <a:p>
            <a:pPr marL="0" indent="0">
              <a:buNone/>
            </a:pPr>
            <a:endParaRPr lang="pt-BR" sz="2800" b="1" dirty="0" smtClean="0"/>
          </a:p>
        </p:txBody>
      </p:sp>
      <p:grpSp>
        <p:nvGrpSpPr>
          <p:cNvPr id="5" name="Grupo 4"/>
          <p:cNvGrpSpPr/>
          <p:nvPr/>
        </p:nvGrpSpPr>
        <p:grpSpPr>
          <a:xfrm>
            <a:off x="6588224" y="2060848"/>
            <a:ext cx="1008112" cy="3744416"/>
            <a:chOff x="8038728" y="2581053"/>
            <a:chExt cx="1008112" cy="3744416"/>
          </a:xfrm>
        </p:grpSpPr>
        <p:sp>
          <p:nvSpPr>
            <p:cNvPr id="6" name="Forma livre 5"/>
            <p:cNvSpPr/>
            <p:nvPr/>
          </p:nvSpPr>
          <p:spPr>
            <a:xfrm>
              <a:off x="8038728" y="2581053"/>
              <a:ext cx="1008112" cy="3744416"/>
            </a:xfrm>
            <a:custGeom>
              <a:avLst/>
              <a:gdLst>
                <a:gd name="connsiteX0" fmla="*/ 504056 w 1008112"/>
                <a:gd name="connsiteY0" fmla="*/ 0 h 3744416"/>
                <a:gd name="connsiteX1" fmla="*/ 792088 w 1008112"/>
                <a:gd name="connsiteY1" fmla="*/ 288032 h 3744416"/>
                <a:gd name="connsiteX2" fmla="*/ 792088 w 1008112"/>
                <a:gd name="connsiteY2" fmla="*/ 2827513 h 3744416"/>
                <a:gd name="connsiteX3" fmla="*/ 860478 w 1008112"/>
                <a:gd name="connsiteY3" fmla="*/ 2883939 h 3744416"/>
                <a:gd name="connsiteX4" fmla="*/ 1008112 w 1008112"/>
                <a:gd name="connsiteY4" fmla="*/ 3240360 h 3744416"/>
                <a:gd name="connsiteX5" fmla="*/ 504056 w 1008112"/>
                <a:gd name="connsiteY5" fmla="*/ 3744416 h 3744416"/>
                <a:gd name="connsiteX6" fmla="*/ 0 w 1008112"/>
                <a:gd name="connsiteY6" fmla="*/ 3240360 h 3744416"/>
                <a:gd name="connsiteX7" fmla="*/ 147635 w 1008112"/>
                <a:gd name="connsiteY7" fmla="*/ 2883939 h 3744416"/>
                <a:gd name="connsiteX8" fmla="*/ 216024 w 1008112"/>
                <a:gd name="connsiteY8" fmla="*/ 2827513 h 3744416"/>
                <a:gd name="connsiteX9" fmla="*/ 216024 w 1008112"/>
                <a:gd name="connsiteY9" fmla="*/ 288032 h 3744416"/>
                <a:gd name="connsiteX10" fmla="*/ 504056 w 1008112"/>
                <a:gd name="connsiteY10" fmla="*/ 0 h 37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8112" h="3744416">
                  <a:moveTo>
                    <a:pt x="504056" y="0"/>
                  </a:moveTo>
                  <a:cubicBezTo>
                    <a:pt x="663132" y="0"/>
                    <a:pt x="792088" y="128956"/>
                    <a:pt x="792088" y="288032"/>
                  </a:cubicBezTo>
                  <a:lnTo>
                    <a:pt x="792088" y="2827513"/>
                  </a:lnTo>
                  <a:lnTo>
                    <a:pt x="860478" y="2883939"/>
                  </a:lnTo>
                  <a:cubicBezTo>
                    <a:pt x="951694" y="2975155"/>
                    <a:pt x="1008112" y="3101169"/>
                    <a:pt x="1008112" y="3240360"/>
                  </a:cubicBezTo>
                  <a:cubicBezTo>
                    <a:pt x="1008112" y="3518742"/>
                    <a:pt x="782438" y="3744416"/>
                    <a:pt x="504056" y="3744416"/>
                  </a:cubicBezTo>
                  <a:cubicBezTo>
                    <a:pt x="225674" y="3744416"/>
                    <a:pt x="0" y="3518742"/>
                    <a:pt x="0" y="3240360"/>
                  </a:cubicBezTo>
                  <a:cubicBezTo>
                    <a:pt x="0" y="3101169"/>
                    <a:pt x="56419" y="2975155"/>
                    <a:pt x="147635" y="2883939"/>
                  </a:cubicBezTo>
                  <a:lnTo>
                    <a:pt x="216024" y="2827513"/>
                  </a:lnTo>
                  <a:lnTo>
                    <a:pt x="216024" y="288032"/>
                  </a:lnTo>
                  <a:cubicBezTo>
                    <a:pt x="216024" y="128956"/>
                    <a:pt x="344980" y="0"/>
                    <a:pt x="504056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8218748" y="4005064"/>
              <a:ext cx="648072" cy="2176389"/>
            </a:xfrm>
            <a:custGeom>
              <a:avLst/>
              <a:gdLst>
                <a:gd name="connsiteX0" fmla="*/ 319472 w 648072"/>
                <a:gd name="connsiteY0" fmla="*/ 0 h 2176389"/>
                <a:gd name="connsiteX1" fmla="*/ 468052 w 648072"/>
                <a:gd name="connsiteY1" fmla="*/ 148580 h 2176389"/>
                <a:gd name="connsiteX2" fmla="*/ 463870 w 648072"/>
                <a:gd name="connsiteY2" fmla="*/ 169293 h 2176389"/>
                <a:gd name="connsiteX3" fmla="*/ 468052 w 648072"/>
                <a:gd name="connsiteY3" fmla="*/ 169293 h 2176389"/>
                <a:gd name="connsiteX4" fmla="*/ 468052 w 648072"/>
                <a:gd name="connsiteY4" fmla="*/ 1563490 h 2176389"/>
                <a:gd name="connsiteX5" fmla="*/ 505208 w 648072"/>
                <a:gd name="connsiteY5" fmla="*/ 1583658 h 2176389"/>
                <a:gd name="connsiteX6" fmla="*/ 648072 w 648072"/>
                <a:gd name="connsiteY6" fmla="*/ 1852353 h 2176389"/>
                <a:gd name="connsiteX7" fmla="*/ 324036 w 648072"/>
                <a:gd name="connsiteY7" fmla="*/ 2176389 h 2176389"/>
                <a:gd name="connsiteX8" fmla="*/ 0 w 648072"/>
                <a:gd name="connsiteY8" fmla="*/ 1852353 h 2176389"/>
                <a:gd name="connsiteX9" fmla="*/ 142864 w 648072"/>
                <a:gd name="connsiteY9" fmla="*/ 1583658 h 2176389"/>
                <a:gd name="connsiteX10" fmla="*/ 170892 w 648072"/>
                <a:gd name="connsiteY10" fmla="*/ 1568445 h 2176389"/>
                <a:gd name="connsiteX11" fmla="*/ 170892 w 648072"/>
                <a:gd name="connsiteY11" fmla="*/ 169293 h 2176389"/>
                <a:gd name="connsiteX12" fmla="*/ 175074 w 648072"/>
                <a:gd name="connsiteY12" fmla="*/ 169293 h 2176389"/>
                <a:gd name="connsiteX13" fmla="*/ 170892 w 648072"/>
                <a:gd name="connsiteY13" fmla="*/ 148580 h 2176389"/>
                <a:gd name="connsiteX14" fmla="*/ 319472 w 648072"/>
                <a:gd name="connsiteY14" fmla="*/ 0 h 2176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8072" h="2176389">
                  <a:moveTo>
                    <a:pt x="319472" y="0"/>
                  </a:moveTo>
                  <a:cubicBezTo>
                    <a:pt x="401530" y="0"/>
                    <a:pt x="468052" y="66522"/>
                    <a:pt x="468052" y="148580"/>
                  </a:cubicBezTo>
                  <a:lnTo>
                    <a:pt x="463870" y="169293"/>
                  </a:lnTo>
                  <a:lnTo>
                    <a:pt x="468052" y="169293"/>
                  </a:lnTo>
                  <a:lnTo>
                    <a:pt x="468052" y="1563490"/>
                  </a:lnTo>
                  <a:lnTo>
                    <a:pt x="505208" y="1583658"/>
                  </a:lnTo>
                  <a:cubicBezTo>
                    <a:pt x="591402" y="1641889"/>
                    <a:pt x="648072" y="1740503"/>
                    <a:pt x="648072" y="1852353"/>
                  </a:cubicBezTo>
                  <a:cubicBezTo>
                    <a:pt x="648072" y="2031313"/>
                    <a:pt x="502996" y="2176389"/>
                    <a:pt x="324036" y="2176389"/>
                  </a:cubicBezTo>
                  <a:cubicBezTo>
                    <a:pt x="145076" y="2176389"/>
                    <a:pt x="0" y="2031313"/>
                    <a:pt x="0" y="1852353"/>
                  </a:cubicBezTo>
                  <a:cubicBezTo>
                    <a:pt x="0" y="1740503"/>
                    <a:pt x="56670" y="1641889"/>
                    <a:pt x="142864" y="1583658"/>
                  </a:cubicBezTo>
                  <a:lnTo>
                    <a:pt x="170892" y="1568445"/>
                  </a:lnTo>
                  <a:lnTo>
                    <a:pt x="170892" y="169293"/>
                  </a:lnTo>
                  <a:lnTo>
                    <a:pt x="175074" y="169293"/>
                  </a:lnTo>
                  <a:lnTo>
                    <a:pt x="170892" y="148580"/>
                  </a:lnTo>
                  <a:cubicBezTo>
                    <a:pt x="170892" y="66522"/>
                    <a:pt x="237414" y="0"/>
                    <a:pt x="319472" y="0"/>
                  </a:cubicBezTo>
                  <a:close/>
                </a:path>
              </a:pathLst>
            </a:custGeom>
            <a:solidFill>
              <a:srgbClr val="CE65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Retângulo 10"/>
          <p:cNvSpPr/>
          <p:nvPr/>
        </p:nvSpPr>
        <p:spPr>
          <a:xfrm>
            <a:off x="5292080" y="5877272"/>
            <a:ext cx="36599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solidFill>
                  <a:srgbClr val="CE6536"/>
                </a:solidFill>
              </a:rPr>
              <a:t>37°C </a:t>
            </a:r>
            <a:r>
              <a:rPr lang="pt-BR" sz="4400" b="1" dirty="0">
                <a:solidFill>
                  <a:srgbClr val="CE6536"/>
                </a:solidFill>
              </a:rPr>
              <a:t>&lt; T &lt; </a:t>
            </a:r>
            <a:r>
              <a:rPr lang="pt-BR" sz="4400" b="1" dirty="0" smtClean="0">
                <a:solidFill>
                  <a:srgbClr val="CE6536"/>
                </a:solidFill>
              </a:rPr>
              <a:t>42°C</a:t>
            </a:r>
            <a:endParaRPr lang="pt-BR" sz="4400" b="1" dirty="0">
              <a:solidFill>
                <a:srgbClr val="CE6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7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15200" cy="864096"/>
          </a:xfrm>
        </p:spPr>
        <p:txBody>
          <a:bodyPr/>
          <a:lstStyle/>
          <a:p>
            <a:r>
              <a:rPr lang="pt-BR" sz="4600" dirty="0" smtClean="0"/>
              <a:t>Condições do Meio</a:t>
            </a:r>
            <a:endParaRPr lang="pt-BR" sz="4600" dirty="0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124744"/>
            <a:ext cx="8172400" cy="648072"/>
          </a:xfrm>
          <a:solidFill>
            <a:srgbClr val="CE6536"/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dirty="0" smtClean="0">
                <a:solidFill>
                  <a:schemeClr val="bg1"/>
                </a:solidFill>
              </a:rPr>
              <a:t>Temperatura do meio</a:t>
            </a:r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971600" y="1988840"/>
            <a:ext cx="4392488" cy="4644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dirty="0" smtClean="0">
                <a:solidFill>
                  <a:srgbClr val="CE6536"/>
                </a:solidFill>
              </a:rPr>
              <a:t>Microrganismos </a:t>
            </a:r>
            <a:r>
              <a:rPr lang="pt-BR" sz="2800" b="1" dirty="0" err="1">
                <a:solidFill>
                  <a:srgbClr val="CE6536"/>
                </a:solidFill>
              </a:rPr>
              <a:t>termofílicos</a:t>
            </a:r>
            <a:r>
              <a:rPr lang="pt-BR" sz="2800" b="1" dirty="0">
                <a:solidFill>
                  <a:srgbClr val="CE6536"/>
                </a:solidFill>
              </a:rPr>
              <a:t> </a:t>
            </a:r>
          </a:p>
          <a:p>
            <a:r>
              <a:rPr lang="pt-BR" sz="2800" b="1" dirty="0"/>
              <a:t>Processos para higienização do substrato ou matéria-prima com temperatura </a:t>
            </a:r>
            <a:r>
              <a:rPr lang="pt-BR" sz="2800" b="1" dirty="0" smtClean="0"/>
              <a:t>elevada</a:t>
            </a:r>
            <a:endParaRPr lang="pt-BR" sz="2800" b="1" dirty="0"/>
          </a:p>
          <a:p>
            <a:r>
              <a:rPr lang="pt-BR" sz="2800" b="1" dirty="0"/>
              <a:t>Decomposição </a:t>
            </a:r>
            <a:r>
              <a:rPr lang="pt-BR" sz="2800" b="1" dirty="0" smtClean="0"/>
              <a:t>acelerada</a:t>
            </a:r>
            <a:endParaRPr lang="pt-BR" sz="2800" b="1" dirty="0"/>
          </a:p>
          <a:p>
            <a:r>
              <a:rPr lang="pt-BR" sz="2800" b="1" dirty="0"/>
              <a:t>Maior </a:t>
            </a:r>
            <a:r>
              <a:rPr lang="pt-BR" b="1" dirty="0" smtClean="0">
                <a:solidFill>
                  <a:srgbClr val="CE6536"/>
                </a:solidFill>
              </a:rPr>
              <a:t>SENSIBILIDADE COM DISTÚRBIOS</a:t>
            </a:r>
            <a:r>
              <a:rPr lang="pt-BR" sz="2800" b="1" dirty="0" smtClean="0"/>
              <a:t> </a:t>
            </a:r>
            <a:r>
              <a:rPr lang="pt-BR" sz="2800" b="1" dirty="0"/>
              <a:t>de </a:t>
            </a:r>
            <a:r>
              <a:rPr lang="pt-BR" sz="2800" b="1" dirty="0" smtClean="0"/>
              <a:t>temperatura</a:t>
            </a:r>
          </a:p>
          <a:p>
            <a:pPr marL="0" indent="0">
              <a:buNone/>
            </a:pPr>
            <a:endParaRPr lang="pt-BR" sz="2800" b="1" dirty="0"/>
          </a:p>
          <a:p>
            <a:pPr marL="0" indent="0">
              <a:buNone/>
            </a:pPr>
            <a:endParaRPr lang="pt-BR" sz="2800" b="1" dirty="0" smtClean="0"/>
          </a:p>
        </p:txBody>
      </p:sp>
      <p:grpSp>
        <p:nvGrpSpPr>
          <p:cNvPr id="5" name="Grupo 4"/>
          <p:cNvGrpSpPr/>
          <p:nvPr/>
        </p:nvGrpSpPr>
        <p:grpSpPr>
          <a:xfrm>
            <a:off x="6588224" y="2060848"/>
            <a:ext cx="1008112" cy="3744416"/>
            <a:chOff x="6660232" y="2564904"/>
            <a:chExt cx="1008112" cy="3744416"/>
          </a:xfrm>
        </p:grpSpPr>
        <p:sp>
          <p:nvSpPr>
            <p:cNvPr id="6" name="Forma livre 5"/>
            <p:cNvSpPr/>
            <p:nvPr/>
          </p:nvSpPr>
          <p:spPr>
            <a:xfrm>
              <a:off x="6660232" y="2564904"/>
              <a:ext cx="1008112" cy="3744416"/>
            </a:xfrm>
            <a:custGeom>
              <a:avLst/>
              <a:gdLst>
                <a:gd name="connsiteX0" fmla="*/ 504056 w 1008112"/>
                <a:gd name="connsiteY0" fmla="*/ 0 h 3744416"/>
                <a:gd name="connsiteX1" fmla="*/ 792088 w 1008112"/>
                <a:gd name="connsiteY1" fmla="*/ 288032 h 3744416"/>
                <a:gd name="connsiteX2" fmla="*/ 792088 w 1008112"/>
                <a:gd name="connsiteY2" fmla="*/ 2827513 h 3744416"/>
                <a:gd name="connsiteX3" fmla="*/ 860478 w 1008112"/>
                <a:gd name="connsiteY3" fmla="*/ 2883939 h 3744416"/>
                <a:gd name="connsiteX4" fmla="*/ 1008112 w 1008112"/>
                <a:gd name="connsiteY4" fmla="*/ 3240360 h 3744416"/>
                <a:gd name="connsiteX5" fmla="*/ 504056 w 1008112"/>
                <a:gd name="connsiteY5" fmla="*/ 3744416 h 3744416"/>
                <a:gd name="connsiteX6" fmla="*/ 0 w 1008112"/>
                <a:gd name="connsiteY6" fmla="*/ 3240360 h 3744416"/>
                <a:gd name="connsiteX7" fmla="*/ 147635 w 1008112"/>
                <a:gd name="connsiteY7" fmla="*/ 2883939 h 3744416"/>
                <a:gd name="connsiteX8" fmla="*/ 216024 w 1008112"/>
                <a:gd name="connsiteY8" fmla="*/ 2827513 h 3744416"/>
                <a:gd name="connsiteX9" fmla="*/ 216024 w 1008112"/>
                <a:gd name="connsiteY9" fmla="*/ 288032 h 3744416"/>
                <a:gd name="connsiteX10" fmla="*/ 504056 w 1008112"/>
                <a:gd name="connsiteY10" fmla="*/ 0 h 37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8112" h="3744416">
                  <a:moveTo>
                    <a:pt x="504056" y="0"/>
                  </a:moveTo>
                  <a:cubicBezTo>
                    <a:pt x="663132" y="0"/>
                    <a:pt x="792088" y="128956"/>
                    <a:pt x="792088" y="288032"/>
                  </a:cubicBezTo>
                  <a:lnTo>
                    <a:pt x="792088" y="2827513"/>
                  </a:lnTo>
                  <a:lnTo>
                    <a:pt x="860478" y="2883939"/>
                  </a:lnTo>
                  <a:cubicBezTo>
                    <a:pt x="951694" y="2975155"/>
                    <a:pt x="1008112" y="3101169"/>
                    <a:pt x="1008112" y="3240360"/>
                  </a:cubicBezTo>
                  <a:cubicBezTo>
                    <a:pt x="1008112" y="3518742"/>
                    <a:pt x="782438" y="3744416"/>
                    <a:pt x="504056" y="3744416"/>
                  </a:cubicBezTo>
                  <a:cubicBezTo>
                    <a:pt x="225674" y="3744416"/>
                    <a:pt x="0" y="3518742"/>
                    <a:pt x="0" y="3240360"/>
                  </a:cubicBezTo>
                  <a:cubicBezTo>
                    <a:pt x="0" y="3101169"/>
                    <a:pt x="56419" y="2975155"/>
                    <a:pt x="147635" y="2883939"/>
                  </a:cubicBezTo>
                  <a:lnTo>
                    <a:pt x="216024" y="2827513"/>
                  </a:lnTo>
                  <a:lnTo>
                    <a:pt x="216024" y="288032"/>
                  </a:lnTo>
                  <a:cubicBezTo>
                    <a:pt x="216024" y="128956"/>
                    <a:pt x="344980" y="0"/>
                    <a:pt x="504056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6840252" y="3080545"/>
              <a:ext cx="648072" cy="3084759"/>
            </a:xfrm>
            <a:custGeom>
              <a:avLst/>
              <a:gdLst>
                <a:gd name="connsiteX0" fmla="*/ 319472 w 648072"/>
                <a:gd name="connsiteY0" fmla="*/ 0 h 3084759"/>
                <a:gd name="connsiteX1" fmla="*/ 456376 w 648072"/>
                <a:gd name="connsiteY1" fmla="*/ 90746 h 3084759"/>
                <a:gd name="connsiteX2" fmla="*/ 464792 w 648072"/>
                <a:gd name="connsiteY2" fmla="*/ 132431 h 3084759"/>
                <a:gd name="connsiteX3" fmla="*/ 468052 w 648072"/>
                <a:gd name="connsiteY3" fmla="*/ 132431 h 3084759"/>
                <a:gd name="connsiteX4" fmla="*/ 468052 w 648072"/>
                <a:gd name="connsiteY4" fmla="*/ 148580 h 3084759"/>
                <a:gd name="connsiteX5" fmla="*/ 468052 w 648072"/>
                <a:gd name="connsiteY5" fmla="*/ 2471860 h 3084759"/>
                <a:gd name="connsiteX6" fmla="*/ 505208 w 648072"/>
                <a:gd name="connsiteY6" fmla="*/ 2492028 h 3084759"/>
                <a:gd name="connsiteX7" fmla="*/ 648072 w 648072"/>
                <a:gd name="connsiteY7" fmla="*/ 2760723 h 3084759"/>
                <a:gd name="connsiteX8" fmla="*/ 324036 w 648072"/>
                <a:gd name="connsiteY8" fmla="*/ 3084759 h 3084759"/>
                <a:gd name="connsiteX9" fmla="*/ 0 w 648072"/>
                <a:gd name="connsiteY9" fmla="*/ 2760723 h 3084759"/>
                <a:gd name="connsiteX10" fmla="*/ 142864 w 648072"/>
                <a:gd name="connsiteY10" fmla="*/ 2492028 h 3084759"/>
                <a:gd name="connsiteX11" fmla="*/ 170892 w 648072"/>
                <a:gd name="connsiteY11" fmla="*/ 2476815 h 3084759"/>
                <a:gd name="connsiteX12" fmla="*/ 170892 w 648072"/>
                <a:gd name="connsiteY12" fmla="*/ 148580 h 3084759"/>
                <a:gd name="connsiteX13" fmla="*/ 170892 w 648072"/>
                <a:gd name="connsiteY13" fmla="*/ 132431 h 3084759"/>
                <a:gd name="connsiteX14" fmla="*/ 174153 w 648072"/>
                <a:gd name="connsiteY14" fmla="*/ 132431 h 3084759"/>
                <a:gd name="connsiteX15" fmla="*/ 182568 w 648072"/>
                <a:gd name="connsiteY15" fmla="*/ 90746 h 3084759"/>
                <a:gd name="connsiteX16" fmla="*/ 319472 w 648072"/>
                <a:gd name="connsiteY16" fmla="*/ 0 h 308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072" h="3084759">
                  <a:moveTo>
                    <a:pt x="319472" y="0"/>
                  </a:moveTo>
                  <a:cubicBezTo>
                    <a:pt x="381016" y="0"/>
                    <a:pt x="433820" y="37419"/>
                    <a:pt x="456376" y="90746"/>
                  </a:cubicBezTo>
                  <a:lnTo>
                    <a:pt x="464792" y="132431"/>
                  </a:lnTo>
                  <a:lnTo>
                    <a:pt x="468052" y="132431"/>
                  </a:lnTo>
                  <a:lnTo>
                    <a:pt x="468052" y="148580"/>
                  </a:lnTo>
                  <a:lnTo>
                    <a:pt x="468052" y="2471860"/>
                  </a:lnTo>
                  <a:lnTo>
                    <a:pt x="505208" y="2492028"/>
                  </a:lnTo>
                  <a:cubicBezTo>
                    <a:pt x="591402" y="2550259"/>
                    <a:pt x="648072" y="2648873"/>
                    <a:pt x="648072" y="2760723"/>
                  </a:cubicBezTo>
                  <a:cubicBezTo>
                    <a:pt x="648072" y="2939683"/>
                    <a:pt x="502996" y="3084759"/>
                    <a:pt x="324036" y="3084759"/>
                  </a:cubicBezTo>
                  <a:cubicBezTo>
                    <a:pt x="145076" y="3084759"/>
                    <a:pt x="0" y="2939683"/>
                    <a:pt x="0" y="2760723"/>
                  </a:cubicBezTo>
                  <a:cubicBezTo>
                    <a:pt x="0" y="2648873"/>
                    <a:pt x="56670" y="2550259"/>
                    <a:pt x="142864" y="2492028"/>
                  </a:cubicBezTo>
                  <a:lnTo>
                    <a:pt x="170892" y="2476815"/>
                  </a:lnTo>
                  <a:lnTo>
                    <a:pt x="170892" y="148580"/>
                  </a:lnTo>
                  <a:lnTo>
                    <a:pt x="170892" y="132431"/>
                  </a:lnTo>
                  <a:lnTo>
                    <a:pt x="174153" y="132431"/>
                  </a:lnTo>
                  <a:lnTo>
                    <a:pt x="182568" y="90746"/>
                  </a:lnTo>
                  <a:cubicBezTo>
                    <a:pt x="205124" y="37419"/>
                    <a:pt x="257929" y="0"/>
                    <a:pt x="319472" y="0"/>
                  </a:cubicBezTo>
                  <a:close/>
                </a:path>
              </a:pathLst>
            </a:custGeom>
            <a:solidFill>
              <a:srgbClr val="CE65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Retângulo 10"/>
          <p:cNvSpPr/>
          <p:nvPr/>
        </p:nvSpPr>
        <p:spPr>
          <a:xfrm>
            <a:off x="5292080" y="5877272"/>
            <a:ext cx="36599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solidFill>
                  <a:srgbClr val="CE6536"/>
                </a:solidFill>
              </a:rPr>
              <a:t>50°C </a:t>
            </a:r>
            <a:r>
              <a:rPr lang="pt-BR" sz="4400" b="1" dirty="0">
                <a:solidFill>
                  <a:srgbClr val="CE6536"/>
                </a:solidFill>
              </a:rPr>
              <a:t>&lt; T &lt; </a:t>
            </a:r>
            <a:r>
              <a:rPr lang="pt-BR" sz="4400" b="1" dirty="0" smtClean="0">
                <a:solidFill>
                  <a:srgbClr val="CE6536"/>
                </a:solidFill>
              </a:rPr>
              <a:t>60°C</a:t>
            </a:r>
            <a:endParaRPr lang="pt-BR" sz="4400" b="1" dirty="0">
              <a:solidFill>
                <a:srgbClr val="CE6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1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15200" cy="864096"/>
          </a:xfrm>
        </p:spPr>
        <p:txBody>
          <a:bodyPr/>
          <a:lstStyle/>
          <a:p>
            <a:r>
              <a:rPr lang="pt-BR" sz="4600" dirty="0" smtClean="0"/>
              <a:t>Condições do Meio</a:t>
            </a:r>
            <a:endParaRPr lang="pt-BR" sz="4600" dirty="0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124744"/>
            <a:ext cx="8172400" cy="648072"/>
          </a:xfrm>
          <a:solidFill>
            <a:srgbClr val="F2B800"/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dirty="0" smtClean="0">
                <a:solidFill>
                  <a:schemeClr val="bg1"/>
                </a:solidFill>
              </a:rPr>
              <a:t>Valor do pH</a:t>
            </a:r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971600" y="2024846"/>
            <a:ext cx="5544616" cy="4644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dirty="0" smtClean="0">
                <a:solidFill>
                  <a:srgbClr val="F2B800"/>
                </a:solidFill>
              </a:rPr>
              <a:t>Bactérias </a:t>
            </a:r>
            <a:r>
              <a:rPr lang="pt-BR" sz="2800" b="1" dirty="0" err="1" smtClean="0">
                <a:solidFill>
                  <a:srgbClr val="F2B800"/>
                </a:solidFill>
              </a:rPr>
              <a:t>Hidrolíticas</a:t>
            </a:r>
            <a:r>
              <a:rPr lang="pt-BR" sz="2800" b="1" dirty="0" smtClean="0">
                <a:solidFill>
                  <a:srgbClr val="F2B800"/>
                </a:solidFill>
              </a:rPr>
              <a:t> e </a:t>
            </a:r>
            <a:r>
              <a:rPr lang="pt-BR" sz="2800" b="1" dirty="0" err="1" smtClean="0">
                <a:solidFill>
                  <a:srgbClr val="F2B800"/>
                </a:solidFill>
              </a:rPr>
              <a:t>Acidogênicas</a:t>
            </a:r>
            <a:endParaRPr lang="pt-BR" sz="2800" b="1" dirty="0" smtClean="0">
              <a:solidFill>
                <a:srgbClr val="F2B800"/>
              </a:solidFill>
            </a:endParaRPr>
          </a:p>
          <a:p>
            <a:r>
              <a:rPr lang="pt-BR" sz="2800" b="1" dirty="0" smtClean="0"/>
              <a:t>pH ideal de 5,2 a 6,3</a:t>
            </a:r>
          </a:p>
          <a:p>
            <a:r>
              <a:rPr lang="pt-BR" sz="2800" b="1" dirty="0" smtClean="0"/>
              <a:t>Pouco exigentes com o pH</a:t>
            </a:r>
          </a:p>
          <a:p>
            <a:pPr marL="0" indent="0">
              <a:buNone/>
            </a:pPr>
            <a:endParaRPr lang="pt-BR" sz="1200" b="1" dirty="0" smtClean="0"/>
          </a:p>
          <a:p>
            <a:pPr marL="0" indent="0">
              <a:buNone/>
            </a:pPr>
            <a:r>
              <a:rPr lang="pt-BR" sz="2800" b="1" dirty="0">
                <a:solidFill>
                  <a:srgbClr val="F2B800"/>
                </a:solidFill>
              </a:rPr>
              <a:t>Bactérias </a:t>
            </a:r>
            <a:r>
              <a:rPr lang="pt-BR" sz="2800" b="1" dirty="0" err="1" smtClean="0">
                <a:solidFill>
                  <a:srgbClr val="F2B800"/>
                </a:solidFill>
              </a:rPr>
              <a:t>Acetogênicas</a:t>
            </a:r>
            <a:r>
              <a:rPr lang="pt-BR" sz="2800" b="1" dirty="0" smtClean="0">
                <a:solidFill>
                  <a:srgbClr val="F2B800"/>
                </a:solidFill>
              </a:rPr>
              <a:t> </a:t>
            </a:r>
            <a:r>
              <a:rPr lang="pt-BR" sz="2800" b="1" dirty="0">
                <a:solidFill>
                  <a:srgbClr val="F2B800"/>
                </a:solidFill>
              </a:rPr>
              <a:t>e </a:t>
            </a:r>
            <a:r>
              <a:rPr lang="pt-BR" sz="2800" b="1" dirty="0" err="1" smtClean="0">
                <a:solidFill>
                  <a:srgbClr val="F2B800"/>
                </a:solidFill>
              </a:rPr>
              <a:t>Metanogênica</a:t>
            </a:r>
            <a:endParaRPr lang="pt-BR" sz="2800" b="1" dirty="0" smtClean="0">
              <a:solidFill>
                <a:srgbClr val="F2B800"/>
              </a:solidFill>
            </a:endParaRPr>
          </a:p>
          <a:p>
            <a:r>
              <a:rPr lang="pt-BR" sz="2800" b="1" dirty="0" smtClean="0"/>
              <a:t>pH ideal de 6,5 a 8</a:t>
            </a:r>
            <a:endParaRPr lang="pt-BR" sz="2800" b="1" dirty="0"/>
          </a:p>
          <a:p>
            <a:r>
              <a:rPr lang="pt-BR" b="1" dirty="0" smtClean="0">
                <a:solidFill>
                  <a:srgbClr val="F2B800"/>
                </a:solidFill>
              </a:rPr>
              <a:t>MUITO EXIGENTES COM O PH</a:t>
            </a:r>
          </a:p>
          <a:p>
            <a:pPr marL="0" indent="0">
              <a:buNone/>
            </a:pPr>
            <a:endParaRPr lang="pt-BR" sz="2800" b="1" dirty="0"/>
          </a:p>
          <a:p>
            <a:pPr marL="0" indent="0">
              <a:buNone/>
            </a:pPr>
            <a:endParaRPr lang="pt-BR" sz="2800" b="1" dirty="0" smtClean="0"/>
          </a:p>
          <a:p>
            <a:pPr marL="0" indent="0">
              <a:buNone/>
            </a:pPr>
            <a:endParaRPr lang="pt-BR" sz="2800" b="1" dirty="0"/>
          </a:p>
          <a:p>
            <a:pPr marL="0" indent="0">
              <a:buNone/>
            </a:pPr>
            <a:endParaRPr lang="pt-BR" sz="2800" b="1" dirty="0" smtClean="0"/>
          </a:p>
        </p:txBody>
      </p:sp>
      <p:cxnSp>
        <p:nvCxnSpPr>
          <p:cNvPr id="3" name="Conector reto 2"/>
          <p:cNvCxnSpPr/>
          <p:nvPr/>
        </p:nvCxnSpPr>
        <p:spPr>
          <a:xfrm>
            <a:off x="7714969" y="2348880"/>
            <a:ext cx="0" cy="4209801"/>
          </a:xfrm>
          <a:prstGeom prst="line">
            <a:avLst/>
          </a:prstGeom>
          <a:ln w="76200">
            <a:solidFill>
              <a:srgbClr val="F2B8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>
            <a:off x="7714969" y="2636912"/>
            <a:ext cx="216024" cy="0"/>
          </a:xfrm>
          <a:prstGeom prst="line">
            <a:avLst/>
          </a:prstGeom>
          <a:ln w="76200">
            <a:solidFill>
              <a:srgbClr val="F2B8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7714969" y="6520011"/>
            <a:ext cx="216024" cy="0"/>
          </a:xfrm>
          <a:prstGeom prst="line">
            <a:avLst/>
          </a:prstGeom>
          <a:ln w="76200">
            <a:solidFill>
              <a:srgbClr val="F2B8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7714969" y="2935612"/>
            <a:ext cx="216024" cy="0"/>
          </a:xfrm>
          <a:prstGeom prst="line">
            <a:avLst/>
          </a:prstGeom>
          <a:ln w="76200">
            <a:solidFill>
              <a:srgbClr val="F2B8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7714969" y="3234312"/>
            <a:ext cx="216024" cy="0"/>
          </a:xfrm>
          <a:prstGeom prst="line">
            <a:avLst/>
          </a:prstGeom>
          <a:ln w="76200">
            <a:solidFill>
              <a:srgbClr val="F2B8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7714969" y="3533012"/>
            <a:ext cx="216024" cy="0"/>
          </a:xfrm>
          <a:prstGeom prst="line">
            <a:avLst/>
          </a:prstGeom>
          <a:ln w="76200">
            <a:solidFill>
              <a:srgbClr val="F2B8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7714969" y="3831712"/>
            <a:ext cx="216024" cy="0"/>
          </a:xfrm>
          <a:prstGeom prst="line">
            <a:avLst/>
          </a:prstGeom>
          <a:ln w="76200">
            <a:solidFill>
              <a:srgbClr val="F2B8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7714969" y="4130412"/>
            <a:ext cx="216024" cy="0"/>
          </a:xfrm>
          <a:prstGeom prst="line">
            <a:avLst/>
          </a:prstGeom>
          <a:ln w="76200">
            <a:solidFill>
              <a:srgbClr val="F2B8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7714969" y="4429112"/>
            <a:ext cx="216024" cy="0"/>
          </a:xfrm>
          <a:prstGeom prst="line">
            <a:avLst/>
          </a:prstGeom>
          <a:ln w="76200">
            <a:solidFill>
              <a:srgbClr val="F2B8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7714969" y="4727812"/>
            <a:ext cx="216024" cy="0"/>
          </a:xfrm>
          <a:prstGeom prst="line">
            <a:avLst/>
          </a:prstGeom>
          <a:ln w="76200">
            <a:solidFill>
              <a:srgbClr val="F2B8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7714969" y="5026512"/>
            <a:ext cx="216024" cy="0"/>
          </a:xfrm>
          <a:prstGeom prst="line">
            <a:avLst/>
          </a:prstGeom>
          <a:ln w="76200">
            <a:solidFill>
              <a:srgbClr val="F2B8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7714969" y="5325212"/>
            <a:ext cx="216024" cy="0"/>
          </a:xfrm>
          <a:prstGeom prst="line">
            <a:avLst/>
          </a:prstGeom>
          <a:ln w="76200">
            <a:solidFill>
              <a:srgbClr val="F2B8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7714969" y="5623912"/>
            <a:ext cx="216024" cy="0"/>
          </a:xfrm>
          <a:prstGeom prst="line">
            <a:avLst/>
          </a:prstGeom>
          <a:ln w="76200">
            <a:solidFill>
              <a:srgbClr val="F2B8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7714969" y="5922612"/>
            <a:ext cx="216024" cy="0"/>
          </a:xfrm>
          <a:prstGeom prst="line">
            <a:avLst/>
          </a:prstGeom>
          <a:ln w="76200">
            <a:solidFill>
              <a:srgbClr val="F2B8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7714969" y="6221312"/>
            <a:ext cx="216024" cy="0"/>
          </a:xfrm>
          <a:prstGeom prst="line">
            <a:avLst/>
          </a:prstGeom>
          <a:ln w="76200">
            <a:solidFill>
              <a:srgbClr val="F2B8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6562841" y="1844824"/>
            <a:ext cx="10839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0" b="1" dirty="0" smtClean="0">
                <a:solidFill>
                  <a:srgbClr val="F2B800"/>
                </a:solidFill>
              </a:rPr>
              <a:t>pH</a:t>
            </a:r>
            <a:endParaRPr lang="pt-BR" sz="6000" dirty="0">
              <a:solidFill>
                <a:srgbClr val="F2B800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7930993" y="6228601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F2B800"/>
                </a:solidFill>
              </a:rPr>
              <a:t>0</a:t>
            </a:r>
            <a:endParaRPr lang="pt-BR" sz="6000" dirty="0">
              <a:solidFill>
                <a:srgbClr val="F2B800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7930993" y="5031372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F2B800"/>
                </a:solidFill>
              </a:rPr>
              <a:t>4</a:t>
            </a:r>
            <a:endParaRPr lang="pt-BR" sz="6000" dirty="0">
              <a:solidFill>
                <a:srgbClr val="F2B800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7930993" y="5629987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F2B800"/>
                </a:solidFill>
              </a:rPr>
              <a:t>2</a:t>
            </a:r>
            <a:endParaRPr lang="pt-BR" sz="6000" dirty="0">
              <a:solidFill>
                <a:srgbClr val="F2B800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7930993" y="4432757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F2B800"/>
                </a:solidFill>
              </a:rPr>
              <a:t>6</a:t>
            </a:r>
            <a:endParaRPr lang="pt-BR" sz="6000" dirty="0">
              <a:solidFill>
                <a:srgbClr val="F2B800"/>
              </a:solidFill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7930993" y="3834142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F2B800"/>
                </a:solidFill>
              </a:rPr>
              <a:t>8</a:t>
            </a:r>
            <a:endParaRPr lang="pt-BR" sz="6000" dirty="0">
              <a:solidFill>
                <a:srgbClr val="F2B800"/>
              </a:solidFill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7930993" y="3235527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F2B800"/>
                </a:solidFill>
              </a:rPr>
              <a:t>10</a:t>
            </a:r>
            <a:endParaRPr lang="pt-BR" sz="6000" dirty="0">
              <a:solidFill>
                <a:srgbClr val="F2B800"/>
              </a:solidFill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7930993" y="2636912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F2B800"/>
                </a:solidFill>
              </a:rPr>
              <a:t>12</a:t>
            </a:r>
            <a:endParaRPr lang="pt-BR" sz="6000" dirty="0">
              <a:solidFill>
                <a:srgbClr val="F2B800"/>
              </a:solidFill>
            </a:endParaRPr>
          </a:p>
        </p:txBody>
      </p:sp>
      <p:cxnSp>
        <p:nvCxnSpPr>
          <p:cNvPr id="31" name="Conector reto 30"/>
          <p:cNvCxnSpPr/>
          <p:nvPr/>
        </p:nvCxnSpPr>
        <p:spPr>
          <a:xfrm>
            <a:off x="7714969" y="2389138"/>
            <a:ext cx="216024" cy="0"/>
          </a:xfrm>
          <a:prstGeom prst="line">
            <a:avLst/>
          </a:prstGeom>
          <a:ln w="76200">
            <a:solidFill>
              <a:srgbClr val="F2B8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tângulo 31"/>
          <p:cNvSpPr/>
          <p:nvPr/>
        </p:nvSpPr>
        <p:spPr>
          <a:xfrm>
            <a:off x="7930993" y="2060848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F2B800"/>
                </a:solidFill>
              </a:rPr>
              <a:t>14</a:t>
            </a:r>
            <a:endParaRPr lang="pt-BR" sz="6000" dirty="0">
              <a:solidFill>
                <a:srgbClr val="F2B800"/>
              </a:solidFill>
            </a:endParaRPr>
          </a:p>
        </p:txBody>
      </p:sp>
      <p:sp>
        <p:nvSpPr>
          <p:cNvPr id="12" name="Chave direita 11"/>
          <p:cNvSpPr/>
          <p:nvPr/>
        </p:nvSpPr>
        <p:spPr>
          <a:xfrm flipH="1">
            <a:off x="7156322" y="4107386"/>
            <a:ext cx="360040" cy="473742"/>
          </a:xfrm>
          <a:prstGeom prst="rightBrace">
            <a:avLst/>
          </a:prstGeom>
          <a:ln w="57150">
            <a:solidFill>
              <a:srgbClr val="F2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have direita 32"/>
          <p:cNvSpPr/>
          <p:nvPr/>
        </p:nvSpPr>
        <p:spPr>
          <a:xfrm flipH="1">
            <a:off x="7164288" y="4725144"/>
            <a:ext cx="360040" cy="288032"/>
          </a:xfrm>
          <a:prstGeom prst="rightBrace">
            <a:avLst/>
          </a:prstGeom>
          <a:ln w="57150">
            <a:solidFill>
              <a:srgbClr val="F2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angulado 5"/>
          <p:cNvCxnSpPr>
            <a:endCxn id="33" idx="1"/>
          </p:cNvCxnSpPr>
          <p:nvPr/>
        </p:nvCxnSpPr>
        <p:spPr>
          <a:xfrm>
            <a:off x="4499992" y="3212976"/>
            <a:ext cx="2664296" cy="1656184"/>
          </a:xfrm>
          <a:prstGeom prst="bentConnector3">
            <a:avLst>
              <a:gd name="adj1" fmla="val 70357"/>
            </a:avLst>
          </a:prstGeom>
          <a:ln w="38100">
            <a:solidFill>
              <a:srgbClr val="F2B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angulado 39"/>
          <p:cNvCxnSpPr>
            <a:endCxn id="12" idx="1"/>
          </p:cNvCxnSpPr>
          <p:nvPr/>
        </p:nvCxnSpPr>
        <p:spPr>
          <a:xfrm flipV="1">
            <a:off x="4211960" y="4344257"/>
            <a:ext cx="2944362" cy="1028959"/>
          </a:xfrm>
          <a:prstGeom prst="bentConnector3">
            <a:avLst>
              <a:gd name="adj1" fmla="val 52781"/>
            </a:avLst>
          </a:prstGeom>
          <a:ln w="38100">
            <a:solidFill>
              <a:srgbClr val="F2B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26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15200" cy="864096"/>
          </a:xfrm>
        </p:spPr>
        <p:txBody>
          <a:bodyPr/>
          <a:lstStyle/>
          <a:p>
            <a:r>
              <a:rPr lang="pt-BR" sz="4600" dirty="0" smtClean="0"/>
              <a:t>Condições do Meio</a:t>
            </a:r>
            <a:endParaRPr lang="pt-BR" sz="4600" dirty="0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124744"/>
            <a:ext cx="8172400" cy="648072"/>
          </a:xfrm>
          <a:solidFill>
            <a:srgbClr val="729E3C"/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dirty="0" smtClean="0">
                <a:solidFill>
                  <a:schemeClr val="bg1"/>
                </a:solidFill>
              </a:rPr>
              <a:t>Disponibilidade de Nutrientes</a:t>
            </a:r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971600" y="2024846"/>
            <a:ext cx="7715200" cy="4644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dirty="0" smtClean="0">
                <a:solidFill>
                  <a:srgbClr val="729E3C"/>
                </a:solidFill>
              </a:rPr>
              <a:t>Macronutrientes</a:t>
            </a:r>
          </a:p>
          <a:p>
            <a:r>
              <a:rPr lang="pt-BR" sz="2800" b="1" dirty="0" smtClean="0"/>
              <a:t>Carbono (C)</a:t>
            </a:r>
          </a:p>
          <a:p>
            <a:r>
              <a:rPr lang="pt-BR" sz="2800" b="1" dirty="0" smtClean="0"/>
              <a:t>Nitrogênio (N)</a:t>
            </a:r>
          </a:p>
          <a:p>
            <a:r>
              <a:rPr lang="pt-BR" sz="2800" b="1" dirty="0" smtClean="0"/>
              <a:t>Fósforo (P)</a:t>
            </a:r>
          </a:p>
          <a:p>
            <a:r>
              <a:rPr lang="pt-BR" sz="2800" b="1" dirty="0" smtClean="0"/>
              <a:t>Enxofre (S)</a:t>
            </a:r>
          </a:p>
          <a:p>
            <a:pPr marL="0" indent="0">
              <a:buNone/>
            </a:pPr>
            <a:endParaRPr lang="pt-BR" sz="2800" b="1" dirty="0" smtClean="0"/>
          </a:p>
          <a:p>
            <a:pPr marL="0" indent="0">
              <a:buNone/>
            </a:pPr>
            <a:endParaRPr lang="pt-BR" sz="2800" b="1" dirty="0" smtClean="0"/>
          </a:p>
        </p:txBody>
      </p:sp>
      <p:sp>
        <p:nvSpPr>
          <p:cNvPr id="2" name="Retângulo 1"/>
          <p:cNvSpPr/>
          <p:nvPr/>
        </p:nvSpPr>
        <p:spPr>
          <a:xfrm>
            <a:off x="4788024" y="2276872"/>
            <a:ext cx="32880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0" b="1" dirty="0" smtClean="0">
                <a:solidFill>
                  <a:srgbClr val="729E3C"/>
                </a:solidFill>
              </a:rPr>
              <a:t>C:N:P:S</a:t>
            </a:r>
            <a:endParaRPr lang="pt-BR" sz="2800" b="1" dirty="0">
              <a:solidFill>
                <a:srgbClr val="729E3C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099534" y="3240271"/>
            <a:ext cx="46650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0" b="1" dirty="0" smtClean="0"/>
              <a:t>600:15:5:3</a:t>
            </a:r>
            <a:endParaRPr lang="pt-BR" sz="2800" b="1" dirty="0"/>
          </a:p>
        </p:txBody>
      </p:sp>
      <p:sp>
        <p:nvSpPr>
          <p:cNvPr id="3" name="Retângulo 2"/>
          <p:cNvSpPr/>
          <p:nvPr/>
        </p:nvSpPr>
        <p:spPr>
          <a:xfrm>
            <a:off x="1043608" y="4941168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Maioria dos </a:t>
            </a:r>
            <a:r>
              <a:rPr lang="pt-BR" sz="3200" b="1" dirty="0" smtClean="0">
                <a:solidFill>
                  <a:srgbClr val="729E3C"/>
                </a:solidFill>
              </a:rPr>
              <a:t>SUBSTRATOS DE DEJETOS </a:t>
            </a:r>
            <a:r>
              <a:rPr lang="pt-BR" sz="2800" b="1" dirty="0" smtClean="0"/>
              <a:t>possuem os </a:t>
            </a:r>
            <a:r>
              <a:rPr lang="pt-BR" sz="3200" b="1" dirty="0" smtClean="0">
                <a:solidFill>
                  <a:srgbClr val="729E3C"/>
                </a:solidFill>
              </a:rPr>
              <a:t>MACRONUTRIENTES SUFICIENTES</a:t>
            </a:r>
            <a:endParaRPr lang="pt-BR" sz="2800" dirty="0">
              <a:solidFill>
                <a:srgbClr val="729E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6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15200" cy="864096"/>
          </a:xfrm>
        </p:spPr>
        <p:txBody>
          <a:bodyPr/>
          <a:lstStyle/>
          <a:p>
            <a:r>
              <a:rPr lang="pt-BR" sz="4600" dirty="0" smtClean="0"/>
              <a:t>Condições do Meio</a:t>
            </a:r>
            <a:endParaRPr lang="pt-BR" sz="4600" dirty="0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124744"/>
            <a:ext cx="8172400" cy="648072"/>
          </a:xfrm>
          <a:solidFill>
            <a:srgbClr val="729E3C"/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dirty="0" smtClean="0">
                <a:solidFill>
                  <a:schemeClr val="bg1"/>
                </a:solidFill>
              </a:rPr>
              <a:t>Disponibilidade de Nutrientes</a:t>
            </a:r>
            <a:endParaRPr lang="pt-BR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815191"/>
              </p:ext>
            </p:extLst>
          </p:nvPr>
        </p:nvGraphicFramePr>
        <p:xfrm>
          <a:off x="1187624" y="2212535"/>
          <a:ext cx="7632848" cy="4096785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816424"/>
                <a:gridCol w="3816424"/>
              </a:tblGrid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Micronutriente</a:t>
                      </a:r>
                      <a:endParaRPr lang="pt-BR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729E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Concentração (mg/L)</a:t>
                      </a:r>
                      <a:endParaRPr lang="pt-BR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729E3C"/>
                    </a:solidFill>
                  </a:tcPr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</a:rPr>
                        <a:t>Cobalto (</a:t>
                      </a:r>
                      <a:r>
                        <a:rPr lang="pt-BR" sz="2400" b="1" dirty="0" err="1" smtClean="0">
                          <a:latin typeface="+mj-lt"/>
                        </a:rPr>
                        <a:t>Co</a:t>
                      </a:r>
                      <a:r>
                        <a:rPr lang="pt-BR" sz="2400" b="1" dirty="0" smtClean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</a:rPr>
                        <a:t>0,003 – 10</a:t>
                      </a:r>
                      <a:endParaRPr lang="pt-BR" sz="2400" b="1" dirty="0">
                        <a:latin typeface="+mj-lt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</a:rPr>
                        <a:t>Níquel (</a:t>
                      </a:r>
                      <a:r>
                        <a:rPr lang="pt-BR" sz="2400" b="1" dirty="0" err="1" smtClean="0">
                          <a:latin typeface="+mj-lt"/>
                        </a:rPr>
                        <a:t>Ni</a:t>
                      </a:r>
                      <a:r>
                        <a:rPr lang="pt-BR" sz="2400" b="1" dirty="0" smtClean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  <a:cs typeface="Arial" pitchFamily="34" charset="0"/>
                        </a:rPr>
                        <a:t>0,005 – 15</a:t>
                      </a:r>
                      <a:endParaRPr lang="pt-BR" sz="2400" b="1" dirty="0">
                        <a:latin typeface="+mj-lt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</a:rPr>
                        <a:t>Selênio (Se)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  <a:cs typeface="Arial" pitchFamily="34" charset="0"/>
                        </a:rPr>
                        <a:t>0,08 – 0,2</a:t>
                      </a:r>
                      <a:endParaRPr lang="pt-BR" sz="2400" b="1" dirty="0">
                        <a:latin typeface="+mj-lt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</a:rPr>
                        <a:t>Molibdênio (</a:t>
                      </a:r>
                      <a:r>
                        <a:rPr lang="pt-BR" sz="2400" b="1" dirty="0" err="1" smtClean="0">
                          <a:latin typeface="+mj-lt"/>
                        </a:rPr>
                        <a:t>Mo</a:t>
                      </a:r>
                      <a:r>
                        <a:rPr lang="pt-BR" sz="2400" b="1" dirty="0" smtClean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  <a:cs typeface="Arial" pitchFamily="34" charset="0"/>
                        </a:rPr>
                        <a:t>0,005 – 0,2</a:t>
                      </a:r>
                      <a:endParaRPr lang="pt-BR" sz="2400" b="1" dirty="0">
                        <a:latin typeface="+mj-lt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</a:rPr>
                        <a:t>Manganês (Mn)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  <a:cs typeface="Arial" pitchFamily="34" charset="0"/>
                        </a:rPr>
                        <a:t>0,005 – 50</a:t>
                      </a:r>
                      <a:endParaRPr lang="pt-BR" sz="2400" b="1" dirty="0">
                        <a:latin typeface="+mj-lt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</a:rPr>
                        <a:t>Ferro (Fe)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  <a:cs typeface="Arial" pitchFamily="34" charset="0"/>
                        </a:rPr>
                        <a:t>0,1 – 10</a:t>
                      </a:r>
                      <a:endParaRPr lang="pt-BR" sz="2400" b="1" dirty="0">
                        <a:latin typeface="+mj-lt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63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15200" cy="864096"/>
          </a:xfrm>
        </p:spPr>
        <p:txBody>
          <a:bodyPr/>
          <a:lstStyle/>
          <a:p>
            <a:r>
              <a:rPr lang="pt-BR" sz="4600" dirty="0" smtClean="0"/>
              <a:t>Condições do Meio</a:t>
            </a:r>
            <a:endParaRPr lang="pt-BR" sz="4600" dirty="0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124744"/>
            <a:ext cx="8172400" cy="648072"/>
          </a:xfrm>
          <a:solidFill>
            <a:srgbClr val="969696"/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dirty="0" smtClean="0">
                <a:solidFill>
                  <a:schemeClr val="bg1"/>
                </a:solidFill>
              </a:rPr>
              <a:t>Inibidores</a:t>
            </a:r>
            <a:endParaRPr lang="pt-BR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469550"/>
              </p:ext>
            </p:extLst>
          </p:nvPr>
        </p:nvGraphicFramePr>
        <p:xfrm>
          <a:off x="1187624" y="2212535"/>
          <a:ext cx="7632848" cy="409678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816424"/>
                <a:gridCol w="3816424"/>
              </a:tblGrid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Inibidor</a:t>
                      </a:r>
                      <a:endParaRPr lang="pt-BR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Concentração (mg/L)</a:t>
                      </a:r>
                      <a:endParaRPr lang="pt-BR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69696"/>
                    </a:solidFill>
                  </a:tcPr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</a:rPr>
                        <a:t>Oxigênio</a:t>
                      </a:r>
                      <a:endParaRPr lang="pt-BR" sz="2400" b="1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  <a:cs typeface="Arial" pitchFamily="34" charset="0"/>
                        </a:rPr>
                        <a:t>&gt; 0,1</a:t>
                      </a:r>
                      <a:endParaRPr lang="pt-BR" sz="2400" b="1" dirty="0">
                        <a:latin typeface="+mj-lt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</a:rPr>
                        <a:t>Sulfeto de Hidrogênio</a:t>
                      </a:r>
                      <a:endParaRPr lang="pt-BR" sz="2400" b="1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  <a:cs typeface="Arial" pitchFamily="34" charset="0"/>
                        </a:rPr>
                        <a:t>&gt; 50</a:t>
                      </a:r>
                      <a:endParaRPr lang="pt-BR" sz="2400" b="1" dirty="0">
                        <a:latin typeface="+mj-lt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</a:rPr>
                        <a:t>Ácidos Graxos Voláteis</a:t>
                      </a:r>
                      <a:endParaRPr lang="pt-BR" sz="2400" b="1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  <a:cs typeface="Arial" pitchFamily="34" charset="0"/>
                        </a:rPr>
                        <a:t>&gt; 2000</a:t>
                      </a:r>
                      <a:r>
                        <a:rPr lang="pt-BR" sz="2400" b="1" baseline="0" dirty="0" smtClean="0">
                          <a:latin typeface="+mj-lt"/>
                          <a:cs typeface="Arial" pitchFamily="34" charset="0"/>
                        </a:rPr>
                        <a:t> (pH =7,0)</a:t>
                      </a:r>
                      <a:endParaRPr lang="pt-BR" sz="2400" b="1" dirty="0">
                        <a:latin typeface="+mj-lt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</a:rPr>
                        <a:t>Nitrogênio </a:t>
                      </a:r>
                      <a:r>
                        <a:rPr lang="pt-BR" sz="2400" b="1" dirty="0" err="1" smtClean="0">
                          <a:latin typeface="+mj-lt"/>
                        </a:rPr>
                        <a:t>Amôniacal</a:t>
                      </a:r>
                      <a:endParaRPr lang="pt-BR" sz="2400" b="1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&gt; 3500</a:t>
                      </a:r>
                      <a:r>
                        <a:rPr lang="pt-BR" sz="2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(pH =7,0)</a:t>
                      </a:r>
                      <a:endParaRPr lang="pt-BR" sz="2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</a:rPr>
                        <a:t>Metais Pesados (Cu, Zn, Cr)</a:t>
                      </a:r>
                      <a:endParaRPr lang="pt-BR" sz="2400" b="1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  <a:cs typeface="Arial" pitchFamily="34" charset="0"/>
                        </a:rPr>
                        <a:t>&gt; 50; &gt; 150; &gt; 100</a:t>
                      </a:r>
                      <a:endParaRPr lang="pt-BR" sz="2400" b="1" dirty="0">
                        <a:latin typeface="+mj-lt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85255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</a:rPr>
                        <a:t>Desinfetantes e Antibióticos</a:t>
                      </a:r>
                      <a:endParaRPr lang="pt-BR" sz="2400" b="1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+mj-lt"/>
                          <a:cs typeface="Arial" pitchFamily="34" charset="0"/>
                        </a:rPr>
                        <a:t>–</a:t>
                      </a:r>
                      <a:endParaRPr lang="pt-BR" sz="2400" b="1" dirty="0">
                        <a:latin typeface="+mj-lt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692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http://portal.ifrn.edu.br/institucional/logomarcas/Logo%20IFRN%20-%20Campus%20Apodi.jpg/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6120680" cy="27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0" y="3998334"/>
            <a:ext cx="9144000" cy="11324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latin typeface="Trebuchet MS" pitchFamily="34" charset="0"/>
                <a:ea typeface="Verdana" pitchFamily="34" charset="0"/>
                <a:cs typeface="Arial" pitchFamily="34" charset="0"/>
              </a:rPr>
              <a:t>Eng. Químico Samuel Alves de Oliveira</a:t>
            </a:r>
          </a:p>
          <a:p>
            <a:pPr algn="ctr">
              <a:lnSpc>
                <a:spcPct val="150000"/>
              </a:lnSpc>
            </a:pPr>
            <a:r>
              <a:rPr lang="pt-BR" sz="2400" b="1" dirty="0" smtClean="0">
                <a:latin typeface="Trebuchet MS" pitchFamily="34" charset="0"/>
                <a:ea typeface="Verdana" pitchFamily="34" charset="0"/>
                <a:cs typeface="Arial" pitchFamily="34" charset="0"/>
              </a:rPr>
              <a:t>Prof. do Curso Técnico de Biocombustíveis</a:t>
            </a:r>
          </a:p>
        </p:txBody>
      </p:sp>
    </p:spTree>
    <p:extLst>
      <p:ext uri="{BB962C8B-B14F-4D97-AF65-F5344CB8AC3E}">
        <p14:creationId xmlns:p14="http://schemas.microsoft.com/office/powerpoint/2010/main" val="236047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Fermentação Anaeróbia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Processo de </a:t>
            </a:r>
            <a:r>
              <a:rPr lang="pt-BR" sz="3600" b="1" dirty="0" smtClean="0">
                <a:solidFill>
                  <a:srgbClr val="CE6536"/>
                </a:solidFill>
              </a:rPr>
              <a:t>DECOMPOSIÇÃO BIOLÓGICA </a:t>
            </a:r>
            <a:r>
              <a:rPr lang="pt-BR" b="1" dirty="0" smtClean="0"/>
              <a:t>de matéria orgânica por </a:t>
            </a:r>
            <a:r>
              <a:rPr lang="pt-BR" sz="3600" b="1" dirty="0" smtClean="0">
                <a:solidFill>
                  <a:srgbClr val="CE6536"/>
                </a:solidFill>
              </a:rPr>
              <a:t>BACTÉRIAS ANAERÓBIAS</a:t>
            </a:r>
            <a:r>
              <a:rPr lang="pt-BR" b="1" dirty="0" smtClean="0"/>
              <a:t> existentes no meio.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t-BR" b="1" dirty="0" smtClean="0"/>
              <a:t>Ocorre em </a:t>
            </a:r>
            <a:r>
              <a:rPr lang="pt-BR" sz="3600" b="1" dirty="0" smtClean="0">
                <a:solidFill>
                  <a:srgbClr val="CE6536"/>
                </a:solidFill>
              </a:rPr>
              <a:t>QUATRO ETAPAS</a:t>
            </a:r>
            <a:r>
              <a:rPr lang="pt-BR" b="1" dirty="0" smtClean="0"/>
              <a:t>:</a:t>
            </a:r>
            <a:endParaRPr lang="pt-BR" b="1" dirty="0"/>
          </a:p>
        </p:txBody>
      </p:sp>
      <p:sp>
        <p:nvSpPr>
          <p:cNvPr id="4" name="Fluxograma: Terminação 3"/>
          <p:cNvSpPr/>
          <p:nvPr/>
        </p:nvSpPr>
        <p:spPr>
          <a:xfrm>
            <a:off x="1256794" y="4005064"/>
            <a:ext cx="3456384" cy="1008112"/>
          </a:xfrm>
          <a:prstGeom prst="flowChartTerminator">
            <a:avLst/>
          </a:prstGeom>
          <a:solidFill>
            <a:srgbClr val="CE6536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Hidrólise</a:t>
            </a:r>
            <a:endParaRPr lang="pt-BR" sz="2800" b="1" dirty="0"/>
          </a:p>
        </p:txBody>
      </p:sp>
      <p:sp>
        <p:nvSpPr>
          <p:cNvPr id="5" name="Fluxograma: Terminação 4"/>
          <p:cNvSpPr/>
          <p:nvPr/>
        </p:nvSpPr>
        <p:spPr>
          <a:xfrm>
            <a:off x="1256794" y="5415912"/>
            <a:ext cx="3456384" cy="1008112"/>
          </a:xfrm>
          <a:prstGeom prst="flowChartTerminator">
            <a:avLst/>
          </a:prstGeom>
          <a:solidFill>
            <a:srgbClr val="CE6536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 smtClean="0"/>
              <a:t>Acidogênese</a:t>
            </a:r>
            <a:endParaRPr lang="pt-BR" sz="2800" b="1" dirty="0"/>
          </a:p>
        </p:txBody>
      </p:sp>
      <p:sp>
        <p:nvSpPr>
          <p:cNvPr id="6" name="Fluxograma: Terminação 5"/>
          <p:cNvSpPr/>
          <p:nvPr/>
        </p:nvSpPr>
        <p:spPr>
          <a:xfrm>
            <a:off x="5208463" y="4005064"/>
            <a:ext cx="3456384" cy="1008112"/>
          </a:xfrm>
          <a:prstGeom prst="flowChartTerminator">
            <a:avLst/>
          </a:prstGeom>
          <a:solidFill>
            <a:srgbClr val="CE6536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 smtClean="0"/>
              <a:t>Acetogênese</a:t>
            </a:r>
            <a:endParaRPr lang="pt-BR" sz="2800" b="1" dirty="0"/>
          </a:p>
        </p:txBody>
      </p:sp>
      <p:sp>
        <p:nvSpPr>
          <p:cNvPr id="7" name="Fluxograma: Terminação 6"/>
          <p:cNvSpPr/>
          <p:nvPr/>
        </p:nvSpPr>
        <p:spPr>
          <a:xfrm>
            <a:off x="5209230" y="5445224"/>
            <a:ext cx="3456384" cy="1008112"/>
          </a:xfrm>
          <a:prstGeom prst="flowChartTerminator">
            <a:avLst/>
          </a:prstGeom>
          <a:solidFill>
            <a:srgbClr val="CE6536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 smtClean="0"/>
              <a:t>Metanogênese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03007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Etapas da </a:t>
            </a:r>
            <a:r>
              <a:rPr lang="pt-BR" sz="3600" dirty="0" err="1" smtClean="0"/>
              <a:t>Biodigestão</a:t>
            </a:r>
            <a:r>
              <a:rPr lang="pt-BR" sz="3600" dirty="0" smtClean="0"/>
              <a:t> Anaeróbica</a:t>
            </a:r>
            <a:endParaRPr lang="pt-BR" sz="3600" dirty="0"/>
          </a:p>
        </p:txBody>
      </p:sp>
      <p:sp>
        <p:nvSpPr>
          <p:cNvPr id="5" name="Retângulo de cantos arredondados 4"/>
          <p:cNvSpPr/>
          <p:nvPr/>
        </p:nvSpPr>
        <p:spPr>
          <a:xfrm>
            <a:off x="2267744" y="1484784"/>
            <a:ext cx="5112568" cy="1296144"/>
          </a:xfrm>
          <a:prstGeom prst="roundRect">
            <a:avLst/>
          </a:prstGeom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Compostos orgânicos complexos</a:t>
            </a:r>
          </a:p>
          <a:p>
            <a:pPr algn="ctr"/>
            <a:r>
              <a:rPr lang="pt-BR" sz="2000" dirty="0">
                <a:solidFill>
                  <a:schemeClr val="tx1"/>
                </a:solidFill>
              </a:rPr>
              <a:t>Proteínas, carboidratos, </a:t>
            </a:r>
            <a:r>
              <a:rPr lang="pt-BR" sz="2000" dirty="0" smtClean="0">
                <a:solidFill>
                  <a:schemeClr val="tx1"/>
                </a:solidFill>
              </a:rPr>
              <a:t>lipídios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2267744" y="4869160"/>
            <a:ext cx="5112568" cy="1296144"/>
          </a:xfrm>
          <a:prstGeom prst="roundRect">
            <a:avLst/>
          </a:prstGeom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Compostos orgânicos </a:t>
            </a:r>
            <a:r>
              <a:rPr lang="pt-BR" sz="2800" b="1" dirty="0" smtClean="0"/>
              <a:t>simples</a:t>
            </a:r>
            <a:endParaRPr lang="pt-BR" sz="2800" b="1" dirty="0"/>
          </a:p>
          <a:p>
            <a:pPr algn="ctr"/>
            <a:r>
              <a:rPr lang="pt-BR" sz="2000" dirty="0" smtClean="0">
                <a:solidFill>
                  <a:schemeClr val="tx1"/>
                </a:solidFill>
              </a:rPr>
              <a:t>Aminoácidos, ácidos graxos, açúcares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8" name="Fluxograma: Terminação 7"/>
          <p:cNvSpPr/>
          <p:nvPr/>
        </p:nvSpPr>
        <p:spPr>
          <a:xfrm>
            <a:off x="3095836" y="3335588"/>
            <a:ext cx="3456384" cy="1008112"/>
          </a:xfrm>
          <a:prstGeom prst="flowChartTerminator">
            <a:avLst/>
          </a:prstGeom>
          <a:solidFill>
            <a:srgbClr val="CE6536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Hidrólise</a:t>
            </a:r>
            <a:endParaRPr lang="pt-BR" sz="2800" b="1" dirty="0"/>
          </a:p>
        </p:txBody>
      </p:sp>
      <p:cxnSp>
        <p:nvCxnSpPr>
          <p:cNvPr id="10" name="Conector de seta reta 9"/>
          <p:cNvCxnSpPr>
            <a:stCxn id="5" idx="2"/>
            <a:endCxn id="8" idx="0"/>
          </p:cNvCxnSpPr>
          <p:nvPr/>
        </p:nvCxnSpPr>
        <p:spPr>
          <a:xfrm>
            <a:off x="4824028" y="2780928"/>
            <a:ext cx="0" cy="55466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>
            <a:stCxn id="8" idx="2"/>
            <a:endCxn id="6" idx="0"/>
          </p:cNvCxnSpPr>
          <p:nvPr/>
        </p:nvCxnSpPr>
        <p:spPr>
          <a:xfrm>
            <a:off x="4824028" y="4343700"/>
            <a:ext cx="0" cy="52546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>
            <a:off x="4823722" y="6165304"/>
            <a:ext cx="0" cy="100811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1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1691680" y="1930215"/>
            <a:ext cx="2952328" cy="1296144"/>
          </a:xfrm>
          <a:prstGeom prst="roundRect">
            <a:avLst/>
          </a:prstGeom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Ácidos graxos de cadeia curta</a:t>
            </a:r>
            <a:endParaRPr lang="pt-BR" sz="2400" b="1" dirty="0"/>
          </a:p>
          <a:p>
            <a:pPr algn="ctr"/>
            <a:r>
              <a:rPr lang="pt-BR" dirty="0" smtClean="0">
                <a:solidFill>
                  <a:schemeClr val="tx1"/>
                </a:solidFill>
              </a:rPr>
              <a:t>Ácido </a:t>
            </a:r>
            <a:r>
              <a:rPr lang="pt-BR" dirty="0" err="1" smtClean="0">
                <a:solidFill>
                  <a:schemeClr val="tx1"/>
                </a:solidFill>
              </a:rPr>
              <a:t>propiônico</a:t>
            </a:r>
            <a:r>
              <a:rPr lang="pt-BR" dirty="0" smtClean="0">
                <a:solidFill>
                  <a:schemeClr val="tx1"/>
                </a:solidFill>
              </a:rPr>
              <a:t> e </a:t>
            </a:r>
            <a:r>
              <a:rPr lang="pt-BR" dirty="0" err="1" smtClean="0">
                <a:solidFill>
                  <a:schemeClr val="tx1"/>
                </a:solidFill>
              </a:rPr>
              <a:t>butírico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8" name="Fluxograma: Terminação 7"/>
          <p:cNvSpPr/>
          <p:nvPr/>
        </p:nvSpPr>
        <p:spPr>
          <a:xfrm>
            <a:off x="3095836" y="334891"/>
            <a:ext cx="3456384" cy="1008112"/>
          </a:xfrm>
          <a:prstGeom prst="flowChartTerminator">
            <a:avLst/>
          </a:prstGeom>
          <a:solidFill>
            <a:srgbClr val="CE6536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 smtClean="0"/>
              <a:t>Acidogênese</a:t>
            </a:r>
            <a:endParaRPr lang="pt-BR" sz="2800" b="1" dirty="0"/>
          </a:p>
        </p:txBody>
      </p:sp>
      <p:cxnSp>
        <p:nvCxnSpPr>
          <p:cNvPr id="11" name="Conector de seta reta 10"/>
          <p:cNvCxnSpPr/>
          <p:nvPr/>
        </p:nvCxnSpPr>
        <p:spPr>
          <a:xfrm>
            <a:off x="4067944" y="1343003"/>
            <a:ext cx="0" cy="58721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>
            <a:off x="4823722" y="-673221"/>
            <a:ext cx="0" cy="100811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etângulo de cantos arredondados 14"/>
          <p:cNvSpPr/>
          <p:nvPr/>
        </p:nvSpPr>
        <p:spPr>
          <a:xfrm>
            <a:off x="4932040" y="1930215"/>
            <a:ext cx="2952328" cy="1296144"/>
          </a:xfrm>
          <a:prstGeom prst="roundRect">
            <a:avLst/>
          </a:prstGeom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Outros componentes</a:t>
            </a:r>
          </a:p>
          <a:p>
            <a:pPr algn="ctr"/>
            <a:r>
              <a:rPr lang="pt-BR" dirty="0" smtClean="0">
                <a:solidFill>
                  <a:schemeClr val="tx1"/>
                </a:solidFill>
              </a:rPr>
              <a:t>Ácido lático, álcoois, </a:t>
            </a:r>
            <a:r>
              <a:rPr lang="pt-BR" dirty="0" err="1" smtClean="0">
                <a:solidFill>
                  <a:schemeClr val="tx1"/>
                </a:solidFill>
              </a:rPr>
              <a:t>etc</a:t>
            </a:r>
            <a:endParaRPr lang="pt-BR" dirty="0">
              <a:solidFill>
                <a:schemeClr val="tx1"/>
              </a:solidFill>
            </a:endParaRPr>
          </a:p>
        </p:txBody>
      </p:sp>
      <p:cxnSp>
        <p:nvCxnSpPr>
          <p:cNvPr id="16" name="Conector de seta reta 15"/>
          <p:cNvCxnSpPr/>
          <p:nvPr/>
        </p:nvCxnSpPr>
        <p:spPr>
          <a:xfrm>
            <a:off x="5460535" y="1353010"/>
            <a:ext cx="0" cy="58721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Fluxograma: Terminação 16"/>
          <p:cNvSpPr/>
          <p:nvPr/>
        </p:nvSpPr>
        <p:spPr>
          <a:xfrm>
            <a:off x="3095530" y="3817407"/>
            <a:ext cx="3456384" cy="1008112"/>
          </a:xfrm>
          <a:prstGeom prst="flowChartTerminator">
            <a:avLst/>
          </a:prstGeom>
          <a:solidFill>
            <a:srgbClr val="CE6536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 smtClean="0"/>
              <a:t>Acetogênese</a:t>
            </a:r>
            <a:endParaRPr lang="pt-BR" sz="2800" b="1" dirty="0"/>
          </a:p>
        </p:txBody>
      </p:sp>
      <p:cxnSp>
        <p:nvCxnSpPr>
          <p:cNvPr id="18" name="Conector de seta reta 17"/>
          <p:cNvCxnSpPr/>
          <p:nvPr/>
        </p:nvCxnSpPr>
        <p:spPr>
          <a:xfrm>
            <a:off x="4097497" y="3216352"/>
            <a:ext cx="0" cy="58721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5490088" y="3226359"/>
            <a:ext cx="0" cy="58721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Retângulo de cantos arredondados 19"/>
          <p:cNvSpPr/>
          <p:nvPr/>
        </p:nvSpPr>
        <p:spPr>
          <a:xfrm>
            <a:off x="1690433" y="5373216"/>
            <a:ext cx="2952328" cy="1296144"/>
          </a:xfrm>
          <a:prstGeom prst="roundRect">
            <a:avLst/>
          </a:prstGeom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Ácido acético</a:t>
            </a:r>
            <a:endParaRPr lang="pt-BR" sz="2400" b="1" dirty="0"/>
          </a:p>
        </p:txBody>
      </p:sp>
      <p:cxnSp>
        <p:nvCxnSpPr>
          <p:cNvPr id="21" name="Conector de seta reta 20"/>
          <p:cNvCxnSpPr/>
          <p:nvPr/>
        </p:nvCxnSpPr>
        <p:spPr>
          <a:xfrm flipH="1">
            <a:off x="4066698" y="4825519"/>
            <a:ext cx="1246" cy="547697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2" name="Retângulo de cantos arredondados 21"/>
          <p:cNvSpPr/>
          <p:nvPr/>
        </p:nvSpPr>
        <p:spPr>
          <a:xfrm>
            <a:off x="4930793" y="5373216"/>
            <a:ext cx="2952328" cy="1296144"/>
          </a:xfrm>
          <a:prstGeom prst="roundRect">
            <a:avLst/>
          </a:prstGeom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H</a:t>
            </a:r>
            <a:r>
              <a:rPr lang="pt-BR" sz="2400" b="1" baseline="-25000" dirty="0" smtClean="0"/>
              <a:t>2</a:t>
            </a:r>
            <a:r>
              <a:rPr lang="pt-BR" sz="2400" b="1" dirty="0" smtClean="0"/>
              <a:t> + CO</a:t>
            </a:r>
            <a:r>
              <a:rPr lang="pt-BR" sz="2400" b="1" baseline="-25000" dirty="0" smtClean="0"/>
              <a:t>2 </a:t>
            </a:r>
            <a:r>
              <a:rPr lang="pt-BR" sz="2400" b="1" baseline="-25000" dirty="0"/>
              <a:t/>
            </a:r>
            <a:br>
              <a:rPr lang="pt-BR" sz="2400" b="1" baseline="-25000" dirty="0"/>
            </a:br>
            <a:r>
              <a:rPr lang="pt-BR" sz="2400" b="1" dirty="0" smtClean="0"/>
              <a:t>+ H</a:t>
            </a:r>
            <a:r>
              <a:rPr lang="pt-BR" sz="2400" b="1" baseline="-25000" dirty="0" smtClean="0"/>
              <a:t>2</a:t>
            </a:r>
            <a:r>
              <a:rPr lang="pt-BR" sz="2400" b="1" dirty="0" smtClean="0"/>
              <a:t>S + NH</a:t>
            </a:r>
            <a:r>
              <a:rPr lang="pt-BR" sz="2400" b="1" baseline="-25000" dirty="0" smtClean="0"/>
              <a:t>4</a:t>
            </a:r>
            <a:r>
              <a:rPr lang="pt-BR" sz="2400" b="1" dirty="0" smtClean="0"/>
              <a:t> </a:t>
            </a:r>
            <a:endParaRPr lang="pt-BR" b="1" dirty="0" smtClean="0"/>
          </a:p>
        </p:txBody>
      </p:sp>
      <p:cxnSp>
        <p:nvCxnSpPr>
          <p:cNvPr id="23" name="Conector de seta reta 22"/>
          <p:cNvCxnSpPr/>
          <p:nvPr/>
        </p:nvCxnSpPr>
        <p:spPr>
          <a:xfrm>
            <a:off x="5459288" y="4825519"/>
            <a:ext cx="1" cy="557704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>
            <a:off x="4097497" y="6674934"/>
            <a:ext cx="0" cy="58721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>
            <a:off x="5490088" y="6669360"/>
            <a:ext cx="0" cy="58721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Conector angulado 26"/>
          <p:cNvCxnSpPr>
            <a:stCxn id="8" idx="3"/>
            <a:endCxn id="22" idx="3"/>
          </p:cNvCxnSpPr>
          <p:nvPr/>
        </p:nvCxnSpPr>
        <p:spPr>
          <a:xfrm>
            <a:off x="6552220" y="838947"/>
            <a:ext cx="1330901" cy="5182341"/>
          </a:xfrm>
          <a:prstGeom prst="bentConnector3">
            <a:avLst>
              <a:gd name="adj1" fmla="val 142160"/>
            </a:avLst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Conector angulado 29"/>
          <p:cNvCxnSpPr>
            <a:stCxn id="8" idx="1"/>
            <a:endCxn id="20" idx="1"/>
          </p:cNvCxnSpPr>
          <p:nvPr/>
        </p:nvCxnSpPr>
        <p:spPr>
          <a:xfrm rot="10800000" flipV="1">
            <a:off x="1690434" y="838946"/>
            <a:ext cx="1405403" cy="5182341"/>
          </a:xfrm>
          <a:prstGeom prst="bentConnector3">
            <a:avLst>
              <a:gd name="adj1" fmla="val 141897"/>
            </a:avLst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48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5" grpId="0" animBg="1"/>
      <p:bldP spid="17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de cantos arredondados 25"/>
          <p:cNvSpPr/>
          <p:nvPr/>
        </p:nvSpPr>
        <p:spPr>
          <a:xfrm>
            <a:off x="2323162" y="2081595"/>
            <a:ext cx="5112568" cy="129614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Biogás</a:t>
            </a:r>
            <a:endParaRPr lang="pt-BR" sz="2800" b="1" dirty="0"/>
          </a:p>
          <a:p>
            <a:pPr algn="ctr"/>
            <a:r>
              <a:rPr lang="pt-BR" sz="2000" dirty="0" smtClean="0">
                <a:solidFill>
                  <a:schemeClr val="tx1"/>
                </a:solidFill>
              </a:rPr>
              <a:t>CH</a:t>
            </a:r>
            <a:r>
              <a:rPr lang="pt-BR" sz="2000" baseline="-25000" dirty="0" smtClean="0">
                <a:solidFill>
                  <a:schemeClr val="tx1"/>
                </a:solidFill>
              </a:rPr>
              <a:t>4</a:t>
            </a:r>
            <a:r>
              <a:rPr lang="pt-BR" sz="2000" dirty="0" smtClean="0">
                <a:solidFill>
                  <a:schemeClr val="tx1"/>
                </a:solidFill>
              </a:rPr>
              <a:t> + CO</a:t>
            </a:r>
            <a:r>
              <a:rPr lang="pt-BR" sz="2000" baseline="-25000" dirty="0" smtClean="0">
                <a:solidFill>
                  <a:schemeClr val="tx1"/>
                </a:solidFill>
              </a:rPr>
              <a:t>2 </a:t>
            </a:r>
            <a:r>
              <a:rPr lang="pt-BR" sz="2000" dirty="0" smtClean="0">
                <a:solidFill>
                  <a:schemeClr val="tx1"/>
                </a:solidFill>
              </a:rPr>
              <a:t>+ H</a:t>
            </a:r>
            <a:r>
              <a:rPr lang="pt-BR" sz="2000" baseline="-25000" dirty="0" smtClean="0">
                <a:solidFill>
                  <a:schemeClr val="tx1"/>
                </a:solidFill>
              </a:rPr>
              <a:t>2</a:t>
            </a:r>
            <a:r>
              <a:rPr lang="pt-BR" sz="2000" dirty="0" smtClean="0">
                <a:solidFill>
                  <a:schemeClr val="tx1"/>
                </a:solidFill>
              </a:rPr>
              <a:t>S + NH</a:t>
            </a:r>
            <a:r>
              <a:rPr lang="pt-BR" sz="2000" baseline="-25000" dirty="0" smtClean="0">
                <a:solidFill>
                  <a:schemeClr val="tx1"/>
                </a:solidFill>
              </a:rPr>
              <a:t>4</a:t>
            </a:r>
            <a:r>
              <a:rPr lang="pt-BR" sz="2000" dirty="0" smtClean="0">
                <a:solidFill>
                  <a:schemeClr val="tx1"/>
                </a:solidFill>
              </a:rPr>
              <a:t> + outros</a:t>
            </a:r>
            <a:endParaRPr lang="pt-BR" sz="2000" baseline="-25000" dirty="0">
              <a:solidFill>
                <a:schemeClr val="tx1"/>
              </a:solidFill>
            </a:endParaRPr>
          </a:p>
        </p:txBody>
      </p:sp>
      <p:sp>
        <p:nvSpPr>
          <p:cNvPr id="28" name="Fluxograma: Terminação 27"/>
          <p:cNvSpPr/>
          <p:nvPr/>
        </p:nvSpPr>
        <p:spPr>
          <a:xfrm>
            <a:off x="3151254" y="548023"/>
            <a:ext cx="3456384" cy="1008112"/>
          </a:xfrm>
          <a:prstGeom prst="flowChartTerminator">
            <a:avLst/>
          </a:prstGeom>
          <a:solidFill>
            <a:srgbClr val="CE6536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 smtClean="0"/>
              <a:t>Metanogênese</a:t>
            </a:r>
            <a:endParaRPr lang="pt-BR" sz="2800" b="1" dirty="0"/>
          </a:p>
        </p:txBody>
      </p:sp>
      <p:cxnSp>
        <p:nvCxnSpPr>
          <p:cNvPr id="29" name="Conector de seta reta 28"/>
          <p:cNvCxnSpPr>
            <a:stCxn id="28" idx="2"/>
            <a:endCxn id="26" idx="0"/>
          </p:cNvCxnSpPr>
          <p:nvPr/>
        </p:nvCxnSpPr>
        <p:spPr>
          <a:xfrm>
            <a:off x="4879446" y="1556135"/>
            <a:ext cx="0" cy="52546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flipH="1">
            <a:off x="4096800" y="326"/>
            <a:ext cx="1246" cy="547697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Conector de seta reta 31"/>
          <p:cNvCxnSpPr/>
          <p:nvPr/>
        </p:nvCxnSpPr>
        <p:spPr>
          <a:xfrm>
            <a:off x="5490000" y="326"/>
            <a:ext cx="1" cy="557704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996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m animation biogaz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4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15200" cy="864096"/>
          </a:xfrm>
        </p:spPr>
        <p:txBody>
          <a:bodyPr/>
          <a:lstStyle/>
          <a:p>
            <a:r>
              <a:rPr lang="pt-BR" sz="4600" dirty="0" smtClean="0"/>
              <a:t>Condições do Meio</a:t>
            </a:r>
            <a:endParaRPr lang="pt-BR" sz="4600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119787626"/>
              </p:ext>
            </p:extLst>
          </p:nvPr>
        </p:nvGraphicFramePr>
        <p:xfrm>
          <a:off x="971600" y="1268760"/>
          <a:ext cx="7776864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982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DBA589-DE30-4D9A-A3CB-036E168D7B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ABDBA589-DE30-4D9A-A3CB-036E168D7B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30199B0-AB99-431C-A7AA-8F4BC0686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D30199B0-AB99-431C-A7AA-8F4BC06868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1299729-889F-4C24-AD10-246EA3F0E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A1299729-889F-4C24-AD10-246EA3F0ED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2B49F6C-BF4C-49DD-B2F2-DDEE64CB3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A2B49F6C-BF4C-49DD-B2F2-DDEE64CB3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1B45981-095A-4174-BD04-F3886F91D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91B45981-095A-4174-BD04-F3886F91D3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15200" cy="864096"/>
          </a:xfrm>
        </p:spPr>
        <p:txBody>
          <a:bodyPr/>
          <a:lstStyle/>
          <a:p>
            <a:r>
              <a:rPr lang="pt-BR" sz="4600" dirty="0" smtClean="0"/>
              <a:t>Condições do Meio</a:t>
            </a:r>
            <a:endParaRPr lang="pt-BR" sz="4600" dirty="0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124744"/>
            <a:ext cx="8172400" cy="648072"/>
          </a:xfrm>
          <a:solidFill>
            <a:srgbClr val="5995DE"/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dirty="0" smtClean="0">
                <a:solidFill>
                  <a:schemeClr val="bg1"/>
                </a:solidFill>
              </a:rPr>
              <a:t>Oxigênio no biodigestor</a:t>
            </a:r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971600" y="1880830"/>
            <a:ext cx="7992888" cy="4644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pt-BR" sz="2800" b="1" dirty="0" smtClean="0"/>
              <a:t>Precisa-se de um ambiente </a:t>
            </a:r>
            <a:r>
              <a:rPr lang="pt-BR" b="1" dirty="0" smtClean="0">
                <a:solidFill>
                  <a:srgbClr val="5995DE"/>
                </a:solidFill>
              </a:rPr>
              <a:t>LIVRE DE OXIGÊNIO</a:t>
            </a:r>
          </a:p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pt-BR" b="1" dirty="0" smtClean="0"/>
              <a:t> </a:t>
            </a:r>
            <a:r>
              <a:rPr lang="pt-BR" b="1" dirty="0" smtClean="0">
                <a:solidFill>
                  <a:srgbClr val="5995DE"/>
                </a:solidFill>
              </a:rPr>
              <a:t>IMPOSSÍVEL EVITAR O OXIGÊNIO </a:t>
            </a:r>
            <a:r>
              <a:rPr lang="pt-BR" sz="2800" b="1" dirty="0" smtClean="0"/>
              <a:t>no biodigestor</a:t>
            </a:r>
            <a:endParaRPr lang="pt-BR" sz="2800" b="1" dirty="0"/>
          </a:p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pt-BR" sz="2800" b="1" dirty="0" smtClean="0"/>
              <a:t>Coexistem </a:t>
            </a:r>
            <a:r>
              <a:rPr lang="pt-BR" b="1" dirty="0" smtClean="0">
                <a:solidFill>
                  <a:srgbClr val="5995DE"/>
                </a:solidFill>
              </a:rPr>
              <a:t>BACTÉRIAS AERÓBIAS </a:t>
            </a:r>
            <a:r>
              <a:rPr lang="pt-BR" sz="2800" b="1" dirty="0" smtClean="0"/>
              <a:t>de outras etapas da </a:t>
            </a:r>
            <a:r>
              <a:rPr lang="pt-BR" sz="2800" b="1" dirty="0" err="1" smtClean="0"/>
              <a:t>biodegradação</a:t>
            </a:r>
            <a:r>
              <a:rPr lang="pt-BR" sz="2800" b="1" dirty="0" smtClean="0"/>
              <a:t>, que </a:t>
            </a:r>
            <a:r>
              <a:rPr lang="pt-BR" b="1" dirty="0" smtClean="0">
                <a:solidFill>
                  <a:srgbClr val="5995DE"/>
                </a:solidFill>
              </a:rPr>
              <a:t>CONSOMEM OXIGÊNIO </a:t>
            </a:r>
            <a:r>
              <a:rPr lang="pt-BR" sz="2800" b="1" dirty="0" smtClean="0"/>
              <a:t>antes que prejudique </a:t>
            </a:r>
            <a:r>
              <a:rPr lang="pt-BR" sz="2800" b="1" dirty="0"/>
              <a:t>as </a:t>
            </a:r>
            <a:r>
              <a:rPr lang="pt-BR" sz="2800" b="1" dirty="0" smtClean="0"/>
              <a:t>bactérias </a:t>
            </a:r>
            <a:r>
              <a:rPr lang="pt-BR" sz="2800" b="1" dirty="0" err="1" smtClean="0"/>
              <a:t>metanogênicas</a:t>
            </a:r>
            <a:endParaRPr lang="pt-BR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6160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15200" cy="864096"/>
          </a:xfrm>
        </p:spPr>
        <p:txBody>
          <a:bodyPr/>
          <a:lstStyle/>
          <a:p>
            <a:r>
              <a:rPr lang="pt-BR" sz="4600" dirty="0" smtClean="0"/>
              <a:t>Condições do Meio</a:t>
            </a:r>
            <a:endParaRPr lang="pt-BR" sz="4600" dirty="0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124744"/>
            <a:ext cx="8172400" cy="648072"/>
          </a:xfrm>
          <a:solidFill>
            <a:srgbClr val="CE6536"/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dirty="0" smtClean="0">
                <a:solidFill>
                  <a:schemeClr val="bg1"/>
                </a:solidFill>
              </a:rPr>
              <a:t>Temperatura do meio</a:t>
            </a:r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971600" y="1988840"/>
            <a:ext cx="5688632" cy="4644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dirty="0">
                <a:solidFill>
                  <a:srgbClr val="CE6536"/>
                </a:solidFill>
              </a:rPr>
              <a:t>Microrganismos </a:t>
            </a:r>
            <a:r>
              <a:rPr lang="pt-BR" sz="2800" b="1" dirty="0" err="1" smtClean="0">
                <a:solidFill>
                  <a:srgbClr val="CE6536"/>
                </a:solidFill>
              </a:rPr>
              <a:t>psicrofílicos</a:t>
            </a:r>
            <a:endParaRPr lang="pt-BR" sz="2800" b="1" dirty="0" smtClean="0">
              <a:solidFill>
                <a:srgbClr val="CE6536"/>
              </a:solidFill>
            </a:endParaRPr>
          </a:p>
          <a:p>
            <a:r>
              <a:rPr lang="pt-BR" sz="2800" b="1" dirty="0" smtClean="0"/>
              <a:t>Lenta decomposição</a:t>
            </a:r>
          </a:p>
          <a:p>
            <a:r>
              <a:rPr lang="pt-BR" b="1" dirty="0" smtClean="0">
                <a:solidFill>
                  <a:srgbClr val="CE6536"/>
                </a:solidFill>
              </a:rPr>
              <a:t>MENOR PRODUÇÃO DE BIOGÁS</a:t>
            </a:r>
          </a:p>
          <a:p>
            <a:pPr marL="0" indent="0">
              <a:buNone/>
            </a:pPr>
            <a:endParaRPr lang="pt-BR" sz="2800" b="1" dirty="0" smtClean="0"/>
          </a:p>
        </p:txBody>
      </p:sp>
      <p:grpSp>
        <p:nvGrpSpPr>
          <p:cNvPr id="33" name="Grupo 32"/>
          <p:cNvGrpSpPr/>
          <p:nvPr/>
        </p:nvGrpSpPr>
        <p:grpSpPr>
          <a:xfrm>
            <a:off x="6588224" y="2060848"/>
            <a:ext cx="1008112" cy="3744416"/>
            <a:chOff x="6804248" y="2420888"/>
            <a:chExt cx="1008112" cy="3744416"/>
          </a:xfrm>
        </p:grpSpPr>
        <p:sp>
          <p:nvSpPr>
            <p:cNvPr id="23" name="Forma livre 22"/>
            <p:cNvSpPr/>
            <p:nvPr/>
          </p:nvSpPr>
          <p:spPr>
            <a:xfrm>
              <a:off x="6804248" y="2420888"/>
              <a:ext cx="1008112" cy="3744416"/>
            </a:xfrm>
            <a:custGeom>
              <a:avLst/>
              <a:gdLst>
                <a:gd name="connsiteX0" fmla="*/ 504056 w 1008112"/>
                <a:gd name="connsiteY0" fmla="*/ 0 h 3744416"/>
                <a:gd name="connsiteX1" fmla="*/ 792088 w 1008112"/>
                <a:gd name="connsiteY1" fmla="*/ 288032 h 3744416"/>
                <a:gd name="connsiteX2" fmla="*/ 792088 w 1008112"/>
                <a:gd name="connsiteY2" fmla="*/ 2827513 h 3744416"/>
                <a:gd name="connsiteX3" fmla="*/ 860478 w 1008112"/>
                <a:gd name="connsiteY3" fmla="*/ 2883939 h 3744416"/>
                <a:gd name="connsiteX4" fmla="*/ 1008112 w 1008112"/>
                <a:gd name="connsiteY4" fmla="*/ 3240360 h 3744416"/>
                <a:gd name="connsiteX5" fmla="*/ 504056 w 1008112"/>
                <a:gd name="connsiteY5" fmla="*/ 3744416 h 3744416"/>
                <a:gd name="connsiteX6" fmla="*/ 0 w 1008112"/>
                <a:gd name="connsiteY6" fmla="*/ 3240360 h 3744416"/>
                <a:gd name="connsiteX7" fmla="*/ 147635 w 1008112"/>
                <a:gd name="connsiteY7" fmla="*/ 2883939 h 3744416"/>
                <a:gd name="connsiteX8" fmla="*/ 216024 w 1008112"/>
                <a:gd name="connsiteY8" fmla="*/ 2827513 h 3744416"/>
                <a:gd name="connsiteX9" fmla="*/ 216024 w 1008112"/>
                <a:gd name="connsiteY9" fmla="*/ 288032 h 3744416"/>
                <a:gd name="connsiteX10" fmla="*/ 504056 w 1008112"/>
                <a:gd name="connsiteY10" fmla="*/ 0 h 37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8112" h="3744416">
                  <a:moveTo>
                    <a:pt x="504056" y="0"/>
                  </a:moveTo>
                  <a:cubicBezTo>
                    <a:pt x="663132" y="0"/>
                    <a:pt x="792088" y="128956"/>
                    <a:pt x="792088" y="288032"/>
                  </a:cubicBezTo>
                  <a:lnTo>
                    <a:pt x="792088" y="2827513"/>
                  </a:lnTo>
                  <a:lnTo>
                    <a:pt x="860478" y="2883939"/>
                  </a:lnTo>
                  <a:cubicBezTo>
                    <a:pt x="951694" y="2975155"/>
                    <a:pt x="1008112" y="3101169"/>
                    <a:pt x="1008112" y="3240360"/>
                  </a:cubicBezTo>
                  <a:cubicBezTo>
                    <a:pt x="1008112" y="3518742"/>
                    <a:pt x="782438" y="3744416"/>
                    <a:pt x="504056" y="3744416"/>
                  </a:cubicBezTo>
                  <a:cubicBezTo>
                    <a:pt x="225674" y="3744416"/>
                    <a:pt x="0" y="3518742"/>
                    <a:pt x="0" y="3240360"/>
                  </a:cubicBezTo>
                  <a:cubicBezTo>
                    <a:pt x="0" y="3101169"/>
                    <a:pt x="56419" y="2975155"/>
                    <a:pt x="147635" y="2883939"/>
                  </a:cubicBezTo>
                  <a:lnTo>
                    <a:pt x="216024" y="2827513"/>
                  </a:lnTo>
                  <a:lnTo>
                    <a:pt x="216024" y="288032"/>
                  </a:lnTo>
                  <a:cubicBezTo>
                    <a:pt x="216024" y="128956"/>
                    <a:pt x="344980" y="0"/>
                    <a:pt x="504056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Forma livre 29"/>
            <p:cNvSpPr/>
            <p:nvPr/>
          </p:nvSpPr>
          <p:spPr>
            <a:xfrm>
              <a:off x="6984268" y="4720580"/>
              <a:ext cx="648072" cy="1300708"/>
            </a:xfrm>
            <a:custGeom>
              <a:avLst/>
              <a:gdLst>
                <a:gd name="connsiteX0" fmla="*/ 319472 w 648072"/>
                <a:gd name="connsiteY0" fmla="*/ 0 h 1300708"/>
                <a:gd name="connsiteX1" fmla="*/ 468052 w 648072"/>
                <a:gd name="connsiteY1" fmla="*/ 148580 h 1300708"/>
                <a:gd name="connsiteX2" fmla="*/ 468052 w 648072"/>
                <a:gd name="connsiteY2" fmla="*/ 687809 h 1300708"/>
                <a:gd name="connsiteX3" fmla="*/ 505208 w 648072"/>
                <a:gd name="connsiteY3" fmla="*/ 707977 h 1300708"/>
                <a:gd name="connsiteX4" fmla="*/ 648072 w 648072"/>
                <a:gd name="connsiteY4" fmla="*/ 976672 h 1300708"/>
                <a:gd name="connsiteX5" fmla="*/ 324036 w 648072"/>
                <a:gd name="connsiteY5" fmla="*/ 1300708 h 1300708"/>
                <a:gd name="connsiteX6" fmla="*/ 0 w 648072"/>
                <a:gd name="connsiteY6" fmla="*/ 976672 h 1300708"/>
                <a:gd name="connsiteX7" fmla="*/ 142864 w 648072"/>
                <a:gd name="connsiteY7" fmla="*/ 707977 h 1300708"/>
                <a:gd name="connsiteX8" fmla="*/ 170892 w 648072"/>
                <a:gd name="connsiteY8" fmla="*/ 692764 h 1300708"/>
                <a:gd name="connsiteX9" fmla="*/ 170892 w 648072"/>
                <a:gd name="connsiteY9" fmla="*/ 148580 h 1300708"/>
                <a:gd name="connsiteX10" fmla="*/ 319472 w 648072"/>
                <a:gd name="connsiteY10" fmla="*/ 0 h 130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8072" h="1300708">
                  <a:moveTo>
                    <a:pt x="319472" y="0"/>
                  </a:moveTo>
                  <a:cubicBezTo>
                    <a:pt x="401530" y="0"/>
                    <a:pt x="468052" y="66522"/>
                    <a:pt x="468052" y="148580"/>
                  </a:cubicBezTo>
                  <a:lnTo>
                    <a:pt x="468052" y="687809"/>
                  </a:lnTo>
                  <a:lnTo>
                    <a:pt x="505208" y="707977"/>
                  </a:lnTo>
                  <a:cubicBezTo>
                    <a:pt x="591402" y="766208"/>
                    <a:pt x="648072" y="864822"/>
                    <a:pt x="648072" y="976672"/>
                  </a:cubicBezTo>
                  <a:cubicBezTo>
                    <a:pt x="648072" y="1155632"/>
                    <a:pt x="502996" y="1300708"/>
                    <a:pt x="324036" y="1300708"/>
                  </a:cubicBezTo>
                  <a:cubicBezTo>
                    <a:pt x="145076" y="1300708"/>
                    <a:pt x="0" y="1155632"/>
                    <a:pt x="0" y="976672"/>
                  </a:cubicBezTo>
                  <a:cubicBezTo>
                    <a:pt x="0" y="864822"/>
                    <a:pt x="56670" y="766208"/>
                    <a:pt x="142864" y="707977"/>
                  </a:cubicBezTo>
                  <a:lnTo>
                    <a:pt x="170892" y="692764"/>
                  </a:lnTo>
                  <a:lnTo>
                    <a:pt x="170892" y="148580"/>
                  </a:lnTo>
                  <a:cubicBezTo>
                    <a:pt x="170892" y="66522"/>
                    <a:pt x="237414" y="0"/>
                    <a:pt x="319472" y="0"/>
                  </a:cubicBezTo>
                  <a:close/>
                </a:path>
              </a:pathLst>
            </a:custGeom>
            <a:solidFill>
              <a:srgbClr val="CE65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4" name="Retângulo 33"/>
          <p:cNvSpPr/>
          <p:nvPr/>
        </p:nvSpPr>
        <p:spPr>
          <a:xfrm>
            <a:off x="5292080" y="5877272"/>
            <a:ext cx="36599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solidFill>
                  <a:srgbClr val="CE6536"/>
                </a:solidFill>
              </a:rPr>
              <a:t>10°C </a:t>
            </a:r>
            <a:r>
              <a:rPr lang="pt-BR" sz="4400" b="1" dirty="0">
                <a:solidFill>
                  <a:srgbClr val="CE6536"/>
                </a:solidFill>
              </a:rPr>
              <a:t>&lt; T &lt; </a:t>
            </a:r>
            <a:r>
              <a:rPr lang="pt-BR" sz="4400" b="1" dirty="0" smtClean="0">
                <a:solidFill>
                  <a:srgbClr val="CE6536"/>
                </a:solidFill>
              </a:rPr>
              <a:t>25°C</a:t>
            </a:r>
            <a:endParaRPr lang="pt-BR" sz="4400" b="1" dirty="0">
              <a:solidFill>
                <a:srgbClr val="CE6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1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37TGp_bizpeople_light_ani">
  <a:themeElements>
    <a:clrScheme name="437TGp_bizpeople_light_ani 1">
      <a:dk1>
        <a:srgbClr val="30311D"/>
      </a:dk1>
      <a:lt1>
        <a:srgbClr val="FFFFFF"/>
      </a:lt1>
      <a:dk2>
        <a:srgbClr val="003366"/>
      </a:dk2>
      <a:lt2>
        <a:srgbClr val="DDDDDD"/>
      </a:lt2>
      <a:accent1>
        <a:srgbClr val="7E52CC"/>
      </a:accent1>
      <a:accent2>
        <a:srgbClr val="4A9ACC"/>
      </a:accent2>
      <a:accent3>
        <a:srgbClr val="FFFFFF"/>
      </a:accent3>
      <a:accent4>
        <a:srgbClr val="272817"/>
      </a:accent4>
      <a:accent5>
        <a:srgbClr val="C0B3E2"/>
      </a:accent5>
      <a:accent6>
        <a:srgbClr val="428BB9"/>
      </a:accent6>
      <a:hlink>
        <a:srgbClr val="4582A7"/>
      </a:hlink>
      <a:folHlink>
        <a:srgbClr val="B2AF7A"/>
      </a:folHlink>
    </a:clrScheme>
    <a:fontScheme name="437TGp_bizpeople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rgbClr val="080808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rgbClr val="080808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37TGp_bizpeople_light_ani 1">
        <a:dk1>
          <a:srgbClr val="30311D"/>
        </a:dk1>
        <a:lt1>
          <a:srgbClr val="FFFFFF"/>
        </a:lt1>
        <a:dk2>
          <a:srgbClr val="003366"/>
        </a:dk2>
        <a:lt2>
          <a:srgbClr val="DDDDDD"/>
        </a:lt2>
        <a:accent1>
          <a:srgbClr val="7E52CC"/>
        </a:accent1>
        <a:accent2>
          <a:srgbClr val="4A9ACC"/>
        </a:accent2>
        <a:accent3>
          <a:srgbClr val="FFFFFF"/>
        </a:accent3>
        <a:accent4>
          <a:srgbClr val="272817"/>
        </a:accent4>
        <a:accent5>
          <a:srgbClr val="C0B3E2"/>
        </a:accent5>
        <a:accent6>
          <a:srgbClr val="428BB9"/>
        </a:accent6>
        <a:hlink>
          <a:srgbClr val="4582A7"/>
        </a:hlink>
        <a:folHlink>
          <a:srgbClr val="B2AF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2">
        <a:dk1>
          <a:srgbClr val="000000"/>
        </a:dk1>
        <a:lt1>
          <a:srgbClr val="FFFFFF"/>
        </a:lt1>
        <a:dk2>
          <a:srgbClr val="702424"/>
        </a:dk2>
        <a:lt2>
          <a:srgbClr val="C0C0C0"/>
        </a:lt2>
        <a:accent1>
          <a:srgbClr val="54BBBE"/>
        </a:accent1>
        <a:accent2>
          <a:srgbClr val="E49514"/>
        </a:accent2>
        <a:accent3>
          <a:srgbClr val="FFFFFF"/>
        </a:accent3>
        <a:accent4>
          <a:srgbClr val="000000"/>
        </a:accent4>
        <a:accent5>
          <a:srgbClr val="B3DADB"/>
        </a:accent5>
        <a:accent6>
          <a:srgbClr val="CF8711"/>
        </a:accent6>
        <a:hlink>
          <a:srgbClr val="6C9A42"/>
        </a:hlink>
        <a:folHlink>
          <a:srgbClr val="82A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3">
        <a:dk1>
          <a:srgbClr val="003366"/>
        </a:dk1>
        <a:lt1>
          <a:srgbClr val="FFFFFF"/>
        </a:lt1>
        <a:dk2>
          <a:srgbClr val="000000"/>
        </a:dk2>
        <a:lt2>
          <a:srgbClr val="DDDDDD"/>
        </a:lt2>
        <a:accent1>
          <a:srgbClr val="438ACB"/>
        </a:accent1>
        <a:accent2>
          <a:srgbClr val="32A287"/>
        </a:accent2>
        <a:accent3>
          <a:srgbClr val="FFFFFF"/>
        </a:accent3>
        <a:accent4>
          <a:srgbClr val="002A56"/>
        </a:accent4>
        <a:accent5>
          <a:srgbClr val="B0C4E2"/>
        </a:accent5>
        <a:accent6>
          <a:srgbClr val="2C927A"/>
        </a:accent6>
        <a:hlink>
          <a:srgbClr val="729943"/>
        </a:hlink>
        <a:folHlink>
          <a:srgbClr val="82B4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437TGp_bizpeople_light_ani</Template>
  <TotalTime>1265</TotalTime>
  <Words>441</Words>
  <Application>Microsoft Office PowerPoint</Application>
  <PresentationFormat>Apresentação na tela (4:3)</PresentationFormat>
  <Paragraphs>124</Paragraphs>
  <Slides>16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16</vt:i4>
      </vt:variant>
    </vt:vector>
  </HeadingPairs>
  <TitlesOfParts>
    <vt:vector size="25" baseType="lpstr">
      <vt:lpstr>Dotum</vt:lpstr>
      <vt:lpstr>Arial</vt:lpstr>
      <vt:lpstr>Calibri</vt:lpstr>
      <vt:lpstr>Century Gothic</vt:lpstr>
      <vt:lpstr>Trebuchet MS</vt:lpstr>
      <vt:lpstr>Verdana</vt:lpstr>
      <vt:lpstr>Wingdings</vt:lpstr>
      <vt:lpstr>437TGp_bizpeople_light_ani</vt:lpstr>
      <vt:lpstr>Tema do Office</vt:lpstr>
      <vt:lpstr>Apresentação do PowerPoint</vt:lpstr>
      <vt:lpstr>Fermentação Anaeróbia</vt:lpstr>
      <vt:lpstr>Etapas da Biodigestão Anaeróbica</vt:lpstr>
      <vt:lpstr>Apresentação do PowerPoint</vt:lpstr>
      <vt:lpstr>Apresentação do PowerPoint</vt:lpstr>
      <vt:lpstr>Apresentação do PowerPoint</vt:lpstr>
      <vt:lpstr>Condições do Meio</vt:lpstr>
      <vt:lpstr>Condições do Meio</vt:lpstr>
      <vt:lpstr>Condições do Meio</vt:lpstr>
      <vt:lpstr>Condições do Meio</vt:lpstr>
      <vt:lpstr>Condições do Meio</vt:lpstr>
      <vt:lpstr>Condições do Meio</vt:lpstr>
      <vt:lpstr>Condições do Meio</vt:lpstr>
      <vt:lpstr>Condições do Meio</vt:lpstr>
      <vt:lpstr>Condições do Meio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Samuel Alves de Oliveira</dc:creator>
  <cp:lastModifiedBy>Samuel</cp:lastModifiedBy>
  <cp:revision>99</cp:revision>
  <dcterms:created xsi:type="dcterms:W3CDTF">2013-06-20T10:54:08Z</dcterms:created>
  <dcterms:modified xsi:type="dcterms:W3CDTF">2014-07-07T21:32:24Z</dcterms:modified>
</cp:coreProperties>
</file>