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sldIdLst>
    <p:sldId id="285" r:id="rId2"/>
    <p:sldId id="286" r:id="rId3"/>
    <p:sldId id="292" r:id="rId4"/>
    <p:sldId id="287" r:id="rId5"/>
    <p:sldId id="289" r:id="rId6"/>
    <p:sldId id="288" r:id="rId7"/>
    <p:sldId id="290" r:id="rId8"/>
    <p:sldId id="291" r:id="rId9"/>
    <p:sldId id="293" r:id="rId10"/>
    <p:sldId id="294" r:id="rId11"/>
    <p:sldId id="295" r:id="rId12"/>
    <p:sldId id="296" r:id="rId13"/>
    <p:sldId id="298" r:id="rId14"/>
    <p:sldId id="304" r:id="rId15"/>
    <p:sldId id="299" r:id="rId16"/>
    <p:sldId id="301" r:id="rId17"/>
    <p:sldId id="302" r:id="rId18"/>
    <p:sldId id="300" r:id="rId19"/>
    <p:sldId id="303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8" r:id="rId29"/>
    <p:sldId id="313" r:id="rId30"/>
    <p:sldId id="314" r:id="rId31"/>
    <p:sldId id="319" r:id="rId32"/>
    <p:sldId id="316" r:id="rId33"/>
    <p:sldId id="317" r:id="rId34"/>
    <p:sldId id="320" r:id="rId35"/>
    <p:sldId id="315" r:id="rId36"/>
    <p:sldId id="322" r:id="rId37"/>
    <p:sldId id="321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C32A-A1E2-4659-ACA7-B3CB2F8CFC52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0BDE-3813-4668-A2CA-0364F1BFF4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3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80BDE-3813-4668-A2CA-0364F1BFF42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214282" y="142852"/>
          <a:ext cx="3181373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r:id="rId4" imgW="5869080" imgH="2354040" progId="CorelDraw.Graphic.13">
                  <p:embed/>
                </p:oleObj>
              </mc:Choice>
              <mc:Fallback>
                <p:oleObj r:id="rId4" imgW="5869080" imgH="2354040" progId="CorelDraw.Graphic.1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42852"/>
                        <a:ext cx="3181373" cy="14287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715140" y="5697478"/>
          <a:ext cx="2266042" cy="101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r:id="rId3" imgW="5869080" imgH="2354040" progId="CorelDraw.Graphic.13">
                  <p:embed/>
                </p:oleObj>
              </mc:Choice>
              <mc:Fallback>
                <p:oleObj r:id="rId3" imgW="5869080" imgH="2354040" progId="CorelDraw.Graphic.1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5697478"/>
                        <a:ext cx="2266042" cy="101768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Tecnologia de Produção de Biomassa Energética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Capítulo 3 – Carvão Vegetal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Produção Mundial</a:t>
            </a:r>
            <a:endParaRPr lang="pt-BR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99"/>
              </a:clrFrom>
              <a:clrTo>
                <a:srgbClr val="0000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1" y="1337244"/>
            <a:ext cx="8471291" cy="5260108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Produção Nacional</a:t>
            </a:r>
            <a:endParaRPr lang="pt-BR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65503" cy="4262771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Produção Nacional</a:t>
            </a:r>
            <a:endParaRPr lang="pt-BR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8" y="1340768"/>
            <a:ext cx="8597882" cy="4176464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Produção Nacional</a:t>
            </a:r>
            <a:endParaRPr lang="pt-BR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2416"/>
            <a:ext cx="3600400" cy="2633126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02416"/>
            <a:ext cx="3600400" cy="2633126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14651"/>
            <a:ext cx="3672408" cy="2609194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Produção Nacional</a:t>
            </a:r>
            <a:endParaRPr lang="pt-BR" dirty="0"/>
          </a:p>
        </p:txBody>
      </p:sp>
      <p:pic>
        <p:nvPicPr>
          <p:cNvPr id="125954" name="Picture 2" descr="http://www.mecatronica.eesc.usp.br/wiki/upload/6/63/Bra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1498"/>
            <a:ext cx="5112568" cy="52399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Consumo Nacional</a:t>
            </a:r>
            <a:endParaRPr lang="pt-BR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84784"/>
            <a:ext cx="8398041" cy="396044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Consumo Nacional</a:t>
            </a:r>
            <a:endParaRPr lang="pt-BR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6" y="1412776"/>
            <a:ext cx="8542966" cy="43924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7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Consumo Nacional</a:t>
            </a:r>
            <a:endParaRPr lang="pt-BR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6" y="1412776"/>
            <a:ext cx="8589754" cy="4392488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Consumo Nacional</a:t>
            </a:r>
            <a:endParaRPr lang="pt-BR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84784"/>
            <a:ext cx="8313117" cy="4091334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266928" cy="497200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Pirólise</a:t>
            </a:r>
          </a:p>
          <a:p>
            <a:pPr lvl="1"/>
            <a:r>
              <a:rPr lang="pt-BR" dirty="0"/>
              <a:t>A ação do calor sobre a madeira, que é um material </a:t>
            </a:r>
            <a:r>
              <a:rPr lang="pt-BR" dirty="0" smtClean="0"/>
              <a:t>predominantemente orgânico, implica </a:t>
            </a:r>
            <a:r>
              <a:rPr lang="pt-BR" dirty="0"/>
              <a:t>na sua </a:t>
            </a:r>
            <a:r>
              <a:rPr lang="pt-BR" dirty="0" smtClean="0"/>
              <a:t>degradação.</a:t>
            </a:r>
          </a:p>
          <a:p>
            <a:pPr lvl="1"/>
            <a:r>
              <a:rPr lang="pt-BR" dirty="0" smtClean="0"/>
              <a:t>Por </a:t>
            </a:r>
            <a:r>
              <a:rPr lang="pt-BR" dirty="0" err="1"/>
              <a:t>conseqüência</a:t>
            </a:r>
            <a:r>
              <a:rPr lang="pt-BR" dirty="0"/>
              <a:t>, há o surgimento de uma pequena </a:t>
            </a:r>
            <a:r>
              <a:rPr lang="pt-BR" dirty="0" smtClean="0"/>
              <a:t>fração residual </a:t>
            </a:r>
            <a:r>
              <a:rPr lang="pt-BR" dirty="0"/>
              <a:t>que é denominada “cinzas” e que correspondem aos elementos </a:t>
            </a:r>
            <a:r>
              <a:rPr lang="pt-BR" dirty="0" smtClean="0"/>
              <a:t>minerais quantitativamente </a:t>
            </a:r>
            <a:r>
              <a:rPr lang="pt-BR" dirty="0"/>
              <a:t>minoritários originalmente presentes na </a:t>
            </a:r>
            <a:r>
              <a:rPr lang="pt-BR" dirty="0" smtClean="0"/>
              <a:t>madeira.</a:t>
            </a:r>
          </a:p>
          <a:p>
            <a:pPr lvl="1"/>
            <a:r>
              <a:rPr lang="pt-BR" dirty="0" smtClean="0"/>
              <a:t>Este </a:t>
            </a:r>
            <a:r>
              <a:rPr lang="pt-BR" dirty="0"/>
              <a:t>fenômeno </a:t>
            </a:r>
            <a:r>
              <a:rPr lang="pt-BR" dirty="0" smtClean="0"/>
              <a:t>é denominado </a:t>
            </a:r>
            <a:r>
              <a:rPr lang="pt-BR" dirty="0"/>
              <a:t>genericamente de “pirólise” </a:t>
            </a:r>
            <a:r>
              <a:rPr lang="pt-BR" dirty="0" smtClean="0"/>
              <a:t>ou “</a:t>
            </a:r>
            <a:r>
              <a:rPr lang="pt-BR" dirty="0" err="1" smtClean="0"/>
              <a:t>termodegradação</a:t>
            </a:r>
            <a:r>
              <a:rPr lang="pt-BR" dirty="0"/>
              <a:t>” da madeira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 </a:t>
            </a:r>
            <a:endParaRPr lang="pt-BR" dirty="0"/>
          </a:p>
        </p:txBody>
      </p:sp>
      <p:pic>
        <p:nvPicPr>
          <p:cNvPr id="129026" name="Picture 2" descr="http://upload.wikimedia.org/wikipedia/commons/8/8f/Piroli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01" y="1988840"/>
            <a:ext cx="2736304" cy="251201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554960" cy="5188032"/>
          </a:xfrm>
        </p:spPr>
        <p:txBody>
          <a:bodyPr>
            <a:normAutofit/>
          </a:bodyPr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/>
              <a:t>O carvão vegetal é um subproduto </a:t>
            </a:r>
            <a:r>
              <a:rPr lang="pt-BR" dirty="0" smtClean="0"/>
              <a:t>florestal resultante </a:t>
            </a:r>
            <a:r>
              <a:rPr lang="pt-BR" dirty="0"/>
              <a:t>da pirólise da madeira, </a:t>
            </a:r>
            <a:r>
              <a:rPr lang="pt-BR" dirty="0" smtClean="0"/>
              <a:t>também conhecida </a:t>
            </a:r>
            <a:r>
              <a:rPr lang="pt-BR" dirty="0"/>
              <a:t>como carbonização ou destilação </a:t>
            </a:r>
            <a:r>
              <a:rPr lang="pt-BR" dirty="0" smtClean="0"/>
              <a:t>seca da madeira. É </a:t>
            </a:r>
            <a:r>
              <a:rPr lang="pt-BR" dirty="0"/>
              <a:t>um método </a:t>
            </a:r>
            <a:r>
              <a:rPr lang="pt-BR" dirty="0" smtClean="0"/>
              <a:t>destrutivo.</a:t>
            </a:r>
          </a:p>
          <a:p>
            <a:pPr lvl="1"/>
            <a:r>
              <a:rPr lang="pt-BR" dirty="0" smtClean="0"/>
              <a:t>No processo </a:t>
            </a:r>
            <a:r>
              <a:rPr lang="pt-BR" dirty="0"/>
              <a:t>de carbonização, a madeira é </a:t>
            </a:r>
            <a:r>
              <a:rPr lang="pt-BR" dirty="0" smtClean="0"/>
              <a:t>aquecida em </a:t>
            </a:r>
            <a:r>
              <a:rPr lang="pt-BR" dirty="0"/>
              <a:t>ambiente fechado, na ausência ou </a:t>
            </a:r>
            <a:r>
              <a:rPr lang="pt-BR" dirty="0" smtClean="0"/>
              <a:t>na presença </a:t>
            </a:r>
            <a:r>
              <a:rPr lang="pt-BR" dirty="0"/>
              <a:t>de quantidades </a:t>
            </a:r>
            <a:r>
              <a:rPr lang="pt-BR" dirty="0" smtClean="0"/>
              <a:t>controladas de oxigênio</a:t>
            </a:r>
            <a:r>
              <a:rPr lang="pt-BR" dirty="0"/>
              <a:t>, a temperaturas acima de </a:t>
            </a:r>
            <a:r>
              <a:rPr lang="pt-BR" dirty="0" smtClean="0"/>
              <a:t>300 °C, desprendendo </a:t>
            </a:r>
            <a:r>
              <a:rPr lang="pt-BR" dirty="0"/>
              <a:t>vapor d’água, líquidos orgânicos </a:t>
            </a:r>
            <a:r>
              <a:rPr lang="pt-BR" dirty="0" smtClean="0"/>
              <a:t>e gases </a:t>
            </a:r>
            <a:r>
              <a:rPr lang="pt-BR" dirty="0"/>
              <a:t>não condensáveis, ficando como resíduo </a:t>
            </a:r>
            <a:r>
              <a:rPr lang="pt-BR" dirty="0" smtClean="0"/>
              <a:t>o carvão</a:t>
            </a:r>
            <a:r>
              <a:rPr lang="pt-BR" dirty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07522" name="Picture 2" descr="http://www.brasilescola.com/upload/conteudo/images/o-aspecto-carvao-vegetal-1317916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92" y="4277002"/>
            <a:ext cx="2808967" cy="188830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4" name="Picture 4" descr="http://www.carvaomadepinho.com.br/wp-content/uploads/2011/07/carvao-vege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52910"/>
            <a:ext cx="2792191" cy="185215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338936" cy="5188032"/>
          </a:xfrm>
        </p:spPr>
        <p:txBody>
          <a:bodyPr/>
          <a:lstStyle/>
          <a:p>
            <a:r>
              <a:rPr lang="pt-BR" dirty="0" smtClean="0"/>
              <a:t>Pirólise</a:t>
            </a:r>
          </a:p>
          <a:p>
            <a:pPr lvl="1"/>
            <a:r>
              <a:rPr lang="pt-BR" dirty="0"/>
              <a:t>A pirólise da madeira ou de outra biomassa vegetal, em atmosfera controlada e </a:t>
            </a:r>
            <a:r>
              <a:rPr lang="pt-BR" dirty="0" smtClean="0"/>
              <a:t>à temperatura </a:t>
            </a:r>
            <a:r>
              <a:rPr lang="pt-BR" dirty="0"/>
              <a:t>conveniente, produz carvão vegetal e matéria volátil parcialmente condensável.</a:t>
            </a:r>
          </a:p>
          <a:p>
            <a:pPr lvl="1"/>
            <a:r>
              <a:rPr lang="pt-BR" dirty="0"/>
              <a:t>Este processo também é chamado de “destilação seca da madeira” pois, mediante a ação </a:t>
            </a:r>
            <a:r>
              <a:rPr lang="pt-BR" dirty="0" smtClean="0"/>
              <a:t>do calor</a:t>
            </a:r>
            <a:r>
              <a:rPr lang="pt-BR" dirty="0"/>
              <a:t>, ocorre a eliminação da maior parte dos componentes voláteis da madeira e </a:t>
            </a:r>
            <a:r>
              <a:rPr lang="pt-BR" dirty="0" smtClean="0"/>
              <a:t>a concentração </a:t>
            </a:r>
            <a:r>
              <a:rPr lang="pt-BR" dirty="0"/>
              <a:t>de carbono no carvão vegetal produzido.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 </a:t>
            </a:r>
            <a:endParaRPr lang="pt-BR" dirty="0"/>
          </a:p>
        </p:txBody>
      </p:sp>
      <p:pic>
        <p:nvPicPr>
          <p:cNvPr id="130050" name="Picture 2" descr="http://cienciahoje.uol.com.br/colunas/terra-em-transe/imagens/devoltaparaofuturo0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901008" cy="217575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2" name="Picture 4" descr="http://t2.gstatic.com/images?q=tbn:ANd9GcQkf1JQvn4NQiKYqfkUVxhNhpM2a65ChzGHi17bS2u0f6vDUz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67799"/>
            <a:ext cx="2901008" cy="193642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Processo de Carbonização</a:t>
            </a:r>
          </a:p>
          <a:p>
            <a:pPr lvl="1"/>
            <a:r>
              <a:rPr lang="pt-BR" b="1" dirty="0"/>
              <a:t>Até </a:t>
            </a:r>
            <a:r>
              <a:rPr lang="pt-BR" b="1" dirty="0" smtClean="0"/>
              <a:t>200 °C</a:t>
            </a:r>
            <a:endParaRPr lang="pt-BR" dirty="0"/>
          </a:p>
          <a:p>
            <a:pPr lvl="2"/>
            <a:r>
              <a:rPr lang="pt-BR" dirty="0" smtClean="0"/>
              <a:t>Ocorre </a:t>
            </a:r>
            <a:r>
              <a:rPr lang="pt-BR" dirty="0"/>
              <a:t>a secagem da madeira. O processo é </a:t>
            </a:r>
            <a:r>
              <a:rPr lang="pt-BR" dirty="0" smtClean="0"/>
              <a:t>endotérmico, verificando-se </a:t>
            </a:r>
            <a:r>
              <a:rPr lang="pt-BR" dirty="0"/>
              <a:t>a liberação de H</a:t>
            </a:r>
            <a:r>
              <a:rPr lang="pt-BR" baseline="-25000" dirty="0"/>
              <a:t>2</a:t>
            </a:r>
            <a:r>
              <a:rPr lang="pt-BR" dirty="0"/>
              <a:t>0, traços de CO</a:t>
            </a:r>
            <a:r>
              <a:rPr lang="pt-BR" baseline="-25000" dirty="0"/>
              <a:t>2</a:t>
            </a:r>
            <a:r>
              <a:rPr lang="pt-BR" dirty="0"/>
              <a:t>, HCOOH, CH</a:t>
            </a:r>
            <a:r>
              <a:rPr lang="pt-BR" baseline="-25000" dirty="0"/>
              <a:t>3</a:t>
            </a:r>
            <a:r>
              <a:rPr lang="pt-BR" dirty="0"/>
              <a:t>COOH e </a:t>
            </a:r>
            <a:r>
              <a:rPr lang="pt-BR" dirty="0" err="1"/>
              <a:t>glioxal</a:t>
            </a:r>
            <a:r>
              <a:rPr lang="pt-BR" dirty="0"/>
              <a:t>.</a:t>
            </a:r>
          </a:p>
          <a:p>
            <a:pPr lvl="1"/>
            <a:r>
              <a:rPr lang="pt-BR" b="1" dirty="0" smtClean="0"/>
              <a:t>Entre 200 e 280 °C</a:t>
            </a:r>
            <a:endParaRPr lang="pt-BR" dirty="0"/>
          </a:p>
          <a:p>
            <a:pPr lvl="2"/>
            <a:r>
              <a:rPr lang="pt-BR" dirty="0" smtClean="0"/>
              <a:t>O </a:t>
            </a:r>
            <a:r>
              <a:rPr lang="pt-BR" dirty="0"/>
              <a:t>processo ainda é endotérmico, com a liberação de H</a:t>
            </a:r>
            <a:r>
              <a:rPr lang="pt-BR" baseline="-25000" dirty="0"/>
              <a:t>2</a:t>
            </a:r>
            <a:r>
              <a:rPr lang="pt-BR" dirty="0"/>
              <a:t>O, </a:t>
            </a:r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r>
              <a:rPr lang="pt-BR" dirty="0" smtClean="0"/>
              <a:t>, HCOOH</a:t>
            </a:r>
            <a:r>
              <a:rPr lang="pt-BR" dirty="0"/>
              <a:t>, CH</a:t>
            </a:r>
            <a:r>
              <a:rPr lang="pt-BR" baseline="-25000" dirty="0"/>
              <a:t>3</a:t>
            </a:r>
            <a:r>
              <a:rPr lang="pt-BR" dirty="0"/>
              <a:t>COOH e </a:t>
            </a:r>
            <a:r>
              <a:rPr lang="pt-BR" dirty="0" err="1"/>
              <a:t>glioxal</a:t>
            </a:r>
            <a:r>
              <a:rPr lang="pt-BR" dirty="0"/>
              <a:t> e um pouco de </a:t>
            </a:r>
            <a:r>
              <a:rPr lang="pt-BR" dirty="0" smtClean="0"/>
              <a:t>CO.</a:t>
            </a:r>
          </a:p>
          <a:p>
            <a:pPr lvl="2"/>
            <a:r>
              <a:rPr lang="pt-BR" dirty="0" smtClean="0"/>
              <a:t>Nesta </a:t>
            </a:r>
            <a:r>
              <a:rPr lang="pt-BR" dirty="0"/>
              <a:t>etapa, destaca-se o início </a:t>
            </a:r>
            <a:r>
              <a:rPr lang="pt-BR" dirty="0" smtClean="0"/>
              <a:t>da liberação </a:t>
            </a:r>
            <a:r>
              <a:rPr lang="pt-BR" dirty="0"/>
              <a:t>de produtos com alto poder calorífico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7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Processo de Carbonização</a:t>
            </a:r>
          </a:p>
          <a:p>
            <a:pPr lvl="1"/>
            <a:r>
              <a:rPr lang="pt-BR" b="1" dirty="0" smtClean="0"/>
              <a:t>Entre 280 e 500 °C</a:t>
            </a:r>
          </a:p>
          <a:p>
            <a:pPr lvl="2"/>
            <a:r>
              <a:rPr lang="pt-BR" dirty="0" smtClean="0"/>
              <a:t>O </a:t>
            </a:r>
            <a:r>
              <a:rPr lang="pt-BR" dirty="0"/>
              <a:t>processo é exotérmico e </a:t>
            </a:r>
            <a:r>
              <a:rPr lang="pt-BR" dirty="0" err="1" smtClean="0"/>
              <a:t>auto-sustentável</a:t>
            </a:r>
            <a:r>
              <a:rPr lang="pt-BR" dirty="0" smtClean="0"/>
              <a:t>.</a:t>
            </a:r>
          </a:p>
          <a:p>
            <a:pPr lvl="2"/>
            <a:r>
              <a:rPr lang="pt-BR" dirty="0" smtClean="0"/>
              <a:t>Ocorrem reações secundárias </a:t>
            </a:r>
            <a:r>
              <a:rPr lang="pt-BR" dirty="0"/>
              <a:t>com os produtos da pirólise primária. Verifica-se a liberação de CO, </a:t>
            </a:r>
            <a:r>
              <a:rPr lang="pt-BR" dirty="0" smtClean="0"/>
              <a:t>CH</a:t>
            </a:r>
            <a:r>
              <a:rPr lang="pt-BR" baseline="-25000" dirty="0" smtClean="0"/>
              <a:t>4</a:t>
            </a:r>
            <a:r>
              <a:rPr lang="pt-BR" dirty="0" smtClean="0"/>
              <a:t>, HCHO</a:t>
            </a:r>
            <a:r>
              <a:rPr lang="pt-BR" dirty="0"/>
              <a:t>, CH</a:t>
            </a:r>
            <a:r>
              <a:rPr lang="pt-BR" baseline="-25000" dirty="0"/>
              <a:t>3</a:t>
            </a:r>
            <a:r>
              <a:rPr lang="pt-BR" dirty="0"/>
              <a:t>COOH, CH</a:t>
            </a:r>
            <a:r>
              <a:rPr lang="pt-BR" baseline="-25000" dirty="0"/>
              <a:t>3</a:t>
            </a:r>
            <a:r>
              <a:rPr lang="pt-BR" dirty="0"/>
              <a:t>OH, H</a:t>
            </a:r>
            <a:r>
              <a:rPr lang="pt-BR" baseline="-25000" dirty="0"/>
              <a:t>2</a:t>
            </a:r>
            <a:r>
              <a:rPr lang="pt-BR" dirty="0"/>
              <a:t> e </a:t>
            </a:r>
            <a:r>
              <a:rPr lang="pt-BR" dirty="0" smtClean="0"/>
              <a:t>alcatrões</a:t>
            </a:r>
            <a:r>
              <a:rPr lang="pt-BR" dirty="0"/>
              <a:t>. Forma-se o resíduo da pirólise: o </a:t>
            </a:r>
            <a:r>
              <a:rPr lang="pt-BR" dirty="0" smtClean="0"/>
              <a:t>carvão vegetal.</a:t>
            </a:r>
          </a:p>
          <a:p>
            <a:pPr lvl="1"/>
            <a:r>
              <a:rPr lang="pt-BR" b="1" dirty="0"/>
              <a:t>Acima de </a:t>
            </a:r>
            <a:r>
              <a:rPr lang="pt-BR" b="1" dirty="0" smtClean="0"/>
              <a:t>500 °C:</a:t>
            </a:r>
          </a:p>
          <a:p>
            <a:pPr lvl="2"/>
            <a:r>
              <a:rPr lang="pt-BR" dirty="0" smtClean="0"/>
              <a:t>Processo </a:t>
            </a:r>
            <a:r>
              <a:rPr lang="pt-BR" dirty="0"/>
              <a:t>indesejado, pois a H</a:t>
            </a:r>
            <a:r>
              <a:rPr lang="pt-BR" baseline="-25000" dirty="0"/>
              <a:t>2</a:t>
            </a:r>
            <a:r>
              <a:rPr lang="pt-BR" dirty="0"/>
              <a:t>O e o CO</a:t>
            </a:r>
            <a:r>
              <a:rPr lang="pt-BR" baseline="-25000" dirty="0"/>
              <a:t>2</a:t>
            </a:r>
            <a:r>
              <a:rPr lang="pt-BR" dirty="0"/>
              <a:t> reagem com </a:t>
            </a:r>
            <a:r>
              <a:rPr lang="pt-BR" dirty="0" smtClean="0"/>
              <a:t>o carvão</a:t>
            </a:r>
            <a:r>
              <a:rPr lang="pt-BR" dirty="0"/>
              <a:t>, produzindo CO, H</a:t>
            </a:r>
            <a:r>
              <a:rPr lang="pt-BR" baseline="-25000" dirty="0"/>
              <a:t>2</a:t>
            </a:r>
            <a:r>
              <a:rPr lang="pt-BR" dirty="0"/>
              <a:t> e HCHO, e diminuindo, portanto, o rendimento. </a:t>
            </a:r>
            <a:r>
              <a:rPr lang="pt-BR" dirty="0" smtClean="0"/>
              <a:t>Ocorrem também </a:t>
            </a:r>
            <a:r>
              <a:rPr lang="pt-BR" dirty="0"/>
              <a:t>reações de pirólise dos gases efluentes da etapa anterior.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30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Processo de Carbonização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 </a:t>
            </a:r>
            <a:endParaRPr lang="pt-BR" dirty="0"/>
          </a:p>
        </p:txBody>
      </p:sp>
      <p:pic>
        <p:nvPicPr>
          <p:cNvPr id="126978" name="Picture 2" descr="http://www.mecatronica.eesc.usp.br/wiki/upload/c/c5/Emissoes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t="4132" r="3681" b="6314"/>
          <a:stretch/>
        </p:blipFill>
        <p:spPr bwMode="auto">
          <a:xfrm>
            <a:off x="251520" y="2132856"/>
            <a:ext cx="8715638" cy="273630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1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Processo de Carbonização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 </a:t>
            </a:r>
            <a:endParaRPr lang="pt-BR" dirty="0"/>
          </a:p>
        </p:txBody>
      </p:sp>
      <p:pic>
        <p:nvPicPr>
          <p:cNvPr id="128002" name="Picture 2" descr="http://www.mecatronica.eesc.usp.br/wiki/upload/5/5f/Emissoe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96125"/>
            <a:ext cx="6336704" cy="417268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Sistemas de produção de carvão </a:t>
            </a:r>
            <a:r>
              <a:rPr lang="pt-BR" dirty="0" smtClean="0"/>
              <a:t>vegetal</a:t>
            </a:r>
          </a:p>
          <a:p>
            <a:pPr lvl="1"/>
            <a:r>
              <a:rPr lang="pt-BR" dirty="0"/>
              <a:t>Sistemas com fonte interna de calor ou por combustão </a:t>
            </a:r>
            <a:r>
              <a:rPr lang="pt-BR" dirty="0" smtClean="0"/>
              <a:t>parcial</a:t>
            </a:r>
          </a:p>
          <a:p>
            <a:pPr lvl="2"/>
            <a:r>
              <a:rPr lang="pt-BR" dirty="0" smtClean="0"/>
              <a:t>Nestes sistemas o </a:t>
            </a:r>
            <a:r>
              <a:rPr lang="pt-BR" dirty="0"/>
              <a:t>calor é fornecido mediante a combustão de parte da carga destinada para </a:t>
            </a:r>
            <a:r>
              <a:rPr lang="pt-BR" dirty="0" smtClean="0"/>
              <a:t>a carbonização.</a:t>
            </a:r>
          </a:p>
          <a:p>
            <a:pPr lvl="2"/>
            <a:r>
              <a:rPr lang="pt-BR" dirty="0" smtClean="0"/>
              <a:t>Neste </a:t>
            </a:r>
            <a:r>
              <a:rPr lang="pt-BR" dirty="0"/>
              <a:t>caso, cerca de 10 a 20% do peso da carga de madeira </a:t>
            </a:r>
            <a:r>
              <a:rPr lang="pt-BR" dirty="0" smtClean="0"/>
              <a:t>é “sacrificada</a:t>
            </a:r>
            <a:r>
              <a:rPr lang="pt-BR" dirty="0"/>
              <a:t>” mediante combustão total, gerando o calor necessário para o </a:t>
            </a:r>
            <a:r>
              <a:rPr lang="pt-BR" dirty="0" smtClean="0"/>
              <a:t>processo.</a:t>
            </a:r>
          </a:p>
          <a:p>
            <a:pPr lvl="2"/>
            <a:r>
              <a:rPr lang="pt-BR" dirty="0" smtClean="0"/>
              <a:t>A queima </a:t>
            </a:r>
            <a:r>
              <a:rPr lang="pt-BR" dirty="0"/>
              <a:t>é realizada através da admissão controlada de ar no interior do forno. É </a:t>
            </a:r>
            <a:r>
              <a:rPr lang="pt-BR" dirty="0" smtClean="0"/>
              <a:t>um processo </a:t>
            </a:r>
            <a:r>
              <a:rPr lang="pt-BR" dirty="0"/>
              <a:t>predominantemente artesanal, sendo mais difundido em países do </a:t>
            </a:r>
            <a:r>
              <a:rPr lang="pt-BR" dirty="0" smtClean="0"/>
              <a:t>terceiro mundo.</a:t>
            </a:r>
          </a:p>
          <a:p>
            <a:pPr lvl="2"/>
            <a:r>
              <a:rPr lang="pt-BR" dirty="0" smtClean="0"/>
              <a:t>Mais utilizada no Brasil e no mundo.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73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Sistemas de produção de carvão </a:t>
            </a:r>
            <a:r>
              <a:rPr lang="pt-BR" dirty="0" smtClean="0"/>
              <a:t>vegetal</a:t>
            </a:r>
          </a:p>
          <a:p>
            <a:pPr lvl="1"/>
            <a:r>
              <a:rPr lang="pt-BR" dirty="0"/>
              <a:t>Sistemas com fonte externa de </a:t>
            </a:r>
            <a:r>
              <a:rPr lang="pt-BR" dirty="0" smtClean="0"/>
              <a:t>calor</a:t>
            </a:r>
          </a:p>
          <a:p>
            <a:pPr lvl="2"/>
            <a:r>
              <a:rPr lang="pt-BR" dirty="0" smtClean="0"/>
              <a:t>Nestes </a:t>
            </a:r>
            <a:r>
              <a:rPr lang="pt-BR" dirty="0"/>
              <a:t>sistemas o calor é fornecido a </a:t>
            </a:r>
            <a:r>
              <a:rPr lang="pt-BR" dirty="0" smtClean="0"/>
              <a:t>partir de </a:t>
            </a:r>
            <a:r>
              <a:rPr lang="pt-BR" dirty="0"/>
              <a:t>uma fonte externa (aquecimento elétrico, introdução de calor na carga pela </a:t>
            </a:r>
            <a:r>
              <a:rPr lang="pt-BR" dirty="0" smtClean="0"/>
              <a:t>queima externa </a:t>
            </a:r>
            <a:r>
              <a:rPr lang="pt-BR" dirty="0"/>
              <a:t>de combustíveis sólidos, líquidos ou gasosos</a:t>
            </a:r>
            <a:r>
              <a:rPr lang="pt-BR" dirty="0" smtClean="0"/>
              <a:t>).</a:t>
            </a:r>
          </a:p>
          <a:p>
            <a:pPr lvl="2"/>
            <a:r>
              <a:rPr lang="pt-BR" dirty="0" smtClean="0"/>
              <a:t>Neste </a:t>
            </a:r>
            <a:r>
              <a:rPr lang="pt-BR" dirty="0"/>
              <a:t>caso não há a queima </a:t>
            </a:r>
            <a:r>
              <a:rPr lang="pt-BR" dirty="0" smtClean="0"/>
              <a:t>de uma </a:t>
            </a:r>
            <a:r>
              <a:rPr lang="pt-BR" dirty="0"/>
              <a:t>parte da carga para a geração de calor necessário ao </a:t>
            </a:r>
            <a:r>
              <a:rPr lang="pt-BR" dirty="0" smtClean="0"/>
              <a:t>processo.</a:t>
            </a:r>
          </a:p>
          <a:p>
            <a:pPr lvl="2"/>
            <a:r>
              <a:rPr lang="pt-BR" dirty="0" smtClean="0"/>
              <a:t>Toda </a:t>
            </a:r>
            <a:r>
              <a:rPr lang="pt-BR" dirty="0"/>
              <a:t>madeira </a:t>
            </a:r>
            <a:r>
              <a:rPr lang="pt-BR" dirty="0" smtClean="0"/>
              <a:t>é teoricamente </a:t>
            </a:r>
            <a:r>
              <a:rPr lang="pt-BR" dirty="0"/>
              <a:t>convertida em carvão vegetal, o que resulta em um maior rendimento </a:t>
            </a:r>
            <a:r>
              <a:rPr lang="pt-BR" dirty="0" smtClean="0"/>
              <a:t>do processo</a:t>
            </a:r>
            <a:r>
              <a:rPr lang="pt-BR" dirty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74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Fornos</a:t>
            </a:r>
          </a:p>
          <a:p>
            <a:pPr lvl="1"/>
            <a:r>
              <a:rPr lang="pt-BR" dirty="0"/>
              <a:t>Forno </a:t>
            </a:r>
            <a:r>
              <a:rPr lang="pt-BR" dirty="0" err="1"/>
              <a:t>meia-laranja</a:t>
            </a:r>
            <a:r>
              <a:rPr lang="pt-BR" dirty="0"/>
              <a:t> ou “rabo-quente”</a:t>
            </a:r>
            <a:endParaRPr lang="pt-BR" dirty="0" smtClean="0"/>
          </a:p>
          <a:p>
            <a:pPr lvl="2"/>
            <a:r>
              <a:rPr lang="pt-BR" dirty="0"/>
              <a:t>É construído </a:t>
            </a:r>
            <a:r>
              <a:rPr lang="pt-BR"/>
              <a:t>de </a:t>
            </a:r>
            <a:r>
              <a:rPr lang="pt-BR" smtClean="0"/>
              <a:t>tijolos, </a:t>
            </a:r>
            <a:r>
              <a:rPr lang="pt-BR" dirty="0"/>
              <a:t>geralmente sem chaminé e com uma porta.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</a:t>
            </a:r>
            <a:endParaRPr lang="pt-BR" dirty="0"/>
          </a:p>
        </p:txBody>
      </p:sp>
      <p:sp>
        <p:nvSpPr>
          <p:cNvPr id="4" name="AutoShape 2" descr="http://4.bp.blogspot.com/_npT2_mVZJx0/S7qDjuAlBGI/AAAAAAAAAEU/p35OcaDDJOY/s1600/carvoaria.jpg"/>
          <p:cNvSpPr>
            <a:spLocks noChangeAspect="1" noChangeArrowheads="1"/>
          </p:cNvSpPr>
          <p:nvPr/>
        </p:nvSpPr>
        <p:spPr bwMode="auto">
          <a:xfrm>
            <a:off x="155575" y="-2071688"/>
            <a:ext cx="52387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5" y="3348874"/>
            <a:ext cx="4229974" cy="2736304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1077" name="Picture 5" descr="http://4.bp.blogspot.com/_npT2_mVZJx0/S7qDjuAlBGI/AAAAAAAAAEU/p35OcaDDJOY/s1600/carvoa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52725"/>
            <a:ext cx="4032448" cy="33286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Fornos</a:t>
            </a:r>
          </a:p>
          <a:p>
            <a:pPr lvl="1"/>
            <a:r>
              <a:rPr lang="pt-BR" dirty="0"/>
              <a:t>Forno </a:t>
            </a:r>
            <a:r>
              <a:rPr lang="pt-BR" dirty="0" err="1"/>
              <a:t>meia-laranja</a:t>
            </a:r>
            <a:r>
              <a:rPr lang="pt-BR" dirty="0"/>
              <a:t> ou “rabo-quente</a:t>
            </a:r>
            <a:r>
              <a:rPr lang="pt-BR" dirty="0" smtClean="0"/>
              <a:t>”</a:t>
            </a:r>
          </a:p>
          <a:p>
            <a:pPr lvl="2"/>
            <a:r>
              <a:rPr lang="pt-BR" dirty="0"/>
              <a:t>Volume médio: 20 </a:t>
            </a:r>
            <a:r>
              <a:rPr lang="pt-BR" dirty="0" smtClean="0"/>
              <a:t>m</a:t>
            </a:r>
            <a:r>
              <a:rPr lang="pt-BR" baseline="30000" dirty="0" smtClean="0"/>
              <a:t>3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Ciclo </a:t>
            </a:r>
            <a:r>
              <a:rPr lang="pt-BR" dirty="0"/>
              <a:t>total: 10 dias (240 h</a:t>
            </a:r>
            <a:r>
              <a:rPr lang="pt-BR" dirty="0" smtClean="0"/>
              <a:t>);</a:t>
            </a:r>
          </a:p>
          <a:p>
            <a:pPr lvl="2"/>
            <a:r>
              <a:rPr lang="pt-BR" dirty="0" smtClean="0"/>
              <a:t>Relação </a:t>
            </a:r>
            <a:r>
              <a:rPr lang="pt-BR" dirty="0"/>
              <a:t>de volume: 2,5 m</a:t>
            </a:r>
            <a:r>
              <a:rPr lang="pt-BR" baseline="30000" dirty="0"/>
              <a:t>3</a:t>
            </a:r>
            <a:r>
              <a:rPr lang="pt-BR" dirty="0" smtClean="0"/>
              <a:t> lenha / m</a:t>
            </a:r>
            <a:r>
              <a:rPr lang="pt-BR" baseline="30000" dirty="0" smtClean="0"/>
              <a:t>3</a:t>
            </a:r>
            <a:r>
              <a:rPr lang="pt-BR" baseline="-25000" dirty="0" smtClean="0"/>
              <a:t> </a:t>
            </a:r>
            <a:r>
              <a:rPr lang="pt-BR" dirty="0" smtClean="0"/>
              <a:t>carvão;</a:t>
            </a:r>
          </a:p>
          <a:p>
            <a:pPr lvl="2"/>
            <a:r>
              <a:rPr lang="pt-BR" dirty="0" smtClean="0"/>
              <a:t>Rendimento </a:t>
            </a:r>
            <a:r>
              <a:rPr lang="pt-BR" dirty="0"/>
              <a:t>gravimétrico: 0,16 (base seca).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</a:t>
            </a:r>
            <a:endParaRPr lang="pt-BR" dirty="0"/>
          </a:p>
        </p:txBody>
      </p:sp>
      <p:sp>
        <p:nvSpPr>
          <p:cNvPr id="4" name="AutoShape 2" descr="http://4.bp.blogspot.com/_npT2_mVZJx0/S7qDjuAlBGI/AAAAAAAAAEU/p35OcaDDJOY/s1600/carvoaria.jpg"/>
          <p:cNvSpPr>
            <a:spLocks noChangeAspect="1" noChangeArrowheads="1"/>
          </p:cNvSpPr>
          <p:nvPr/>
        </p:nvSpPr>
        <p:spPr bwMode="auto">
          <a:xfrm>
            <a:off x="155575" y="-2071688"/>
            <a:ext cx="52387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7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Fornos</a:t>
            </a:r>
          </a:p>
          <a:p>
            <a:pPr lvl="1"/>
            <a:r>
              <a:rPr lang="pt-BR" dirty="0" smtClean="0"/>
              <a:t>Forno de encosta ou de barranco</a:t>
            </a:r>
          </a:p>
          <a:p>
            <a:pPr lvl="2"/>
            <a:r>
              <a:rPr lang="pt-BR" dirty="0" smtClean="0"/>
              <a:t>Construído com tijolos, geralmente com 1 a 3 chaminés e uma porta.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</a:t>
            </a:r>
            <a:endParaRPr lang="pt-BR" dirty="0"/>
          </a:p>
        </p:txBody>
      </p:sp>
      <p:sp>
        <p:nvSpPr>
          <p:cNvPr id="4" name="AutoShape 2" descr="http://4.bp.blogspot.com/_npT2_mVZJx0/S7qDjuAlBGI/AAAAAAAAAEU/p35OcaDDJOY/s1600/carvoaria.jpg"/>
          <p:cNvSpPr>
            <a:spLocks noChangeAspect="1" noChangeArrowheads="1"/>
          </p:cNvSpPr>
          <p:nvPr/>
        </p:nvSpPr>
        <p:spPr bwMode="auto">
          <a:xfrm>
            <a:off x="155575" y="-2071688"/>
            <a:ext cx="52387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09131"/>
            <a:ext cx="4667250" cy="2524125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64" y="3209131"/>
            <a:ext cx="2966168" cy="2524125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194920" cy="5188032"/>
          </a:xfrm>
        </p:spPr>
        <p:txBody>
          <a:bodyPr>
            <a:normAutofit/>
          </a:bodyPr>
          <a:lstStyle/>
          <a:p>
            <a:r>
              <a:rPr lang="pt-BR" dirty="0" smtClean="0"/>
              <a:t>Breve Histórico</a:t>
            </a:r>
          </a:p>
          <a:p>
            <a:pPr lvl="1"/>
            <a:r>
              <a:rPr lang="pt-BR" dirty="0"/>
              <a:t>Uso praticamente coincidindo com </a:t>
            </a:r>
            <a:r>
              <a:rPr lang="pt-BR" dirty="0" smtClean="0"/>
              <a:t>o crescimento </a:t>
            </a:r>
            <a:r>
              <a:rPr lang="pt-BR" dirty="0"/>
              <a:t>da humanidade.</a:t>
            </a:r>
          </a:p>
          <a:p>
            <a:pPr lvl="1"/>
            <a:r>
              <a:rPr lang="pt-BR" dirty="0" smtClean="0"/>
              <a:t>Como </a:t>
            </a:r>
            <a:r>
              <a:rPr lang="pt-BR" dirty="0"/>
              <a:t>redutor siderúrgico há registros </a:t>
            </a:r>
            <a:r>
              <a:rPr lang="pt-BR" dirty="0" smtClean="0"/>
              <a:t>desde o </a:t>
            </a:r>
            <a:r>
              <a:rPr lang="pt-BR" dirty="0"/>
              <a:t>ano de 792 a.C., na China.</a:t>
            </a:r>
          </a:p>
          <a:p>
            <a:pPr lvl="1"/>
            <a:r>
              <a:rPr lang="pt-BR" dirty="0" smtClean="0"/>
              <a:t>Até </a:t>
            </a:r>
            <a:r>
              <a:rPr lang="pt-BR" dirty="0"/>
              <a:t>por volta do Século XVIII foi único </a:t>
            </a:r>
            <a:r>
              <a:rPr lang="pt-BR" dirty="0" smtClean="0"/>
              <a:t>redutor disponível </a:t>
            </a:r>
            <a:r>
              <a:rPr lang="pt-BR" dirty="0"/>
              <a:t>para a produção de ferro-gusa.</a:t>
            </a:r>
          </a:p>
          <a:p>
            <a:pPr lvl="1"/>
            <a:r>
              <a:rPr lang="pt-BR" dirty="0" smtClean="0"/>
              <a:t>Com </a:t>
            </a:r>
            <a:r>
              <a:rPr lang="pt-BR" dirty="0"/>
              <a:t>o aumento da demanda de aço surgiu </a:t>
            </a:r>
            <a:r>
              <a:rPr lang="pt-BR" dirty="0" smtClean="0"/>
              <a:t>o carvão </a:t>
            </a:r>
            <a:r>
              <a:rPr lang="pt-BR" dirty="0"/>
              <a:t>mineral na siderurgia.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13666" name="Picture 2" descr="http://3.bp.blogspot.com/-ud7RIO2beGA/T34JQ-h5afI/AAAAAAAAKT8/pQ2I4Xyx4jg/s400/pr%C3%A9+hist%C3%B3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00" y="692696"/>
            <a:ext cx="3048000" cy="26574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4" descr="http://1.bp.blogspot.com/-bH5honRKoNU/T39ccMnLTiI/AAAAAAAAHaA/baTWEoaLcCI/s1600/artista-_pre_histor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00" y="3573016"/>
            <a:ext cx="3048000" cy="31176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Fornos</a:t>
            </a:r>
          </a:p>
          <a:p>
            <a:pPr lvl="1"/>
            <a:r>
              <a:rPr lang="pt-BR" dirty="0"/>
              <a:t>Forno de encosta ou de </a:t>
            </a:r>
            <a:r>
              <a:rPr lang="pt-BR" dirty="0" smtClean="0"/>
              <a:t>barranco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</a:t>
            </a:r>
            <a:endParaRPr lang="pt-BR" dirty="0"/>
          </a:p>
        </p:txBody>
      </p:sp>
      <p:sp>
        <p:nvSpPr>
          <p:cNvPr id="4" name="AutoShape 2" descr="http://4.bp.blogspot.com/_npT2_mVZJx0/S7qDjuAlBGI/AAAAAAAAAEU/p35OcaDDJOY/s1600/carvoaria.jpg"/>
          <p:cNvSpPr>
            <a:spLocks noChangeAspect="1" noChangeArrowheads="1"/>
          </p:cNvSpPr>
          <p:nvPr/>
        </p:nvSpPr>
        <p:spPr bwMode="auto">
          <a:xfrm>
            <a:off x="155575" y="-2071688"/>
            <a:ext cx="52387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4" name="Picture 2" descr="http://s3.amazonaws.com/magoo/ABAAABH0wAB-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"/>
          <a:stretch/>
        </p:blipFill>
        <p:spPr bwMode="auto">
          <a:xfrm>
            <a:off x="1547664" y="2501563"/>
            <a:ext cx="6336704" cy="41677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5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Fornos</a:t>
            </a:r>
          </a:p>
          <a:p>
            <a:pPr lvl="1"/>
            <a:r>
              <a:rPr lang="pt-BR" dirty="0"/>
              <a:t>Forno de encosta ou de </a:t>
            </a:r>
            <a:r>
              <a:rPr lang="pt-BR" dirty="0" smtClean="0"/>
              <a:t>barranco</a:t>
            </a:r>
          </a:p>
          <a:p>
            <a:pPr lvl="2"/>
            <a:r>
              <a:rPr lang="pt-BR" dirty="0"/>
              <a:t>Volume médio: 20 m</a:t>
            </a:r>
            <a:r>
              <a:rPr lang="pt-BR" baseline="30000" dirty="0"/>
              <a:t>3</a:t>
            </a:r>
            <a:r>
              <a:rPr lang="pt-BR" dirty="0"/>
              <a:t>;</a:t>
            </a:r>
          </a:p>
          <a:p>
            <a:pPr lvl="2"/>
            <a:r>
              <a:rPr lang="pt-BR" dirty="0"/>
              <a:t>Ciclo total: 10 dias (240 h);</a:t>
            </a:r>
          </a:p>
          <a:p>
            <a:pPr lvl="2"/>
            <a:r>
              <a:rPr lang="pt-BR" dirty="0"/>
              <a:t>Relação de volume: </a:t>
            </a:r>
            <a:r>
              <a:rPr lang="pt-BR" dirty="0" smtClean="0"/>
              <a:t>2,3 </a:t>
            </a:r>
            <a:r>
              <a:rPr lang="pt-BR" dirty="0"/>
              <a:t>m</a:t>
            </a:r>
            <a:r>
              <a:rPr lang="pt-BR" baseline="30000" dirty="0"/>
              <a:t>3</a:t>
            </a:r>
            <a:r>
              <a:rPr lang="pt-BR" dirty="0"/>
              <a:t> lenha / m</a:t>
            </a:r>
            <a:r>
              <a:rPr lang="pt-BR" baseline="30000" dirty="0"/>
              <a:t>3</a:t>
            </a:r>
            <a:r>
              <a:rPr lang="pt-BR" baseline="-25000" dirty="0"/>
              <a:t> </a:t>
            </a:r>
            <a:r>
              <a:rPr lang="pt-BR" dirty="0"/>
              <a:t>carvão;</a:t>
            </a:r>
          </a:p>
          <a:p>
            <a:pPr lvl="2"/>
            <a:r>
              <a:rPr lang="pt-BR" dirty="0"/>
              <a:t>Rendimento gravimétrico: </a:t>
            </a:r>
            <a:r>
              <a:rPr lang="pt-BR" dirty="0" smtClean="0"/>
              <a:t>0,18 </a:t>
            </a:r>
            <a:r>
              <a:rPr lang="pt-BR" dirty="0"/>
              <a:t>(base seca).</a:t>
            </a:r>
          </a:p>
          <a:p>
            <a:pPr lvl="2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</a:t>
            </a:r>
            <a:endParaRPr lang="pt-BR" dirty="0"/>
          </a:p>
        </p:txBody>
      </p:sp>
      <p:sp>
        <p:nvSpPr>
          <p:cNvPr id="4" name="AutoShape 2" descr="http://4.bp.blogspot.com/_npT2_mVZJx0/S7qDjuAlBGI/AAAAAAAAAEU/p35OcaDDJOY/s1600/carvoaria.jpg"/>
          <p:cNvSpPr>
            <a:spLocks noChangeAspect="1" noChangeArrowheads="1"/>
          </p:cNvSpPr>
          <p:nvPr/>
        </p:nvSpPr>
        <p:spPr bwMode="auto">
          <a:xfrm>
            <a:off x="155575" y="-2071688"/>
            <a:ext cx="52387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Fornos</a:t>
            </a:r>
          </a:p>
          <a:p>
            <a:pPr lvl="1"/>
            <a:r>
              <a:rPr lang="pt-BR" dirty="0"/>
              <a:t>Forno </a:t>
            </a:r>
            <a:r>
              <a:rPr lang="pt-BR" dirty="0" smtClean="0"/>
              <a:t>colmeia </a:t>
            </a:r>
            <a:r>
              <a:rPr lang="pt-BR" dirty="0"/>
              <a:t>ou de </a:t>
            </a:r>
            <a:r>
              <a:rPr lang="pt-BR" dirty="0" smtClean="0"/>
              <a:t>superfície</a:t>
            </a:r>
          </a:p>
          <a:p>
            <a:pPr lvl="2"/>
            <a:r>
              <a:rPr lang="pt-BR" dirty="0" smtClean="0"/>
              <a:t>Construído </a:t>
            </a:r>
            <a:r>
              <a:rPr lang="pt-BR" dirty="0"/>
              <a:t>com </a:t>
            </a:r>
            <a:r>
              <a:rPr lang="pt-BR" dirty="0" smtClean="0"/>
              <a:t>tijolos, geralmente </a:t>
            </a:r>
            <a:r>
              <a:rPr lang="pt-BR" dirty="0"/>
              <a:t>com 1 a 6 chaminés e com 1 ou 2 portas.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</a:t>
            </a:r>
            <a:endParaRPr lang="pt-BR" dirty="0"/>
          </a:p>
        </p:txBody>
      </p:sp>
      <p:sp>
        <p:nvSpPr>
          <p:cNvPr id="4" name="AutoShape 2" descr="http://4.bp.blogspot.com/_npT2_mVZJx0/S7qDjuAlBGI/AAAAAAAAAEU/p35OcaDDJOY/s1600/carvoaria.jpg"/>
          <p:cNvSpPr>
            <a:spLocks noChangeAspect="1" noChangeArrowheads="1"/>
          </p:cNvSpPr>
          <p:nvPr/>
        </p:nvSpPr>
        <p:spPr bwMode="auto">
          <a:xfrm>
            <a:off x="155575" y="-2071688"/>
            <a:ext cx="52387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85282"/>
            <a:ext cx="3799210" cy="252770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99607"/>
            <a:ext cx="2808312" cy="2513375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Fornos</a:t>
            </a:r>
          </a:p>
          <a:p>
            <a:pPr lvl="1"/>
            <a:r>
              <a:rPr lang="pt-BR" dirty="0"/>
              <a:t>Forno </a:t>
            </a:r>
            <a:r>
              <a:rPr lang="pt-BR" dirty="0" smtClean="0"/>
              <a:t>colmeia </a:t>
            </a:r>
            <a:r>
              <a:rPr lang="pt-BR" dirty="0"/>
              <a:t>ou de </a:t>
            </a:r>
            <a:r>
              <a:rPr lang="pt-BR" dirty="0" smtClean="0"/>
              <a:t>superfície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</a:t>
            </a:r>
            <a:endParaRPr lang="pt-BR" dirty="0"/>
          </a:p>
        </p:txBody>
      </p:sp>
      <p:sp>
        <p:nvSpPr>
          <p:cNvPr id="4" name="AutoShape 2" descr="http://4.bp.blogspot.com/_npT2_mVZJx0/S7qDjuAlBGI/AAAAAAAAAEU/p35OcaDDJOY/s1600/carvoaria.jpg"/>
          <p:cNvSpPr>
            <a:spLocks noChangeAspect="1" noChangeArrowheads="1"/>
          </p:cNvSpPr>
          <p:nvPr/>
        </p:nvSpPr>
        <p:spPr bwMode="auto">
          <a:xfrm>
            <a:off x="155575" y="-2071688"/>
            <a:ext cx="52387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362" name="Picture 2" descr="http://www.abae.pt/programa/EE/escola_energia/2006/Conteudos/sala2/sala2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457205" cy="37444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1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Fornos</a:t>
            </a:r>
          </a:p>
          <a:p>
            <a:pPr lvl="1"/>
            <a:r>
              <a:rPr lang="pt-BR" dirty="0"/>
              <a:t>Forno </a:t>
            </a:r>
            <a:r>
              <a:rPr lang="pt-BR" dirty="0" smtClean="0"/>
              <a:t>colmeia </a:t>
            </a:r>
            <a:r>
              <a:rPr lang="pt-BR" dirty="0"/>
              <a:t>ou de </a:t>
            </a:r>
            <a:r>
              <a:rPr lang="pt-BR" dirty="0" smtClean="0"/>
              <a:t>superfície</a:t>
            </a:r>
          </a:p>
          <a:p>
            <a:pPr lvl="2"/>
            <a:r>
              <a:rPr lang="pt-BR" dirty="0"/>
              <a:t>Volume médio: </a:t>
            </a:r>
            <a:r>
              <a:rPr lang="pt-BR" dirty="0" smtClean="0"/>
              <a:t>36 </a:t>
            </a:r>
            <a:r>
              <a:rPr lang="pt-BR" dirty="0"/>
              <a:t>m</a:t>
            </a:r>
            <a:r>
              <a:rPr lang="pt-BR" baseline="30000" dirty="0"/>
              <a:t>3</a:t>
            </a:r>
            <a:r>
              <a:rPr lang="pt-BR" dirty="0"/>
              <a:t>;</a:t>
            </a:r>
          </a:p>
          <a:p>
            <a:pPr lvl="2"/>
            <a:r>
              <a:rPr lang="pt-BR" dirty="0"/>
              <a:t>Ciclo total: 10 dias (240 h);</a:t>
            </a:r>
          </a:p>
          <a:p>
            <a:pPr lvl="2"/>
            <a:r>
              <a:rPr lang="pt-BR" dirty="0"/>
              <a:t>Relação de volume: </a:t>
            </a:r>
            <a:r>
              <a:rPr lang="pt-BR" dirty="0" smtClean="0"/>
              <a:t>2,25 </a:t>
            </a:r>
            <a:r>
              <a:rPr lang="pt-BR" dirty="0"/>
              <a:t>m</a:t>
            </a:r>
            <a:r>
              <a:rPr lang="pt-BR" baseline="30000" dirty="0"/>
              <a:t>3</a:t>
            </a:r>
            <a:r>
              <a:rPr lang="pt-BR" dirty="0"/>
              <a:t> lenha / m</a:t>
            </a:r>
            <a:r>
              <a:rPr lang="pt-BR" baseline="30000" dirty="0"/>
              <a:t>3</a:t>
            </a:r>
            <a:r>
              <a:rPr lang="pt-BR" baseline="-25000" dirty="0"/>
              <a:t> </a:t>
            </a:r>
            <a:r>
              <a:rPr lang="pt-BR" dirty="0"/>
              <a:t>carvão;</a:t>
            </a:r>
          </a:p>
          <a:p>
            <a:pPr lvl="2"/>
            <a:r>
              <a:rPr lang="pt-BR" dirty="0"/>
              <a:t>Rendimento gravimétrico: </a:t>
            </a:r>
            <a:r>
              <a:rPr lang="pt-BR" dirty="0" smtClean="0"/>
              <a:t>0,18 </a:t>
            </a:r>
            <a:r>
              <a:rPr lang="pt-BR" dirty="0"/>
              <a:t>(base seca).</a:t>
            </a:r>
          </a:p>
          <a:p>
            <a:pPr lvl="2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</a:t>
            </a:r>
            <a:endParaRPr lang="pt-BR" dirty="0"/>
          </a:p>
        </p:txBody>
      </p:sp>
      <p:sp>
        <p:nvSpPr>
          <p:cNvPr id="4" name="AutoShape 2" descr="http://4.bp.blogspot.com/_npT2_mVZJx0/S7qDjuAlBGI/AAAAAAAAAEU/p35OcaDDJOY/s1600/carvoaria.jpg"/>
          <p:cNvSpPr>
            <a:spLocks noChangeAspect="1" noChangeArrowheads="1"/>
          </p:cNvSpPr>
          <p:nvPr/>
        </p:nvSpPr>
        <p:spPr bwMode="auto">
          <a:xfrm>
            <a:off x="155575" y="-2071688"/>
            <a:ext cx="52387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8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Fornos</a:t>
            </a:r>
          </a:p>
          <a:p>
            <a:pPr lvl="1"/>
            <a:r>
              <a:rPr lang="pt-BR" dirty="0"/>
              <a:t>Retortas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</a:t>
            </a:r>
            <a:endParaRPr lang="pt-BR" dirty="0"/>
          </a:p>
        </p:txBody>
      </p:sp>
      <p:sp>
        <p:nvSpPr>
          <p:cNvPr id="4" name="AutoShape 2" descr="http://4.bp.blogspot.com/_npT2_mVZJx0/S7qDjuAlBGI/AAAAAAAAAEU/p35OcaDDJOY/s1600/carvoaria.jpg"/>
          <p:cNvSpPr>
            <a:spLocks noChangeAspect="1" noChangeArrowheads="1"/>
          </p:cNvSpPr>
          <p:nvPr/>
        </p:nvSpPr>
        <p:spPr bwMode="auto">
          <a:xfrm>
            <a:off x="155575" y="-2071688"/>
            <a:ext cx="52387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5" y="2492896"/>
            <a:ext cx="79533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8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Fornos</a:t>
            </a:r>
          </a:p>
          <a:p>
            <a:pPr lvl="1"/>
            <a:r>
              <a:rPr lang="pt-BR" dirty="0"/>
              <a:t>Retortas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</a:t>
            </a:r>
            <a:endParaRPr lang="pt-BR" dirty="0"/>
          </a:p>
        </p:txBody>
      </p:sp>
      <p:sp>
        <p:nvSpPr>
          <p:cNvPr id="4" name="AutoShape 2" descr="http://4.bp.blogspot.com/_npT2_mVZJx0/S7qDjuAlBGI/AAAAAAAAAEU/p35OcaDDJOY/s1600/carvoaria.jpg"/>
          <p:cNvSpPr>
            <a:spLocks noChangeAspect="1" noChangeArrowheads="1"/>
          </p:cNvSpPr>
          <p:nvPr/>
        </p:nvSpPr>
        <p:spPr bwMode="auto">
          <a:xfrm>
            <a:off x="155575" y="-2071688"/>
            <a:ext cx="52387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6" name="Picture 4" descr="http://i01.i.aliimg.com/img/pb/244/023/490/490023244_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0" y="2013519"/>
            <a:ext cx="3491880" cy="465584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00.i.aliimg.com/img/pb/154/461/517/517461154_0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829175" cy="35337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Tipos de Fornos</a:t>
            </a:r>
          </a:p>
          <a:p>
            <a:pPr lvl="1"/>
            <a:r>
              <a:rPr lang="pt-BR" dirty="0" smtClean="0"/>
              <a:t>Retortas</a:t>
            </a:r>
          </a:p>
          <a:p>
            <a:pPr lvl="2"/>
            <a:r>
              <a:rPr lang="pt-BR" dirty="0"/>
              <a:t>Volume médio: </a:t>
            </a:r>
            <a:r>
              <a:rPr lang="pt-BR" dirty="0" smtClean="0"/>
              <a:t>320 </a:t>
            </a:r>
            <a:r>
              <a:rPr lang="pt-BR" dirty="0"/>
              <a:t>m</a:t>
            </a:r>
            <a:r>
              <a:rPr lang="pt-BR" baseline="30000" dirty="0"/>
              <a:t>3</a:t>
            </a:r>
            <a:r>
              <a:rPr lang="pt-BR" dirty="0"/>
              <a:t>;</a:t>
            </a:r>
          </a:p>
          <a:p>
            <a:pPr lvl="2"/>
            <a:r>
              <a:rPr lang="pt-BR" dirty="0"/>
              <a:t>Ciclo total: </a:t>
            </a:r>
            <a:r>
              <a:rPr lang="pt-BR" dirty="0" smtClean="0"/>
              <a:t>12 </a:t>
            </a:r>
            <a:r>
              <a:rPr lang="pt-BR" dirty="0"/>
              <a:t>dias (</a:t>
            </a:r>
            <a:r>
              <a:rPr lang="pt-BR" dirty="0" smtClean="0"/>
              <a:t>284 </a:t>
            </a:r>
            <a:r>
              <a:rPr lang="pt-BR" dirty="0"/>
              <a:t>h);</a:t>
            </a:r>
          </a:p>
          <a:p>
            <a:pPr lvl="2"/>
            <a:r>
              <a:rPr lang="pt-BR" dirty="0"/>
              <a:t>Relação de volume: </a:t>
            </a:r>
            <a:r>
              <a:rPr lang="pt-BR" dirty="0" smtClean="0"/>
              <a:t>1,48 </a:t>
            </a:r>
            <a:r>
              <a:rPr lang="pt-BR" dirty="0"/>
              <a:t>m</a:t>
            </a:r>
            <a:r>
              <a:rPr lang="pt-BR" baseline="30000" dirty="0"/>
              <a:t>3</a:t>
            </a:r>
            <a:r>
              <a:rPr lang="pt-BR" dirty="0"/>
              <a:t> lenha / m</a:t>
            </a:r>
            <a:r>
              <a:rPr lang="pt-BR" baseline="30000" dirty="0"/>
              <a:t>3</a:t>
            </a:r>
            <a:r>
              <a:rPr lang="pt-BR" baseline="-25000" dirty="0"/>
              <a:t> </a:t>
            </a:r>
            <a:r>
              <a:rPr lang="pt-BR" dirty="0"/>
              <a:t>carvão;</a:t>
            </a:r>
          </a:p>
          <a:p>
            <a:pPr lvl="2"/>
            <a:r>
              <a:rPr lang="pt-BR" dirty="0"/>
              <a:t>Rendimento gravimétrico: </a:t>
            </a:r>
            <a:r>
              <a:rPr lang="pt-BR" dirty="0" smtClean="0"/>
              <a:t>0,27 </a:t>
            </a:r>
            <a:r>
              <a:rPr lang="pt-BR" dirty="0"/>
              <a:t>(base seca</a:t>
            </a:r>
            <a:r>
              <a:rPr lang="pt-BR" dirty="0" smtClean="0"/>
              <a:t>).</a:t>
            </a:r>
          </a:p>
          <a:p>
            <a:pPr lvl="2"/>
            <a:endParaRPr lang="pt-BR" dirty="0"/>
          </a:p>
          <a:p>
            <a:pPr lvl="1"/>
            <a:r>
              <a:rPr lang="pt-BR" dirty="0" smtClean="0"/>
              <a:t>1 Tonelada de lenha pode produzir:</a:t>
            </a:r>
          </a:p>
          <a:p>
            <a:pPr lvl="2"/>
            <a:r>
              <a:rPr lang="pt-BR" dirty="0"/>
              <a:t>380 kg de carvão vegetal;</a:t>
            </a:r>
          </a:p>
          <a:p>
            <a:pPr lvl="2"/>
            <a:r>
              <a:rPr lang="pt-BR" dirty="0" smtClean="0"/>
              <a:t>100 </a:t>
            </a:r>
            <a:r>
              <a:rPr lang="pt-BR" dirty="0"/>
              <a:t>kg de alcatrão;</a:t>
            </a:r>
          </a:p>
          <a:p>
            <a:pPr lvl="2"/>
            <a:r>
              <a:rPr lang="pt-BR" dirty="0" smtClean="0"/>
              <a:t>65 </a:t>
            </a:r>
            <a:r>
              <a:rPr lang="pt-BR" dirty="0"/>
              <a:t>kg de ácido acético;</a:t>
            </a:r>
          </a:p>
          <a:p>
            <a:pPr lvl="2"/>
            <a:r>
              <a:rPr lang="pt-BR" dirty="0" smtClean="0"/>
              <a:t>25 </a:t>
            </a:r>
            <a:r>
              <a:rPr lang="pt-BR" dirty="0"/>
              <a:t>kg de metanol.</a:t>
            </a:r>
            <a:endParaRPr lang="pt-BR" dirty="0" smtClean="0"/>
          </a:p>
          <a:p>
            <a:pPr lvl="2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Produção</a:t>
            </a:r>
            <a:endParaRPr lang="pt-BR" dirty="0"/>
          </a:p>
        </p:txBody>
      </p:sp>
      <p:sp>
        <p:nvSpPr>
          <p:cNvPr id="4" name="AutoShape 2" descr="http://4.bp.blogspot.com/_npT2_mVZJx0/S7qDjuAlBGI/AAAAAAAAAEU/p35OcaDDJOY/s1600/carvoaria.jpg"/>
          <p:cNvSpPr>
            <a:spLocks noChangeAspect="1" noChangeArrowheads="1"/>
          </p:cNvSpPr>
          <p:nvPr/>
        </p:nvSpPr>
        <p:spPr bwMode="auto">
          <a:xfrm>
            <a:off x="155575" y="-2071688"/>
            <a:ext cx="52387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5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Carvão para uso doméstico</a:t>
            </a:r>
          </a:p>
          <a:p>
            <a:pPr lvl="1"/>
            <a:r>
              <a:rPr lang="pt-BR" dirty="0" smtClean="0"/>
              <a:t>Não </a:t>
            </a:r>
            <a:r>
              <a:rPr lang="pt-BR" dirty="0"/>
              <a:t>deve ser muito duro, deve ser facilmente inflamável </a:t>
            </a:r>
            <a:r>
              <a:rPr lang="pt-BR" dirty="0" smtClean="0"/>
              <a:t>e deve </a:t>
            </a:r>
            <a:r>
              <a:rPr lang="pt-BR" dirty="0"/>
              <a:t>emitir o mínimo de </a:t>
            </a:r>
            <a:r>
              <a:rPr lang="pt-BR" dirty="0" smtClean="0"/>
              <a:t>fumaça.</a:t>
            </a:r>
          </a:p>
          <a:p>
            <a:pPr lvl="1"/>
            <a:r>
              <a:rPr lang="pt-BR" dirty="0" smtClean="0"/>
              <a:t>Sua </a:t>
            </a:r>
            <a:r>
              <a:rPr lang="pt-BR" dirty="0"/>
              <a:t>composição química não tem importância </a:t>
            </a:r>
            <a:r>
              <a:rPr lang="pt-BR" dirty="0" smtClean="0"/>
              <a:t>fundamental e </a:t>
            </a:r>
            <a:r>
              <a:rPr lang="pt-BR" dirty="0"/>
              <a:t>pode ser obtido a baixa temperaturas (350 a 400 </a:t>
            </a:r>
            <a:r>
              <a:rPr lang="pt-BR" dirty="0" smtClean="0"/>
              <a:t>°C).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Carvão Vegetal</a:t>
            </a:r>
            <a:endParaRPr lang="pt-BR" dirty="0"/>
          </a:p>
        </p:txBody>
      </p:sp>
      <p:pic>
        <p:nvPicPr>
          <p:cNvPr id="110594" name="Picture 2" descr="http://imagenes2.acambiode.com/empresas/6/5/6/5/65655030081354525252695152504551/productos/Saco%207d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888432" cy="291632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6" name="Picture 4" descr="http://www.ciflorestas.com.br/arquivos/n_setor__156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888432" cy="291632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0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2883776"/>
          </a:xfrm>
        </p:spPr>
        <p:txBody>
          <a:bodyPr>
            <a:normAutofit/>
          </a:bodyPr>
          <a:lstStyle/>
          <a:p>
            <a:r>
              <a:rPr lang="pt-BR" dirty="0" smtClean="0"/>
              <a:t>Carvão metalúrgico</a:t>
            </a:r>
          </a:p>
          <a:p>
            <a:pPr lvl="1"/>
            <a:r>
              <a:rPr lang="pt-BR" dirty="0" smtClean="0"/>
              <a:t>Utilizado </a:t>
            </a:r>
            <a:r>
              <a:rPr lang="pt-BR" dirty="0"/>
              <a:t>na redução de minérios de ferro em </a:t>
            </a:r>
            <a:r>
              <a:rPr lang="pt-BR" dirty="0" err="1"/>
              <a:t>alto-fornos</a:t>
            </a:r>
            <a:r>
              <a:rPr lang="pt-BR" dirty="0"/>
              <a:t>, </a:t>
            </a:r>
            <a:r>
              <a:rPr lang="pt-BR" dirty="0" smtClean="0"/>
              <a:t>fundição, etc.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preparação deste carvão necessita de melhores técnicas em que a carbonização </a:t>
            </a:r>
            <a:r>
              <a:rPr lang="pt-BR" dirty="0" smtClean="0"/>
              <a:t>deve ser </a:t>
            </a:r>
            <a:r>
              <a:rPr lang="pt-BR" dirty="0"/>
              <a:t>conduzida a elevadas temperaturas (mínimo de 650 </a:t>
            </a:r>
            <a:r>
              <a:rPr lang="pt-BR" dirty="0" smtClean="0"/>
              <a:t>°C</a:t>
            </a:r>
            <a:r>
              <a:rPr lang="pt-BR" dirty="0"/>
              <a:t>) com grande tempo de </a:t>
            </a:r>
            <a:r>
              <a:rPr lang="pt-BR" dirty="0" smtClean="0"/>
              <a:t>duração.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Carvão Vegetal</a:t>
            </a:r>
          </a:p>
        </p:txBody>
      </p:sp>
      <p:sp>
        <p:nvSpPr>
          <p:cNvPr id="4" name="AutoShape 2" descr="http://www.silvicontrol.com.br/portal/images/Carvao_vegetal_produtor_aco_silvicontr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8548" name="Picture 4" descr="http://www.silvicontrol.com.br/portal/images/Carvao_vegetal_produtor_aco_silvicont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633524" cy="20882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51992" y="4126865"/>
            <a:ext cx="4878972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pt-BR" sz="2300" dirty="0"/>
              <a:t>Deve ser denso, pouco friável e ter uma boa resistência, além de apresentar baixa taxa de materiais voláteis e cinzas.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pt-BR" sz="2300" dirty="0"/>
              <a:t>O carvão deve ter no mínimo 80% de carbono.</a:t>
            </a:r>
          </a:p>
        </p:txBody>
      </p:sp>
    </p:spTree>
    <p:extLst>
      <p:ext uri="{BB962C8B-B14F-4D97-AF65-F5344CB8AC3E}">
        <p14:creationId xmlns:p14="http://schemas.microsoft.com/office/powerpoint/2010/main" val="21095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915000" cy="511602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Carvão para gasogênio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carvão não deve ser muito friável, sua densidade </a:t>
            </a:r>
            <a:r>
              <a:rPr lang="pt-BR" dirty="0" smtClean="0"/>
              <a:t>aparente não </a:t>
            </a:r>
            <a:r>
              <a:rPr lang="pt-BR" dirty="0"/>
              <a:t>deve ultrapassar 0,3 g/cm³ e deve ter um teor de carbono de 75%;</a:t>
            </a:r>
          </a:p>
          <a:p>
            <a:r>
              <a:rPr lang="pt-BR" dirty="0" smtClean="0"/>
              <a:t>Carvão ativo</a:t>
            </a:r>
          </a:p>
          <a:p>
            <a:pPr lvl="1"/>
            <a:r>
              <a:rPr lang="pt-BR" dirty="0" smtClean="0"/>
              <a:t>Usado </a:t>
            </a:r>
            <a:r>
              <a:rPr lang="pt-BR" dirty="0"/>
              <a:t>para descoloração de produtos alimentares, </a:t>
            </a:r>
            <a:r>
              <a:rPr lang="pt-BR" dirty="0" smtClean="0"/>
              <a:t>desinfecção, purificação </a:t>
            </a:r>
            <a:r>
              <a:rPr lang="pt-BR" dirty="0"/>
              <a:t>de </a:t>
            </a:r>
            <a:r>
              <a:rPr lang="pt-BR" dirty="0" smtClean="0"/>
              <a:t>solventes ou como fitoterápico,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1"/>
            <a:r>
              <a:rPr lang="pt-BR" dirty="0" smtClean="0"/>
              <a:t>O </a:t>
            </a:r>
            <a:r>
              <a:rPr lang="pt-BR" dirty="0"/>
              <a:t>carvão deve ser leve e ter grande </a:t>
            </a:r>
            <a:r>
              <a:rPr lang="pt-BR" dirty="0" smtClean="0"/>
              <a:t>porosidade.</a:t>
            </a:r>
          </a:p>
          <a:p>
            <a:pPr lvl="1"/>
            <a:r>
              <a:rPr lang="pt-BR" dirty="0" smtClean="0"/>
              <a:t>Para aumentar o </a:t>
            </a:r>
            <a:r>
              <a:rPr lang="pt-BR" dirty="0"/>
              <a:t>poder absorvente, podem ser realizados </a:t>
            </a:r>
            <a:r>
              <a:rPr lang="pt-BR" dirty="0" err="1"/>
              <a:t>pré</a:t>
            </a:r>
            <a:r>
              <a:rPr lang="pt-BR" dirty="0"/>
              <a:t>-tratamentos na madeira utilizada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Carvão Vegetal</a:t>
            </a:r>
          </a:p>
        </p:txBody>
      </p:sp>
      <p:pic>
        <p:nvPicPr>
          <p:cNvPr id="109570" name="Picture 2" descr="http://www.drogariacisne.com.br/media/catalog/product/cache/1/image/9df78eab33525d08d6e5fb8d27136e95/c/a/carvao_vegeta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64" y="1172360"/>
            <a:ext cx="2567908" cy="44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2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944" cy="5044016"/>
          </a:xfrm>
        </p:spPr>
        <p:txBody>
          <a:bodyPr>
            <a:normAutofit/>
          </a:bodyPr>
          <a:lstStyle/>
          <a:p>
            <a:r>
              <a:rPr lang="pt-BR" dirty="0" smtClean="0"/>
              <a:t>Carvão </a:t>
            </a:r>
            <a:r>
              <a:rPr lang="pt-BR" dirty="0"/>
              <a:t>para a indústria </a:t>
            </a:r>
            <a:r>
              <a:rPr lang="pt-BR" dirty="0" smtClean="0"/>
              <a:t>química</a:t>
            </a:r>
          </a:p>
          <a:p>
            <a:pPr lvl="1"/>
            <a:r>
              <a:rPr lang="pt-BR" dirty="0" smtClean="0"/>
              <a:t>As </a:t>
            </a:r>
            <a:r>
              <a:rPr lang="pt-BR" dirty="0"/>
              <a:t>exigências variam segundo o uso do carvão, mas </a:t>
            </a:r>
            <a:r>
              <a:rPr lang="pt-BR" dirty="0" smtClean="0"/>
              <a:t>de modo </a:t>
            </a:r>
            <a:r>
              <a:rPr lang="pt-BR" dirty="0"/>
              <a:t>geral, exige-se evidentemente boa pureza ligada a uma boa reatividade </a:t>
            </a:r>
            <a:r>
              <a:rPr lang="pt-BR" dirty="0" smtClean="0"/>
              <a:t>química;</a:t>
            </a:r>
          </a:p>
          <a:p>
            <a:r>
              <a:rPr lang="pt-BR" dirty="0" smtClean="0"/>
              <a:t>Outros usos</a:t>
            </a:r>
          </a:p>
          <a:p>
            <a:pPr lvl="1"/>
            <a:r>
              <a:rPr lang="pt-BR" dirty="0" smtClean="0"/>
              <a:t>Carvão </a:t>
            </a:r>
            <a:r>
              <a:rPr lang="pt-BR" dirty="0"/>
              <a:t>para a indústria de cimento (produto pulverizado e com </a:t>
            </a:r>
            <a:r>
              <a:rPr lang="pt-BR" dirty="0" smtClean="0"/>
              <a:t>boa </a:t>
            </a:r>
            <a:r>
              <a:rPr lang="pt-BR" dirty="0" err="1" smtClean="0"/>
              <a:t>inflamabilidade</a:t>
            </a:r>
            <a:r>
              <a:rPr lang="pt-BR" dirty="0"/>
              <a:t>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Carvão Vegetal</a:t>
            </a:r>
          </a:p>
        </p:txBody>
      </p:sp>
      <p:pic>
        <p:nvPicPr>
          <p:cNvPr id="111620" name="Picture 4" descr="http://www.brasilescola.com/upload/conteudo/images/bio-oleo-obtido-por-meio-pirolise-131618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1"/>
            <a:ext cx="2874640" cy="418129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Produção Mundial</a:t>
            </a:r>
            <a:endParaRPr lang="pt-BR" dirty="0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5835" cy="381642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Produção Mundial</a:t>
            </a:r>
            <a:endParaRPr lang="pt-BR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0475"/>
            <a:ext cx="8378394" cy="3887006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1505</TotalTime>
  <Words>1283</Words>
  <Application>Microsoft Office PowerPoint</Application>
  <PresentationFormat>Apresentação na tela (4:3)</PresentationFormat>
  <Paragraphs>144</Paragraphs>
  <Slides>37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Concurso</vt:lpstr>
      <vt:lpstr>CorelDRAW 13.0 Graphic</vt:lpstr>
      <vt:lpstr>Tecnologia de Produção de Biomassa Energética</vt:lpstr>
      <vt:lpstr>Introdução</vt:lpstr>
      <vt:lpstr>Introdução</vt:lpstr>
      <vt:lpstr>Tipos de Carvão Vegetal</vt:lpstr>
      <vt:lpstr>Tipos de Carvão Vegetal</vt:lpstr>
      <vt:lpstr>Tipos de Carvão Vegetal</vt:lpstr>
      <vt:lpstr>Tipos de Carvão Vegetal</vt:lpstr>
      <vt:lpstr>Produção Mundial</vt:lpstr>
      <vt:lpstr>Produção Mundial</vt:lpstr>
      <vt:lpstr>Produção Mundial</vt:lpstr>
      <vt:lpstr>Produção Nacional</vt:lpstr>
      <vt:lpstr>Produção Nacional</vt:lpstr>
      <vt:lpstr>Produção Nacional</vt:lpstr>
      <vt:lpstr>Produção Nacional</vt:lpstr>
      <vt:lpstr>Consumo Nacional</vt:lpstr>
      <vt:lpstr>Consumo Nacional</vt:lpstr>
      <vt:lpstr>Consumo Nacional</vt:lpstr>
      <vt:lpstr>Consumo Nacional</vt:lpstr>
      <vt:lpstr>Técnicas de Produção </vt:lpstr>
      <vt:lpstr>Técnicas de Produção </vt:lpstr>
      <vt:lpstr>Técnicas de Produção </vt:lpstr>
      <vt:lpstr>Técnicas de Produção </vt:lpstr>
      <vt:lpstr>Técnicas de Produção </vt:lpstr>
      <vt:lpstr>Técnicas de Produção </vt:lpstr>
      <vt:lpstr>Técnicas de Produção</vt:lpstr>
      <vt:lpstr>Técnicas de Produção</vt:lpstr>
      <vt:lpstr>Técnicas de Produção</vt:lpstr>
      <vt:lpstr>Técnicas de Produção</vt:lpstr>
      <vt:lpstr>Técnicas de Produção</vt:lpstr>
      <vt:lpstr>Técnicas de Produção</vt:lpstr>
      <vt:lpstr>Técnicas de Produção</vt:lpstr>
      <vt:lpstr>Técnicas de Produção</vt:lpstr>
      <vt:lpstr>Técnicas de Produção</vt:lpstr>
      <vt:lpstr>Técnicas de Produção</vt:lpstr>
      <vt:lpstr>Técnicas de Produção</vt:lpstr>
      <vt:lpstr>Técnicas de Produção</vt:lpstr>
      <vt:lpstr>Técnicas de Produção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3 - Poluição Atmosférica</dc:title>
  <dc:creator>Samuel Alves de Oliveira</dc:creator>
  <cp:keywords>Poluição; atmosfera</cp:keywords>
  <cp:lastModifiedBy>Samuel</cp:lastModifiedBy>
  <cp:revision>186</cp:revision>
  <dcterms:created xsi:type="dcterms:W3CDTF">2009-10-05T13:42:20Z</dcterms:created>
  <dcterms:modified xsi:type="dcterms:W3CDTF">2013-04-05T00:12:26Z</dcterms:modified>
  <cp:category>Química Ambiental</cp:category>
  <cp:contentStatus>Concluído</cp:contentStatus>
</cp:coreProperties>
</file>