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C32A-A1E2-4659-ACA7-B3CB2F8CFC52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BDE-3813-4668-A2CA-0364F1BFF4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27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0BDE-3813-4668-A2CA-0364F1BFF42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14282" y="142852"/>
          <a:ext cx="3181373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r:id="rId4" imgW="5869080" imgH="2354040" progId="">
                  <p:embed/>
                </p:oleObj>
              </mc:Choice>
              <mc:Fallback>
                <p:oleObj r:id="rId4" imgW="5869080" imgH="2354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42852"/>
                        <a:ext cx="3181373" cy="14287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715140" y="5697478"/>
          <a:ext cx="2266042" cy="101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3" imgW="5869080" imgH="2354040" progId="">
                  <p:embed/>
                </p:oleObj>
              </mc:Choice>
              <mc:Fallback>
                <p:oleObj r:id="rId3" imgW="5869080" imgH="235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5697478"/>
                        <a:ext cx="2266042" cy="10176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07/03/2013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Tecnologia de Produção de Biomassa Energética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Capítulo 2 – Florestas Energéticas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511602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Eucaliptos</a:t>
            </a:r>
          </a:p>
          <a:p>
            <a:pPr lvl="1"/>
            <a:r>
              <a:rPr lang="pt-BR" dirty="0" smtClean="0"/>
              <a:t>Originário da Austrália e introduzido no Brasil por volta do início do século XX.</a:t>
            </a:r>
          </a:p>
          <a:p>
            <a:pPr lvl="1"/>
            <a:r>
              <a:rPr lang="pt-BR" dirty="0" smtClean="0"/>
              <a:t>A partir da década de 1940, foi plantado em larga escala para produção de carvão vegetal, sendo usado na siderurgia.</a:t>
            </a:r>
          </a:p>
          <a:p>
            <a:pPr lvl="1"/>
            <a:r>
              <a:rPr lang="pt-BR" dirty="0" smtClean="0"/>
              <a:t>Devido a sua produtividade e adaptabilidade regional se tornou uma das melhores alternativas para a produção de biomassa energética.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Espécies</a:t>
            </a:r>
            <a:endParaRPr lang="pt-BR" dirty="0"/>
          </a:p>
        </p:txBody>
      </p:sp>
      <p:pic>
        <p:nvPicPr>
          <p:cNvPr id="12292" name="Picture 4" descr="http://cdn.ruralcentro.net/1/2012/8/29/eucalip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9" y="1988840"/>
            <a:ext cx="3981888" cy="280628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1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5116024"/>
          </a:xfrm>
        </p:spPr>
        <p:txBody>
          <a:bodyPr>
            <a:normAutofit/>
          </a:bodyPr>
          <a:lstStyle/>
          <a:p>
            <a:r>
              <a:rPr lang="pt-BR" dirty="0" smtClean="0"/>
              <a:t>Eucaliptos</a:t>
            </a:r>
          </a:p>
          <a:p>
            <a:pPr lvl="1"/>
            <a:r>
              <a:rPr lang="pt-BR" dirty="0"/>
              <a:t>Principal espécie cultivada </a:t>
            </a:r>
            <a:r>
              <a:rPr lang="pt-BR" dirty="0" smtClean="0"/>
              <a:t>no país</a:t>
            </a:r>
            <a:r>
              <a:rPr lang="pt-BR" dirty="0"/>
              <a:t>.</a:t>
            </a:r>
          </a:p>
          <a:p>
            <a:pPr lvl="1"/>
            <a:r>
              <a:rPr lang="pt-BR" dirty="0" smtClean="0"/>
              <a:t>Densidade da madeira varia de 0,479 a 0,687 g/cm</a:t>
            </a:r>
            <a:r>
              <a:rPr lang="pt-BR" baseline="30000" dirty="0" smtClean="0"/>
              <a:t>3</a:t>
            </a:r>
            <a:r>
              <a:rPr lang="pt-BR" dirty="0" smtClean="0"/>
              <a:t> .</a:t>
            </a:r>
            <a:endParaRPr lang="pt-BR" dirty="0"/>
          </a:p>
          <a:p>
            <a:pPr lvl="1"/>
            <a:r>
              <a:rPr lang="pt-BR" dirty="0"/>
              <a:t>Poder calorífico varia de </a:t>
            </a:r>
            <a:r>
              <a:rPr lang="pt-BR" dirty="0" smtClean="0"/>
              <a:t>4312 </a:t>
            </a:r>
            <a:r>
              <a:rPr lang="pt-BR" dirty="0"/>
              <a:t>a </a:t>
            </a:r>
            <a:r>
              <a:rPr lang="pt-BR" dirty="0" smtClean="0"/>
              <a:t>5085 </a:t>
            </a:r>
            <a:r>
              <a:rPr lang="pt-BR" dirty="0"/>
              <a:t>kcal/kg</a:t>
            </a:r>
            <a:r>
              <a:rPr lang="pt-BR" dirty="0" smtClean="0"/>
              <a:t>.</a:t>
            </a:r>
          </a:p>
          <a:p>
            <a:pPr lvl="1"/>
            <a:r>
              <a:rPr lang="pt-BR" dirty="0"/>
              <a:t>Produtividade entorno de 30 a 40 m</a:t>
            </a:r>
            <a:r>
              <a:rPr lang="pt-BR" baseline="30000" dirty="0"/>
              <a:t>3</a:t>
            </a:r>
            <a:r>
              <a:rPr lang="pt-BR" dirty="0"/>
              <a:t>/</a:t>
            </a:r>
            <a:r>
              <a:rPr lang="pt-BR" dirty="0" err="1"/>
              <a:t>ha.ano</a:t>
            </a:r>
            <a:endParaRPr lang="pt-BR" dirty="0"/>
          </a:p>
          <a:p>
            <a:pPr lvl="1"/>
            <a:r>
              <a:rPr lang="pt-BR" dirty="0" smtClean="0"/>
              <a:t>Produz carvão para indústria siderúrgica.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Espécies</a:t>
            </a:r>
            <a:endParaRPr lang="pt-BR" dirty="0"/>
          </a:p>
        </p:txBody>
      </p:sp>
      <p:pic>
        <p:nvPicPr>
          <p:cNvPr id="12290" name="Picture 2" descr="http://www.sinobras.com.br/images/siderur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17877"/>
            <a:ext cx="5192266" cy="272349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Implantação </a:t>
            </a:r>
            <a:r>
              <a:rPr lang="pt-BR" dirty="0"/>
              <a:t>de florestas em áreas naturalmente florestais que, por ação antrópica ou natural, perderam suas características </a:t>
            </a:r>
            <a:r>
              <a:rPr lang="pt-BR" dirty="0" smtClean="0"/>
              <a:t>originais.</a:t>
            </a:r>
          </a:p>
          <a:p>
            <a:pPr lvl="1"/>
            <a:r>
              <a:rPr lang="pt-BR" dirty="0" smtClean="0"/>
              <a:t>Chama-se </a:t>
            </a:r>
            <a:r>
              <a:rPr lang="pt-BR" dirty="0"/>
              <a:t>"florestamento" à implantação de florestas em áreas que não eram florestadas naturalmente.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Reflorestamento</a:t>
            </a:r>
            <a:endParaRPr lang="pt-BR" dirty="0"/>
          </a:p>
        </p:txBody>
      </p:sp>
      <p:pic>
        <p:nvPicPr>
          <p:cNvPr id="13314" name="Picture 2" descr="http://www.fetranspor.com.br/images/stories/noticias/reflorestamento_voluntarios_trabalha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996443" cy="266429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planeta10.com.br/Kids/eucalip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700409" cy="266429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6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906888" cy="4525963"/>
          </a:xfrm>
        </p:spPr>
        <p:txBody>
          <a:bodyPr/>
          <a:lstStyle/>
          <a:p>
            <a:r>
              <a:rPr lang="pt-BR" dirty="0" smtClean="0"/>
              <a:t>Área de reflorestamento</a:t>
            </a:r>
          </a:p>
          <a:p>
            <a:pPr lvl="1"/>
            <a:r>
              <a:rPr lang="pt-BR" dirty="0" smtClean="0"/>
              <a:t>Brasil está entre os 10 maiores país com área de reflorestamento (6,4 milhões de hectares</a:t>
            </a:r>
            <a:r>
              <a:rPr lang="pt-BR" dirty="0" smtClean="0"/>
              <a:t>).</a:t>
            </a:r>
          </a:p>
          <a:p>
            <a:pPr lvl="1"/>
            <a:r>
              <a:rPr lang="pt-BR" dirty="0" smtClean="0"/>
              <a:t>16 Estados brasileiros possuem área de reflorestamento.</a:t>
            </a:r>
          </a:p>
          <a:p>
            <a:pPr lvl="1"/>
            <a:r>
              <a:rPr lang="pt-BR" dirty="0" smtClean="0"/>
              <a:t>Principais destinos:</a:t>
            </a:r>
          </a:p>
          <a:p>
            <a:pPr lvl="2"/>
            <a:r>
              <a:rPr lang="pt-BR" dirty="0" smtClean="0"/>
              <a:t>Produção de madeiras (78%)</a:t>
            </a:r>
          </a:p>
          <a:p>
            <a:pPr lvl="2"/>
            <a:r>
              <a:rPr lang="pt-BR" dirty="0" smtClean="0"/>
              <a:t>Preservação ambiental (22%)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Reflorestamento</a:t>
            </a:r>
            <a:endParaRPr lang="pt-BR" dirty="0"/>
          </a:p>
        </p:txBody>
      </p:sp>
      <p:pic>
        <p:nvPicPr>
          <p:cNvPr id="15362" name="Picture 2" descr="http://upload.wikimedia.org/wikipedia/commons/thumb/b/bc/BRA_orthographic.svg/270px-BRA_orthographi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284934" cy="328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3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Reflorestamento</a:t>
            </a:r>
            <a:endParaRPr lang="pt-BR" dirty="0"/>
          </a:p>
        </p:txBody>
      </p:sp>
      <p:pic>
        <p:nvPicPr>
          <p:cNvPr id="14338" name="Picture 2" descr="http://1.bp.blogspot.com/-w_pTAqpp0wU/Tc7oAPUACcI/AAAAAAAAAEM/h91qEFVqEFQ/s1600/ar_ref_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5"/>
            <a:ext cx="7468082" cy="52874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8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050904" cy="4525963"/>
          </a:xfrm>
        </p:spPr>
        <p:txBody>
          <a:bodyPr/>
          <a:lstStyle/>
          <a:p>
            <a:r>
              <a:rPr lang="pt-BR" dirty="0" smtClean="0"/>
              <a:t>Corte Manual</a:t>
            </a:r>
          </a:p>
          <a:p>
            <a:pPr lvl="1"/>
            <a:r>
              <a:rPr lang="pt-BR" dirty="0" smtClean="0"/>
              <a:t>Com machado ou serra manual</a:t>
            </a:r>
          </a:p>
          <a:p>
            <a:pPr lvl="1"/>
            <a:r>
              <a:rPr lang="pt-BR" dirty="0" smtClean="0"/>
              <a:t>Trabalho braçal</a:t>
            </a:r>
          </a:p>
          <a:p>
            <a:pPr lvl="1"/>
            <a:r>
              <a:rPr lang="pt-BR" dirty="0" smtClean="0"/>
              <a:t>Mão de obra pouco qualificada</a:t>
            </a:r>
          </a:p>
          <a:p>
            <a:pPr lvl="1"/>
            <a:r>
              <a:rPr lang="pt-BR" dirty="0" smtClean="0"/>
              <a:t>Lenta produtividade</a:t>
            </a:r>
          </a:p>
          <a:p>
            <a:pPr lvl="1"/>
            <a:r>
              <a:rPr lang="pt-BR" dirty="0" smtClean="0"/>
              <a:t>Baixo custo</a:t>
            </a:r>
          </a:p>
          <a:p>
            <a:pPr lvl="1"/>
            <a:r>
              <a:rPr lang="pt-BR" dirty="0" smtClean="0"/>
              <a:t>Baixo investimento em equipamento.</a:t>
            </a:r>
          </a:p>
          <a:p>
            <a:pPr lvl="1"/>
            <a:r>
              <a:rPr lang="pt-BR" dirty="0" smtClean="0"/>
              <a:t>Substituído pelo </a:t>
            </a:r>
            <a:r>
              <a:rPr lang="pt-BR" dirty="0" err="1" smtClean="0"/>
              <a:t>semi-mecanizado</a:t>
            </a:r>
            <a:r>
              <a:rPr lang="pt-BR" dirty="0" smtClean="0"/>
              <a:t> no Brasil desde 1960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Colheita de Madeira</a:t>
            </a:r>
            <a:endParaRPr lang="pt-BR" dirty="0"/>
          </a:p>
        </p:txBody>
      </p:sp>
      <p:pic>
        <p:nvPicPr>
          <p:cNvPr id="12290" name="Picture 2" descr="http://3.bp.blogspot.com/-ZXZMZ0H4Cwg/TZC3df2NHOI/AAAAAAAAA-0/dX0NDzHqqTA/s1600/Lumberjac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385676" cy="35757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.glbimg.com/jo/g1/f/original/2012/02/04/concurso_lenhad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84450"/>
            <a:ext cx="3409223" cy="25569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5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/>
          <a:lstStyle/>
          <a:p>
            <a:r>
              <a:rPr lang="pt-BR" dirty="0" smtClean="0"/>
              <a:t>Corte </a:t>
            </a:r>
            <a:r>
              <a:rPr lang="pt-BR" dirty="0" err="1" smtClean="0"/>
              <a:t>semi-mecanizado</a:t>
            </a:r>
            <a:endParaRPr lang="pt-BR" dirty="0" smtClean="0"/>
          </a:p>
          <a:p>
            <a:pPr lvl="1"/>
            <a:r>
              <a:rPr lang="pt-BR" dirty="0" smtClean="0"/>
              <a:t>Com a </a:t>
            </a:r>
            <a:r>
              <a:rPr lang="pt-BR" dirty="0" err="1" smtClean="0"/>
              <a:t>moto-serra</a:t>
            </a:r>
            <a:endParaRPr lang="pt-BR" dirty="0" smtClean="0"/>
          </a:p>
          <a:p>
            <a:pPr lvl="1"/>
            <a:r>
              <a:rPr lang="pt-BR" dirty="0" smtClean="0"/>
              <a:t>Deveria ser realizado por pessoal treinado e preparado</a:t>
            </a:r>
          </a:p>
          <a:p>
            <a:pPr lvl="1"/>
            <a:r>
              <a:rPr lang="pt-BR" dirty="0" smtClean="0"/>
              <a:t>Melhor rendimento que o corte manual com machado</a:t>
            </a:r>
          </a:p>
          <a:p>
            <a:pPr lvl="1"/>
            <a:r>
              <a:rPr lang="pt-BR" dirty="0" smtClean="0"/>
              <a:t>Possui técnicas para o corte e derrubada de árvores</a:t>
            </a:r>
          </a:p>
          <a:p>
            <a:pPr lvl="1"/>
            <a:r>
              <a:rPr lang="pt-BR" dirty="0" smtClean="0"/>
              <a:t>Atualmente está muito associado ao desmatamento descontrolado.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Colheita de Madeira</a:t>
            </a:r>
            <a:endParaRPr lang="pt-BR" dirty="0"/>
          </a:p>
        </p:txBody>
      </p:sp>
      <p:pic>
        <p:nvPicPr>
          <p:cNvPr id="13314" name="Picture 2" descr="http://pt.dreamstime.com/trabalhador-do-lenhador-com-a-serra-de-cadeia-na-floresta-thumb21882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810000" cy="253365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5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/>
          <a:lstStyle/>
          <a:p>
            <a:r>
              <a:rPr lang="pt-BR" dirty="0" smtClean="0"/>
              <a:t>Corte mecanizado</a:t>
            </a:r>
          </a:p>
          <a:p>
            <a:pPr lvl="1"/>
            <a:r>
              <a:rPr lang="pt-BR" dirty="0" smtClean="0"/>
              <a:t>Utiliza diversos equipamentos que permitem:</a:t>
            </a:r>
          </a:p>
          <a:p>
            <a:pPr lvl="2"/>
            <a:r>
              <a:rPr lang="pt-BR" dirty="0" smtClean="0"/>
              <a:t>O corte da árvore</a:t>
            </a:r>
          </a:p>
          <a:p>
            <a:pPr lvl="2"/>
            <a:r>
              <a:rPr lang="pt-BR" dirty="0" smtClean="0"/>
              <a:t>O </a:t>
            </a:r>
            <a:r>
              <a:rPr lang="pt-BR" dirty="0" err="1" smtClean="0"/>
              <a:t>desgalhamento</a:t>
            </a:r>
            <a:endParaRPr lang="pt-BR" dirty="0" smtClean="0"/>
          </a:p>
          <a:p>
            <a:pPr lvl="2"/>
            <a:r>
              <a:rPr lang="pt-BR" dirty="0" err="1" smtClean="0"/>
              <a:t>Traçamento</a:t>
            </a:r>
            <a:r>
              <a:rPr lang="pt-BR" dirty="0" smtClean="0"/>
              <a:t> das toras</a:t>
            </a:r>
          </a:p>
          <a:p>
            <a:pPr lvl="2"/>
            <a:r>
              <a:rPr lang="pt-BR" dirty="0" smtClean="0"/>
              <a:t>E corte final</a:t>
            </a:r>
          </a:p>
          <a:p>
            <a:pPr marL="393192" lvl="1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Colheita de Madeira</a:t>
            </a:r>
            <a:endParaRPr lang="pt-BR" dirty="0"/>
          </a:p>
        </p:txBody>
      </p:sp>
      <p:pic>
        <p:nvPicPr>
          <p:cNvPr id="14338" name="Picture 2" descr="http://heavymachine.blogsome.com/images/909j-feller-buncher-3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09" y="3429000"/>
            <a:ext cx="4863579" cy="32403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87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/>
          <a:lstStyle/>
          <a:p>
            <a:r>
              <a:rPr lang="pt-BR" dirty="0" smtClean="0"/>
              <a:t>Corte mecanizado</a:t>
            </a:r>
          </a:p>
          <a:p>
            <a:pPr lvl="1"/>
            <a:r>
              <a:rPr lang="pt-BR" dirty="0" smtClean="0"/>
              <a:t>Apresenta maior custo inicial</a:t>
            </a:r>
          </a:p>
          <a:p>
            <a:pPr lvl="1"/>
            <a:r>
              <a:rPr lang="pt-BR" dirty="0" smtClean="0"/>
              <a:t>Melhor produtividade</a:t>
            </a:r>
          </a:p>
          <a:p>
            <a:pPr lvl="1"/>
            <a:r>
              <a:rPr lang="pt-BR" dirty="0" smtClean="0"/>
              <a:t>Menor custo com mão de obra</a:t>
            </a:r>
          </a:p>
          <a:p>
            <a:pPr lvl="1"/>
            <a:r>
              <a:rPr lang="pt-BR" dirty="0" smtClean="0"/>
              <a:t>Melhor qualidade da madeira</a:t>
            </a:r>
          </a:p>
          <a:p>
            <a:pPr lvl="1"/>
            <a:r>
              <a:rPr lang="pt-BR" dirty="0" smtClean="0"/>
              <a:t>Exige mão de obra qualificada</a:t>
            </a:r>
          </a:p>
          <a:p>
            <a:pPr marL="393192" lvl="1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Colheita de Madeira</a:t>
            </a:r>
            <a:endParaRPr lang="pt-BR" dirty="0"/>
          </a:p>
        </p:txBody>
      </p:sp>
      <p:pic>
        <p:nvPicPr>
          <p:cNvPr id="15362" name="Picture 2" descr="http://www.tigercat.com/images/stories/highres/feller_bunchers/724E%20feller%20buncher%20with%205600%20bunching%20s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898220" cy="26116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media.treehugger.com/assets/images/2011/10/john-deere-tracked-853-feller-buncher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3888432" cy="246765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fp.auburn.edu/sfws/gallagher/images/FellerBuncher/P10004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290211" cy="246765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1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11960" y="1412776"/>
            <a:ext cx="4186808" cy="4525963"/>
          </a:xfrm>
        </p:spPr>
        <p:txBody>
          <a:bodyPr/>
          <a:lstStyle/>
          <a:p>
            <a:r>
              <a:rPr lang="pt-BR" dirty="0" smtClean="0"/>
              <a:t>Biomassa para energia</a:t>
            </a:r>
          </a:p>
          <a:p>
            <a:pPr lvl="1"/>
            <a:r>
              <a:rPr lang="pt-BR" dirty="0" smtClean="0"/>
              <a:t>Capítulo 4</a:t>
            </a:r>
          </a:p>
          <a:p>
            <a:pPr lvl="2"/>
            <a:r>
              <a:rPr lang="pt-BR" dirty="0" smtClean="0"/>
              <a:t>Florestas Energéticas no Brasil (págs. 93 a 108)</a:t>
            </a:r>
          </a:p>
          <a:p>
            <a:pPr lvl="1"/>
            <a:r>
              <a:rPr lang="pt-BR" dirty="0" smtClean="0"/>
              <a:t>Capítulo 3</a:t>
            </a:r>
          </a:p>
          <a:p>
            <a:pPr lvl="2"/>
            <a:r>
              <a:rPr lang="pt-BR" dirty="0" smtClean="0"/>
              <a:t>Tópico 3.2 - Colheita da madeira (págs. 74 a 89)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 indicada</a:t>
            </a:r>
            <a:endParaRPr lang="pt-BR" dirty="0"/>
          </a:p>
        </p:txBody>
      </p:sp>
      <p:pic>
        <p:nvPicPr>
          <p:cNvPr id="12290" name="Picture 2" descr="http://images.ofitexto.com.br/images/_product/567/567234/biomassa-para-energia-328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26350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19256" cy="4525963"/>
          </a:xfrm>
        </p:spPr>
        <p:txBody>
          <a:bodyPr/>
          <a:lstStyle/>
          <a:p>
            <a:r>
              <a:rPr lang="pt-BR" dirty="0" smtClean="0"/>
              <a:t>Floresta Energética</a:t>
            </a:r>
          </a:p>
          <a:p>
            <a:pPr lvl="1"/>
            <a:r>
              <a:rPr lang="pt-BR" dirty="0" smtClean="0"/>
              <a:t>Plantações florestais com grande número de árvores por hectare e de curta duração, que possuem uma maior produtividade de biomassa por área em menor espaço de tempo, com o objetivo dessa biomassa ser usada como insumo energético.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Definições</a:t>
            </a:r>
            <a:endParaRPr lang="pt-BR" dirty="0"/>
          </a:p>
        </p:txBody>
      </p:sp>
      <p:pic>
        <p:nvPicPr>
          <p:cNvPr id="13314" name="Picture 2" descr="http://www.infoescola.com/wp-content/uploads/2010/03/floresta-energ%C3%A9tica-550x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960440" cy="263549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t3.gstatic.com/images?q=tbn:ANd9GcSbz5_nR4_fM0-xEe0MqdW7D9mZjFbj_-3cux3Osc6_7zjKQwM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58" y="3933056"/>
            <a:ext cx="3513990" cy="26354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834880" cy="4525963"/>
          </a:xfrm>
        </p:spPr>
        <p:txBody>
          <a:bodyPr/>
          <a:lstStyle/>
          <a:p>
            <a:r>
              <a:rPr lang="pt-BR" dirty="0" smtClean="0"/>
              <a:t>Silvicultura</a:t>
            </a:r>
          </a:p>
          <a:p>
            <a:pPr lvl="1"/>
            <a:r>
              <a:rPr lang="pt-BR" dirty="0" smtClean="0"/>
              <a:t>Ciência </a:t>
            </a:r>
            <a:r>
              <a:rPr lang="pt-BR" dirty="0"/>
              <a:t>dedicada ao estudo dos métodos naturais e artificiais de regenerar e melhorar os povoamentos florestais com vistas a satisfazer as necessidades do mercado e, ao mesmo tempo, é aplicação desse estudo para a manutenção, o </a:t>
            </a:r>
            <a:r>
              <a:rPr lang="pt-BR" dirty="0" smtClean="0"/>
              <a:t>aproveitamento </a:t>
            </a:r>
            <a:r>
              <a:rPr lang="pt-BR" dirty="0"/>
              <a:t>e o uso racional das florestas.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Definições</a:t>
            </a:r>
            <a:endParaRPr lang="pt-BR" dirty="0"/>
          </a:p>
        </p:txBody>
      </p:sp>
      <p:pic>
        <p:nvPicPr>
          <p:cNvPr id="13316" name="Picture 4" descr="http://t0.gstatic.com/images?q=tbn:ANd9GcQ6DwJ84eR0p_Tkr8C8juXpp1kFxGpGVZacmY1YgDMrYt1aY-3q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253481" cy="48965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Principais espécies utilizadas em Florestas Energéticas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Espécies</a:t>
            </a:r>
            <a:endParaRPr lang="pt-BR" dirty="0"/>
          </a:p>
        </p:txBody>
      </p:sp>
      <p:pic>
        <p:nvPicPr>
          <p:cNvPr id="15362" name="Picture 2" descr="http://www.ciflorestas.com.br/image/Acacia%20Neg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80" y="2132856"/>
            <a:ext cx="2863104" cy="36724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04244" y="5918215"/>
            <a:ext cx="33843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Acácia Negra</a:t>
            </a:r>
          </a:p>
          <a:p>
            <a:pPr algn="ctr"/>
            <a:r>
              <a:rPr lang="pt-BR" sz="2000" b="1" dirty="0" smtClean="0"/>
              <a:t>(</a:t>
            </a:r>
            <a:r>
              <a:rPr lang="pt-BR" sz="2000" b="1" i="1" dirty="0" err="1" smtClean="0"/>
              <a:t>Acacia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measrnsii</a:t>
            </a:r>
            <a:r>
              <a:rPr lang="pt-BR" sz="2000" b="1" dirty="0" smtClean="0"/>
              <a:t>)</a:t>
            </a:r>
            <a:endParaRPr lang="pt-BR" sz="2000" b="1" dirty="0"/>
          </a:p>
        </p:txBody>
      </p:sp>
      <p:pic>
        <p:nvPicPr>
          <p:cNvPr id="15364" name="Picture 4" descr="http://upload.wikimedia.org/wikipedia/commons/6/67/Eucalyptus_grandi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62" y="2132856"/>
            <a:ext cx="2754306" cy="36724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815027" y="5918215"/>
            <a:ext cx="33843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Eucaliptos</a:t>
            </a:r>
          </a:p>
          <a:p>
            <a:pPr algn="ctr"/>
            <a:r>
              <a:rPr lang="pt-BR" sz="2000" b="1" dirty="0" smtClean="0"/>
              <a:t>(</a:t>
            </a:r>
            <a:r>
              <a:rPr lang="pt-BR" sz="2000" b="1" i="1" dirty="0" err="1" smtClean="0"/>
              <a:t>Eucalyptus</a:t>
            </a:r>
            <a:r>
              <a:rPr lang="pt-BR" sz="2000" b="1" i="1" dirty="0" smtClean="0"/>
              <a:t> </a:t>
            </a:r>
            <a:r>
              <a:rPr lang="pt-BR" sz="2000" b="1" i="1" dirty="0" err="1"/>
              <a:t>g</a:t>
            </a:r>
            <a:r>
              <a:rPr lang="pt-BR" sz="2000" b="1" i="1" dirty="0" err="1" smtClean="0"/>
              <a:t>randis</a:t>
            </a:r>
            <a:r>
              <a:rPr lang="pt-BR" sz="2000" b="1" dirty="0" smtClean="0"/>
              <a:t>)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6372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/>
          <a:lstStyle/>
          <a:p>
            <a:r>
              <a:rPr lang="pt-BR" dirty="0" smtClean="0"/>
              <a:t>Acácia</a:t>
            </a:r>
          </a:p>
          <a:p>
            <a:pPr lvl="1"/>
            <a:r>
              <a:rPr lang="pt-BR" dirty="0" smtClean="0"/>
              <a:t>Gênero </a:t>
            </a:r>
            <a:r>
              <a:rPr lang="pt-BR" i="1" dirty="0" err="1" smtClean="0"/>
              <a:t>Acacia</a:t>
            </a:r>
            <a:r>
              <a:rPr lang="pt-BR" dirty="0" smtClean="0"/>
              <a:t> possui mais de 700 a 800 espécies.</a:t>
            </a:r>
          </a:p>
          <a:p>
            <a:pPr lvl="1"/>
            <a:r>
              <a:rPr lang="pt-BR" dirty="0" smtClean="0"/>
              <a:t>Principais espécies energéticas</a:t>
            </a:r>
          </a:p>
          <a:p>
            <a:pPr lvl="2"/>
            <a:r>
              <a:rPr lang="pt-BR" i="1" dirty="0" err="1" smtClean="0"/>
              <a:t>Acacia</a:t>
            </a:r>
            <a:r>
              <a:rPr lang="pt-BR" i="1" dirty="0" smtClean="0"/>
              <a:t> </a:t>
            </a:r>
            <a:r>
              <a:rPr lang="pt-BR" i="1" dirty="0" err="1" smtClean="0"/>
              <a:t>measrnsii</a:t>
            </a:r>
            <a:endParaRPr lang="pt-BR" i="1" dirty="0" smtClean="0"/>
          </a:p>
          <a:p>
            <a:pPr lvl="2"/>
            <a:r>
              <a:rPr lang="pt-BR" i="1" dirty="0" err="1"/>
              <a:t>Acacia</a:t>
            </a:r>
            <a:r>
              <a:rPr lang="pt-BR" i="1" dirty="0"/>
              <a:t> </a:t>
            </a:r>
            <a:r>
              <a:rPr lang="pt-BR" i="1" dirty="0" err="1" smtClean="0"/>
              <a:t>mangium</a:t>
            </a:r>
            <a:endParaRPr lang="pt-BR" i="1" dirty="0"/>
          </a:p>
          <a:p>
            <a:pPr lvl="2"/>
            <a:r>
              <a:rPr lang="pt-BR" i="1" dirty="0" err="1"/>
              <a:t>Acacia</a:t>
            </a:r>
            <a:r>
              <a:rPr lang="pt-BR" i="1" dirty="0"/>
              <a:t> </a:t>
            </a:r>
            <a:r>
              <a:rPr lang="pt-BR" i="1" dirty="0" err="1" smtClean="0"/>
              <a:t>auriculiformis</a:t>
            </a:r>
            <a:endParaRPr lang="pt-BR" i="1" dirty="0"/>
          </a:p>
          <a:p>
            <a:pPr lvl="2"/>
            <a:r>
              <a:rPr lang="pt-BR" i="1" dirty="0" err="1"/>
              <a:t>Acacia</a:t>
            </a:r>
            <a:r>
              <a:rPr lang="pt-BR" i="1" dirty="0"/>
              <a:t> </a:t>
            </a:r>
            <a:r>
              <a:rPr lang="pt-BR" i="1" dirty="0" err="1" smtClean="0"/>
              <a:t>branchystachya</a:t>
            </a:r>
            <a:endParaRPr lang="pt-BR" i="1" dirty="0"/>
          </a:p>
          <a:p>
            <a:pPr lvl="2"/>
            <a:r>
              <a:rPr lang="pt-BR" i="1" dirty="0" err="1"/>
              <a:t>Acacia</a:t>
            </a:r>
            <a:r>
              <a:rPr lang="pt-BR" i="1" dirty="0"/>
              <a:t> </a:t>
            </a:r>
            <a:r>
              <a:rPr lang="pt-BR" i="1" dirty="0" err="1" smtClean="0"/>
              <a:t>cambagei</a:t>
            </a:r>
            <a:endParaRPr lang="pt-BR" i="1" dirty="0"/>
          </a:p>
          <a:p>
            <a:pPr lvl="2"/>
            <a:r>
              <a:rPr lang="pt-BR" i="1" dirty="0" err="1"/>
              <a:t>Acacia</a:t>
            </a:r>
            <a:r>
              <a:rPr lang="pt-BR" i="1" dirty="0"/>
              <a:t> </a:t>
            </a:r>
            <a:r>
              <a:rPr lang="pt-BR" i="1" dirty="0" err="1" smtClean="0"/>
              <a:t>cyclops</a:t>
            </a:r>
            <a:endParaRPr lang="pt-BR" i="1" dirty="0" smtClean="0"/>
          </a:p>
          <a:p>
            <a:pPr lvl="2"/>
            <a:r>
              <a:rPr lang="pt-BR" dirty="0" smtClean="0"/>
              <a:t>E outras</a:t>
            </a:r>
            <a:endParaRPr lang="pt-BR" dirty="0"/>
          </a:p>
          <a:p>
            <a:pPr lvl="2"/>
            <a:endParaRPr lang="pt-BR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Espécies</a:t>
            </a:r>
            <a:endParaRPr lang="pt-BR" dirty="0"/>
          </a:p>
        </p:txBody>
      </p:sp>
      <p:pic>
        <p:nvPicPr>
          <p:cNvPr id="16386" name="Picture 2" descr="http://t3.gstatic.com/images?q=tbn:ANd9GcRAhckmtZ_KRXoPr3V6pdPRRy90CDaI7y5O4WZJLQFhYoUwgUuA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57" y="1196752"/>
            <a:ext cx="2279577" cy="227957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3.gstatic.com/images?q=tbn:ANd9GcQ877tyszwbkwJKHBJjBunFuhCUVjmk7jwINH6T2N6DAR0C6NL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2190531" cy="219744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api.ning.com/files/F-UkUkijvnWF5k-t5AuYVb97tfTTnEwMLHNvPqm48zW*a0mx0n1hsajwulXtuzs-0Portzm-lyjm3IFg4xhjwPV4Al9RNg0N/locus2acciabran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62" y="4005064"/>
            <a:ext cx="1753494" cy="23335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978896" cy="4525963"/>
          </a:xfrm>
        </p:spPr>
        <p:txBody>
          <a:bodyPr/>
          <a:lstStyle/>
          <a:p>
            <a:r>
              <a:rPr lang="pt-BR" dirty="0" smtClean="0"/>
              <a:t>Acácia</a:t>
            </a:r>
          </a:p>
          <a:p>
            <a:pPr lvl="1"/>
            <a:r>
              <a:rPr lang="pt-BR" dirty="0" smtClean="0"/>
              <a:t>São </a:t>
            </a:r>
            <a:r>
              <a:rPr lang="pt-BR" dirty="0"/>
              <a:t>o</a:t>
            </a:r>
            <a:r>
              <a:rPr lang="pt-BR" dirty="0" smtClean="0"/>
              <a:t>riginárias das savanas da Austrália, África, Índia e América do Sul.</a:t>
            </a:r>
          </a:p>
          <a:p>
            <a:pPr lvl="1"/>
            <a:r>
              <a:rPr lang="pt-BR" dirty="0" smtClean="0"/>
              <a:t>Crescem em regiões de clima mais ameno e em altas latitudes.</a:t>
            </a:r>
          </a:p>
          <a:p>
            <a:pPr lvl="1"/>
            <a:r>
              <a:rPr lang="pt-BR" dirty="0" smtClean="0"/>
              <a:t>Desenvolvem-se em regiões de baixa precipitação média anual (500 a 800 mm).</a:t>
            </a:r>
          </a:p>
          <a:p>
            <a:pPr lvl="1"/>
            <a:r>
              <a:rPr lang="pt-BR" dirty="0" smtClean="0"/>
              <a:t>Toleram solos pobres e profundos.</a:t>
            </a:r>
            <a:endParaRPr lang="pt-BR" dirty="0"/>
          </a:p>
          <a:p>
            <a:pPr lvl="2"/>
            <a:endParaRPr lang="pt-BR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Espécies</a:t>
            </a:r>
            <a:endParaRPr lang="pt-BR" dirty="0"/>
          </a:p>
        </p:txBody>
      </p:sp>
      <p:pic>
        <p:nvPicPr>
          <p:cNvPr id="17410" name="Picture 2" descr="http://pt.dreamstime.com/arvore-africana-da-acacia-thumb1902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089920" cy="206252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investagro.com.br/wp-content/uploads/2012/03/acacia-mang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089920" cy="21629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147248" cy="4525963"/>
          </a:xfrm>
        </p:spPr>
        <p:txBody>
          <a:bodyPr/>
          <a:lstStyle/>
          <a:p>
            <a:r>
              <a:rPr lang="pt-BR" dirty="0" smtClean="0"/>
              <a:t>Acácia Negra (</a:t>
            </a:r>
            <a:r>
              <a:rPr lang="pt-BR" i="1" dirty="0" err="1" smtClean="0"/>
              <a:t>Acacia</a:t>
            </a:r>
            <a:r>
              <a:rPr lang="pt-BR" i="1" dirty="0" smtClean="0"/>
              <a:t> </a:t>
            </a:r>
            <a:r>
              <a:rPr lang="pt-BR" i="1" dirty="0" err="1" smtClean="0"/>
              <a:t>measrnsii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Principal espécie cultivada na região sul do país.</a:t>
            </a:r>
          </a:p>
          <a:p>
            <a:pPr lvl="1"/>
            <a:r>
              <a:rPr lang="pt-BR" dirty="0" smtClean="0"/>
              <a:t>A madeira é densa (0,7 a 0,85 g/cm</a:t>
            </a:r>
            <a:r>
              <a:rPr lang="pt-BR" baseline="30000" dirty="0" smtClean="0"/>
              <a:t>3</a:t>
            </a:r>
            <a:r>
              <a:rPr lang="pt-BR" dirty="0" smtClean="0"/>
              <a:t>).</a:t>
            </a:r>
          </a:p>
          <a:p>
            <a:pPr lvl="1"/>
            <a:r>
              <a:rPr lang="pt-BR" dirty="0" smtClean="0"/>
              <a:t>Poder calorífico varia de 3500 a 4000 kcal/kg.</a:t>
            </a:r>
          </a:p>
          <a:p>
            <a:pPr lvl="1"/>
            <a:r>
              <a:rPr lang="pt-BR" dirty="0" smtClean="0"/>
              <a:t>Produz lenha e carvão de  excelente qualidade.</a:t>
            </a:r>
          </a:p>
          <a:p>
            <a:pPr lvl="1"/>
            <a:r>
              <a:rPr lang="pt-BR" dirty="0"/>
              <a:t>Produtividade entorno de </a:t>
            </a:r>
            <a:r>
              <a:rPr lang="pt-BR" dirty="0" smtClean="0"/>
              <a:t>13 </a:t>
            </a:r>
            <a:r>
              <a:rPr lang="pt-BR" dirty="0"/>
              <a:t>a </a:t>
            </a:r>
            <a:r>
              <a:rPr lang="pt-BR" dirty="0" smtClean="0"/>
              <a:t>20 </a:t>
            </a:r>
            <a:r>
              <a:rPr lang="pt-BR" dirty="0"/>
              <a:t>m</a:t>
            </a:r>
            <a:r>
              <a:rPr lang="pt-BR" baseline="30000" dirty="0"/>
              <a:t>3</a:t>
            </a:r>
            <a:r>
              <a:rPr lang="pt-BR" dirty="0"/>
              <a:t>/</a:t>
            </a:r>
            <a:r>
              <a:rPr lang="pt-BR" dirty="0" err="1"/>
              <a:t>ha.ano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2"/>
            <a:endParaRPr lang="pt-BR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Espécies</a:t>
            </a:r>
            <a:endParaRPr lang="pt-BR" dirty="0"/>
          </a:p>
        </p:txBody>
      </p:sp>
      <p:pic>
        <p:nvPicPr>
          <p:cNvPr id="18436" name="Picture 4" descr="http://images02.olx.com.br/ui/16/08/48/1318857185_179890048_1-Reflorestamento-de-Eucalipto-Pinus-e-Acacia-Negra-Regiao-de-Pelotas-Pelot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1" b="21759"/>
          <a:stretch/>
        </p:blipFill>
        <p:spPr bwMode="auto">
          <a:xfrm>
            <a:off x="1907704" y="3955626"/>
            <a:ext cx="5400600" cy="278574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834880" cy="4525963"/>
          </a:xfrm>
        </p:spPr>
        <p:txBody>
          <a:bodyPr/>
          <a:lstStyle/>
          <a:p>
            <a:r>
              <a:rPr lang="pt-BR" dirty="0" smtClean="0"/>
              <a:t>Eucaliptos</a:t>
            </a:r>
          </a:p>
          <a:p>
            <a:pPr lvl="1"/>
            <a:r>
              <a:rPr lang="pt-BR" dirty="0" smtClean="0"/>
              <a:t>Gênero </a:t>
            </a:r>
            <a:r>
              <a:rPr lang="pt-BR" i="1" dirty="0" err="1" smtClean="0"/>
              <a:t>Eucaliptus</a:t>
            </a:r>
            <a:r>
              <a:rPr lang="pt-BR" dirty="0" smtClean="0"/>
              <a:t> possui mais de 700 espécies.</a:t>
            </a:r>
          </a:p>
          <a:p>
            <a:pPr lvl="1"/>
            <a:r>
              <a:rPr lang="pt-BR" dirty="0" smtClean="0"/>
              <a:t>Principais espécies energéticas</a:t>
            </a:r>
          </a:p>
          <a:p>
            <a:pPr lvl="2"/>
            <a:r>
              <a:rPr lang="pt-BR" i="1" dirty="0" err="1" smtClean="0"/>
              <a:t>Eucalyptus</a:t>
            </a:r>
            <a:r>
              <a:rPr lang="pt-BR" i="1" dirty="0" smtClean="0"/>
              <a:t> </a:t>
            </a:r>
            <a:r>
              <a:rPr lang="pt-BR" i="1" dirty="0" err="1" smtClean="0"/>
              <a:t>grandis</a:t>
            </a:r>
            <a:endParaRPr lang="pt-BR" i="1" dirty="0" smtClean="0"/>
          </a:p>
          <a:p>
            <a:pPr lvl="2"/>
            <a:r>
              <a:rPr lang="pt-BR" i="1" dirty="0" err="1"/>
              <a:t>Eucalyptus</a:t>
            </a:r>
            <a:r>
              <a:rPr lang="pt-BR" i="1" dirty="0"/>
              <a:t> </a:t>
            </a:r>
            <a:r>
              <a:rPr lang="pt-BR" i="1" dirty="0" err="1" smtClean="0"/>
              <a:t>saligna</a:t>
            </a:r>
            <a:endParaRPr lang="pt-BR" i="1" dirty="0"/>
          </a:p>
          <a:p>
            <a:pPr lvl="2"/>
            <a:r>
              <a:rPr lang="pt-BR" i="1" dirty="0" err="1"/>
              <a:t>Eucalyptus</a:t>
            </a:r>
            <a:r>
              <a:rPr lang="pt-BR" i="1" dirty="0"/>
              <a:t> </a:t>
            </a:r>
            <a:r>
              <a:rPr lang="pt-BR" i="1" dirty="0" err="1" smtClean="0"/>
              <a:t>citriodora</a:t>
            </a:r>
            <a:endParaRPr lang="pt-BR" i="1" dirty="0"/>
          </a:p>
          <a:p>
            <a:pPr lvl="2"/>
            <a:r>
              <a:rPr lang="pt-BR" i="1" dirty="0" err="1"/>
              <a:t>Eucalyptus</a:t>
            </a:r>
            <a:r>
              <a:rPr lang="pt-BR" i="1" dirty="0"/>
              <a:t> </a:t>
            </a:r>
            <a:r>
              <a:rPr lang="pt-BR" i="1" dirty="0" err="1" smtClean="0"/>
              <a:t>urophylla</a:t>
            </a:r>
            <a:endParaRPr lang="pt-BR" i="1" dirty="0"/>
          </a:p>
          <a:p>
            <a:pPr lvl="2"/>
            <a:r>
              <a:rPr lang="pt-BR" dirty="0" smtClean="0"/>
              <a:t>Híbridos entre essas espécies</a:t>
            </a:r>
            <a:endParaRPr lang="pt-BR" dirty="0"/>
          </a:p>
          <a:p>
            <a:pPr lvl="2"/>
            <a:r>
              <a:rPr lang="pt-BR" dirty="0" smtClean="0"/>
              <a:t>E outras espécies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Espécies</a:t>
            </a:r>
            <a:endParaRPr lang="pt-BR" dirty="0"/>
          </a:p>
        </p:txBody>
      </p:sp>
      <p:pic>
        <p:nvPicPr>
          <p:cNvPr id="19458" name="Picture 2" descr="http://upload.wikimedia.org/wikipedia/commons/thumb/d/d5/Eucalyptus_grandis_Kerewong_State_Forest_55_metres_tall.jpg/220px-Eucalyptus_grandis_Kerewong_State_Forest_55_metres_t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45675"/>
            <a:ext cx="1735460" cy="23113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upload.wikimedia.org/wikipedia/commons/4/40/Eucalyptus_salig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1784226" cy="23789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upload.wikimedia.org/wikipedia/commons/thumb/a/ae/Corymbia_citriodora.jpg/220px-Corymbia_citriod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10" y="4149080"/>
            <a:ext cx="1512168" cy="230949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689</TotalTime>
  <Words>623</Words>
  <Application>Microsoft Office PowerPoint</Application>
  <PresentationFormat>Apresentação na tela (4:3)</PresentationFormat>
  <Paragraphs>110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Concurso</vt:lpstr>
      <vt:lpstr>Tecnologia de Produção de Biomassa Energética</vt:lpstr>
      <vt:lpstr>Bibliografia indicada</vt:lpstr>
      <vt:lpstr>Definições</vt:lpstr>
      <vt:lpstr>Definições</vt:lpstr>
      <vt:lpstr>Principais Espécies</vt:lpstr>
      <vt:lpstr>Principais Espécies</vt:lpstr>
      <vt:lpstr>Principais Espécies</vt:lpstr>
      <vt:lpstr>Principais Espécies</vt:lpstr>
      <vt:lpstr>Principais Espécies</vt:lpstr>
      <vt:lpstr>Principais Espécies</vt:lpstr>
      <vt:lpstr>Principais Espécies</vt:lpstr>
      <vt:lpstr>Reflorestamento</vt:lpstr>
      <vt:lpstr>Reflorestamento</vt:lpstr>
      <vt:lpstr>Reflorestamento</vt:lpstr>
      <vt:lpstr>Colheita de Madeira</vt:lpstr>
      <vt:lpstr>Colheita de Madeira</vt:lpstr>
      <vt:lpstr>Colheita de Madeira</vt:lpstr>
      <vt:lpstr>Colheita de Madeira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1b – Definição, tipos e gerações dos Biocombustíveis</dc:title>
  <dc:creator>Samuel Alves de Oliveira</dc:creator>
  <cp:keywords>bioetanol, álcool, carvão vegetal, briquete</cp:keywords>
  <cp:lastModifiedBy>Samuel</cp:lastModifiedBy>
  <cp:revision>86</cp:revision>
  <dcterms:created xsi:type="dcterms:W3CDTF">2009-10-05T13:42:20Z</dcterms:created>
  <dcterms:modified xsi:type="dcterms:W3CDTF">2013-03-07T22:52:28Z</dcterms:modified>
  <cp:category>Tecnologia de Fabricação de Biocombustívies</cp:category>
  <cp:contentStatus>Concluído</cp:contentStatus>
</cp:coreProperties>
</file>