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0"/>
  </p:notesMasterIdLst>
  <p:sldIdLst>
    <p:sldId id="256" r:id="rId2"/>
    <p:sldId id="257" r:id="rId3"/>
    <p:sldId id="275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73" r:id="rId25"/>
    <p:sldId id="274" r:id="rId26"/>
    <p:sldId id="293" r:id="rId27"/>
    <p:sldId id="299" r:id="rId28"/>
    <p:sldId id="300" r:id="rId29"/>
    <p:sldId id="301" r:id="rId30"/>
    <p:sldId id="302" r:id="rId31"/>
    <p:sldId id="303" r:id="rId32"/>
    <p:sldId id="304" r:id="rId33"/>
    <p:sldId id="276" r:id="rId34"/>
    <p:sldId id="277" r:id="rId35"/>
    <p:sldId id="278" r:id="rId36"/>
    <p:sldId id="279" r:id="rId37"/>
    <p:sldId id="281" r:id="rId38"/>
    <p:sldId id="282" r:id="rId39"/>
    <p:sldId id="294" r:id="rId40"/>
    <p:sldId id="295" r:id="rId41"/>
    <p:sldId id="296" r:id="rId42"/>
    <p:sldId id="297" r:id="rId43"/>
    <p:sldId id="298" r:id="rId44"/>
    <p:sldId id="305" r:id="rId45"/>
    <p:sldId id="306" r:id="rId46"/>
    <p:sldId id="307" r:id="rId47"/>
    <p:sldId id="308" r:id="rId48"/>
    <p:sldId id="260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59E32-E74A-4E15-A5CE-6601E42F460F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142BC-2E29-41A1-87AD-93616E2DEF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622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World_Wide_Web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jimmy_wales_on_the_birth_of_wikipedia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Discover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pt.wikipedia.org/wiki/El%C3%A9tron" TargetMode="External"/><Relationship Id="rId4" Type="http://schemas.openxmlformats.org/officeDocument/2006/relationships/hyperlink" Target="http://pt.wikipedia.org/wiki/Interne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L%C3%ADngua_alem%C3%A3" TargetMode="External"/><Relationship Id="rId3" Type="http://schemas.openxmlformats.org/officeDocument/2006/relationships/hyperlink" Target="http://pt.wikipedia.org/wiki/L%C3%ADngua_chinesa" TargetMode="External"/><Relationship Id="rId7" Type="http://schemas.openxmlformats.org/officeDocument/2006/relationships/hyperlink" Target="http://pt.wikipedia.org/wiki/L%C3%ADngua_portuguesa" TargetMode="External"/><Relationship Id="rId12" Type="http://schemas.openxmlformats.org/officeDocument/2006/relationships/hyperlink" Target="http://pt.wikipedia.org/wiki/Interne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L%C3%ADngua_francesa" TargetMode="External"/><Relationship Id="rId11" Type="http://schemas.openxmlformats.org/officeDocument/2006/relationships/hyperlink" Target="http://pt.wikipedia.org/wiki/L%C3%ADngua_coreana" TargetMode="External"/><Relationship Id="rId5" Type="http://schemas.openxmlformats.org/officeDocument/2006/relationships/hyperlink" Target="http://pt.wikipedia.org/wiki/L%C3%ADngua_japonesa" TargetMode="External"/><Relationship Id="rId10" Type="http://schemas.openxmlformats.org/officeDocument/2006/relationships/hyperlink" Target="http://pt.wikipedia.org/wiki/L%C3%ADngua_russa" TargetMode="External"/><Relationship Id="rId4" Type="http://schemas.openxmlformats.org/officeDocument/2006/relationships/hyperlink" Target="http://pt.wikipedia.org/wiki/L%C3%ADngua_castelhana" TargetMode="External"/><Relationship Id="rId9" Type="http://schemas.openxmlformats.org/officeDocument/2006/relationships/hyperlink" Target="http://pt.wikipedia.org/wiki/L%C3%ADngua_%C3%A1rab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Qual o primeiro lugar onde </a:t>
            </a:r>
            <a:r>
              <a:rPr lang="pt-BR" dirty="0" err="1" smtClean="0"/>
              <a:t>vc</a:t>
            </a:r>
            <a:r>
              <a:rPr lang="pt-BR" dirty="0" smtClean="0"/>
              <a:t> iria</a:t>
            </a:r>
            <a:r>
              <a:rPr lang="pt-BR" baseline="0" dirty="0" smtClean="0"/>
              <a:t> pesquisar?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762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http://pt.wikipedia.org/wiki/World_Wide_Web</a:t>
            </a:r>
            <a:endParaRPr lang="pt-BR" dirty="0" smtClean="0"/>
          </a:p>
          <a:p>
            <a:r>
              <a:rPr lang="pt-BR" dirty="0" smtClean="0"/>
              <a:t>Extrema descentralização da informação e dos dados</a:t>
            </a:r>
          </a:p>
          <a:p>
            <a:pPr lvl="1"/>
            <a:r>
              <a:rPr lang="pt-BR" dirty="0" err="1" smtClean="0"/>
              <a:t>Pag</a:t>
            </a:r>
            <a:r>
              <a:rPr lang="pt-BR" dirty="0" smtClean="0"/>
              <a:t> pessoais, </a:t>
            </a:r>
            <a:r>
              <a:rPr lang="pt-BR" dirty="0" err="1" smtClean="0"/>
              <a:t>weblogs</a:t>
            </a:r>
            <a:r>
              <a:rPr lang="pt-BR" dirty="0" smtClean="0"/>
              <a:t>, redes sociais</a:t>
            </a:r>
          </a:p>
          <a:p>
            <a:pPr lvl="1"/>
            <a:r>
              <a:rPr lang="pt-BR" dirty="0" smtClean="0"/>
              <a:t>Apenas um navegador</a:t>
            </a:r>
          </a:p>
          <a:p>
            <a:r>
              <a:rPr lang="pt-BR" dirty="0" smtClean="0"/>
              <a:t> 	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7662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pt-BR" b="1" dirty="0" smtClean="0">
                <a:effectLst/>
              </a:rPr>
              <a:t>Jonathan </a:t>
            </a:r>
            <a:r>
              <a:rPr lang="pt-BR" b="1" dirty="0" err="1" smtClean="0">
                <a:effectLst/>
              </a:rPr>
              <a:t>Zittrain</a:t>
            </a:r>
            <a:r>
              <a:rPr lang="pt-BR" b="1" dirty="0" smtClean="0">
                <a:effectLst/>
              </a:rPr>
              <a:t>: A Web como atos aleatórios de gentileza</a:t>
            </a:r>
            <a:endParaRPr lang="en-US" dirty="0" smtClean="0"/>
          </a:p>
          <a:p>
            <a:r>
              <a:rPr lang="en-US" dirty="0" smtClean="0"/>
              <a:t>- 1992 IBM </a:t>
            </a:r>
            <a:r>
              <a:rPr lang="en-US" dirty="0" err="1" smtClean="0"/>
              <a:t>declarava</a:t>
            </a:r>
            <a:r>
              <a:rPr lang="en-US" dirty="0" smtClean="0"/>
              <a:t>, "you cannot build a corporate network out of TCP/IP"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85884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err="1" smtClean="0"/>
              <a:t>Mosh</a:t>
            </a:r>
            <a:r>
              <a:rPr lang="pt-BR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Seu dever de vizinho é simplesmente passar a informação para lado sem nada em troca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25 a 30 pulos para chegar ao seu destino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Sem contrato legal ou obrigação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Não existe um mapa geral da internet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Viramos para pessoa da esquerda e dizemos o q estamos vendo a direita, a informação é repassada e </a:t>
            </a:r>
            <a:r>
              <a:rPr lang="pt-BR" baseline="0" dirty="0" err="1" smtClean="0"/>
              <a:t>td</a:t>
            </a:r>
            <a:r>
              <a:rPr lang="pt-BR" baseline="0" dirty="0" smtClean="0"/>
              <a:t> mundo tem noção aonde as coisas estão. Roteamento é assim q funciona d fato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Sistemas baseado na confiança e gentileza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0331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Uma</a:t>
            </a:r>
            <a:r>
              <a:rPr lang="pt-BR" baseline="0" dirty="0" smtClean="0"/>
              <a:t> mentira pode ser facilmente disseminada 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Solicitaram</a:t>
            </a:r>
            <a:r>
              <a:rPr lang="pt-BR" baseline="0" dirty="0" smtClean="0"/>
              <a:t> q bloqueassem o </a:t>
            </a:r>
            <a:r>
              <a:rPr lang="pt-BR" baseline="0" dirty="0" err="1" smtClean="0"/>
              <a:t>youtube</a:t>
            </a:r>
            <a:r>
              <a:rPr lang="pt-BR" baseline="0" dirty="0" smtClean="0"/>
              <a:t> p </a:t>
            </a:r>
            <a:r>
              <a:rPr lang="pt-BR" baseline="0" dirty="0" err="1" smtClean="0"/>
              <a:t>questoes</a:t>
            </a:r>
            <a:r>
              <a:rPr lang="pt-BR" baseline="0" dirty="0" smtClean="0"/>
              <a:t> religiosas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8434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baseline="0" dirty="0" smtClean="0"/>
              <a:t>Ele declarou aos seus vizinhos q era o </a:t>
            </a:r>
            <a:r>
              <a:rPr lang="pt-BR" baseline="0" dirty="0" err="1" smtClean="0"/>
              <a:t>youtube</a:t>
            </a:r>
            <a:endParaRPr lang="pt-BR" baseline="0" dirty="0" smtClean="0"/>
          </a:p>
          <a:p>
            <a:pPr marL="171450" indent="-171450">
              <a:buFontTx/>
              <a:buChar char="-"/>
            </a:pPr>
            <a:r>
              <a:rPr lang="pt-BR" baseline="0" dirty="0" smtClean="0"/>
              <a:t>Essa informação foi </a:t>
            </a:r>
            <a:r>
              <a:rPr lang="pt-BR" baseline="0" dirty="0" err="1" smtClean="0"/>
              <a:t>respassada</a:t>
            </a:r>
            <a:r>
              <a:rPr lang="pt-BR" baseline="0" dirty="0" smtClean="0"/>
              <a:t> pela rede e </a:t>
            </a:r>
            <a:r>
              <a:rPr lang="pt-BR" baseline="0" dirty="0" err="1" smtClean="0"/>
              <a:t>qnd</a:t>
            </a:r>
            <a:r>
              <a:rPr lang="pt-BR" baseline="0" dirty="0" smtClean="0"/>
              <a:t> os pacotes chegavam simplesmente descartava 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Dentro de 2 min e o </a:t>
            </a:r>
            <a:r>
              <a:rPr lang="pt-BR" baseline="0" dirty="0" err="1" smtClean="0"/>
              <a:t>youtube</a:t>
            </a:r>
            <a:r>
              <a:rPr lang="pt-BR" baseline="0" dirty="0" smtClean="0"/>
              <a:t> é bloqueado no mundo inteiro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Mas dentro d 2h </a:t>
            </a:r>
            <a:r>
              <a:rPr lang="pt-BR" baseline="0" dirty="0" err="1" smtClean="0"/>
              <a:t>td</a:t>
            </a:r>
            <a:r>
              <a:rPr lang="pt-BR" baseline="0" dirty="0" smtClean="0"/>
              <a:t> foi consertado </a:t>
            </a:r>
          </a:p>
          <a:p>
            <a:pPr marL="171450" indent="-171450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8019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Espalhados por</a:t>
            </a:r>
            <a:r>
              <a:rPr lang="pt-BR" baseline="0" dirty="0" smtClean="0"/>
              <a:t> vários lugares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Juntam e resolvem o problema. Pessoas aleatórias aparecem, resolvem e somem sem esperar nada em troca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750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 </a:t>
            </a:r>
            <a:r>
              <a:rPr lang="pt-BR" dirty="0" err="1" smtClean="0"/>
              <a:t>Geeks</a:t>
            </a:r>
            <a:r>
              <a:rPr lang="pt-BR" dirty="0" smtClean="0"/>
              <a:t> </a:t>
            </a:r>
            <a:r>
              <a:rPr lang="pt-BR" dirty="0" err="1" smtClean="0"/>
              <a:t>super</a:t>
            </a:r>
            <a:r>
              <a:rPr lang="pt-BR" dirty="0" smtClean="0"/>
              <a:t> heróis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0134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O</a:t>
            </a:r>
            <a:r>
              <a:rPr lang="pt-BR" baseline="0" dirty="0" smtClean="0"/>
              <a:t> todo é maior que a soma das partes</a:t>
            </a:r>
            <a:endParaRPr lang="pt-BR" dirty="0" smtClean="0"/>
          </a:p>
          <a:p>
            <a:pPr marL="171450" indent="-171450">
              <a:buFontTx/>
              <a:buChar char="-"/>
            </a:pPr>
            <a:r>
              <a:rPr lang="pt-BR" dirty="0" smtClean="0"/>
              <a:t>Esse Exemplo está em </a:t>
            </a:r>
            <a:r>
              <a:rPr lang="pt-BR" dirty="0" err="1" smtClean="0"/>
              <a:t>qq</a:t>
            </a:r>
            <a:r>
              <a:rPr lang="pt-BR" dirty="0" smtClean="0"/>
              <a:t> lugar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Jimbo</a:t>
            </a:r>
            <a:r>
              <a:rPr lang="pt-BR" baseline="0" dirty="0" smtClean="0"/>
              <a:t> em 2001 teve a </a:t>
            </a:r>
            <a:r>
              <a:rPr lang="pt-BR" baseline="0" dirty="0" err="1" smtClean="0"/>
              <a:t>idéia</a:t>
            </a:r>
            <a:r>
              <a:rPr lang="pt-BR" baseline="0" dirty="0" smtClean="0"/>
              <a:t>: Começamos com 7 artigos, </a:t>
            </a:r>
            <a:r>
              <a:rPr lang="pt-BR" baseline="0" dirty="0" err="1" smtClean="0"/>
              <a:t>qq</a:t>
            </a:r>
            <a:r>
              <a:rPr lang="pt-BR" baseline="0" dirty="0" smtClean="0"/>
              <a:t> pessoa pode editar em qualquer momento e teremos uma grande </a:t>
            </a:r>
            <a:r>
              <a:rPr lang="pt-BR" baseline="0" dirty="0" err="1" smtClean="0"/>
              <a:t>enciclopedia</a:t>
            </a:r>
            <a:r>
              <a:rPr lang="pt-BR" baseline="0" dirty="0" smtClean="0"/>
              <a:t> mundial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Na verdade ele iria pagar p pessoas escreverem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smtClean="0">
                <a:hlinkClick r:id="rId3" tooltip="Jimmy Wales on the birth of Wikipedia"/>
              </a:rPr>
              <a:t>Jimmy Wales on the birth of Wikipedia</a:t>
            </a:r>
            <a:endParaRPr lang="en-US" b="1" dirty="0" smtClean="0"/>
          </a:p>
          <a:p>
            <a:pPr marL="171450" indent="-171450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6184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 Simplesmente existe pessoas que preferem em vez</a:t>
            </a:r>
            <a:r>
              <a:rPr lang="pt-BR" baseline="0" dirty="0" smtClean="0"/>
              <a:t> d tomar uma monitorar o conteúdo da </a:t>
            </a:r>
            <a:r>
              <a:rPr lang="pt-BR" baseline="0" dirty="0" err="1" smtClean="0"/>
              <a:t>wikipedia</a:t>
            </a:r>
            <a:endParaRPr lang="pt-BR" baseline="0" dirty="0" smtClean="0"/>
          </a:p>
          <a:p>
            <a:pPr marL="171450" indent="-171450">
              <a:buFontTx/>
              <a:buNone/>
            </a:pPr>
            <a:r>
              <a:rPr lang="pt-BR" dirty="0" smtClean="0"/>
              <a:t>- Eles se sentem chamados para fazer, </a:t>
            </a:r>
            <a:r>
              <a:rPr lang="pt-BR" dirty="0" err="1" smtClean="0"/>
              <a:t>pq</a:t>
            </a:r>
            <a:r>
              <a:rPr lang="pt-BR" dirty="0" smtClean="0"/>
              <a:t> s importam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“Civilidade,</a:t>
            </a:r>
            <a:r>
              <a:rPr lang="pt-BR" baseline="0" dirty="0" smtClean="0"/>
              <a:t> Maturidade, Responsabilidade”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46855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 Viral muito popular que aconteceu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207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Surgimento na década de 1960 na Guerra Fria</a:t>
            </a:r>
          </a:p>
          <a:p>
            <a:r>
              <a:rPr lang="pt-BR" dirty="0" smtClean="0"/>
              <a:t>Lançamento </a:t>
            </a:r>
            <a:r>
              <a:rPr lang="pt-BR" dirty="0" smtClean="0"/>
              <a:t>do Sputnik</a:t>
            </a:r>
          </a:p>
          <a:p>
            <a:r>
              <a:rPr lang="pt-BR" dirty="0" smtClean="0"/>
              <a:t>Surgimento da ARPA</a:t>
            </a:r>
          </a:p>
          <a:p>
            <a:r>
              <a:rPr lang="pt-BR" dirty="0" smtClean="0"/>
              <a:t>Garantir a integridade da </a:t>
            </a:r>
            <a:r>
              <a:rPr lang="pt-BR" dirty="0" smtClean="0"/>
              <a:t>informação, a partir da descentralização</a:t>
            </a:r>
            <a:r>
              <a:rPr lang="pt-BR" baseline="0" dirty="0" smtClean="0"/>
              <a:t> da informação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Definir se o nome dele deve ou não aparecer 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Não de forma unanime,</a:t>
            </a:r>
            <a:r>
              <a:rPr lang="pt-BR" baseline="0" dirty="0" smtClean="0"/>
              <a:t> q ñ deveria exibir o nome do garoto e </a:t>
            </a:r>
            <a:r>
              <a:rPr lang="pt-BR" baseline="0" dirty="0" err="1" smtClean="0"/>
              <a:t>td</a:t>
            </a:r>
            <a:r>
              <a:rPr lang="pt-BR" baseline="0" dirty="0" smtClean="0"/>
              <a:t> foi respeitado e </a:t>
            </a:r>
            <a:r>
              <a:rPr lang="pt-BR" baseline="0" dirty="0" err="1" smtClean="0"/>
              <a:t>qm</a:t>
            </a:r>
            <a:r>
              <a:rPr lang="pt-BR" baseline="0" dirty="0" smtClean="0"/>
              <a:t> não respeitasse iria ser excluído. Foi uma decisão democrática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Acreditam q há algo maior q sua </a:t>
            </a:r>
            <a:r>
              <a:rPr lang="pt-BR" baseline="0" dirty="0" err="1" smtClean="0"/>
              <a:t>opnião</a:t>
            </a:r>
            <a:r>
              <a:rPr lang="pt-BR" baseline="0" dirty="0" smtClean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0108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Nova forma de interação, organização, atividades sociais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67830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REDE SOCIAL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3504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Em quinhentos</a:t>
            </a:r>
            <a:r>
              <a:rPr lang="pt-BR" baseline="0" dirty="0" smtClean="0"/>
              <a:t> anos houve apenas 4 revoluções nas mídias 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Primeira é a prensa gráfica em meados de 1400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Comunicação em duas vias, primeiro o telegrafo depois o telefone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150 anos atrás, mídia registrada através de fotos, </a:t>
            </a:r>
            <a:r>
              <a:rPr lang="pt-BR" baseline="0" dirty="0" err="1" smtClean="0"/>
              <a:t>audios</a:t>
            </a:r>
            <a:r>
              <a:rPr lang="pt-BR" baseline="0" dirty="0" smtClean="0"/>
              <a:t>, filmes, </a:t>
            </a:r>
            <a:r>
              <a:rPr lang="pt-BR" baseline="0" dirty="0" err="1" smtClean="0"/>
              <a:t>tds</a:t>
            </a:r>
            <a:r>
              <a:rPr lang="pt-BR" baseline="0" dirty="0" smtClean="0"/>
              <a:t> codificados em objetos físicos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100 anos atrás o uso do espectro eletromagnético: rádio e </a:t>
            </a:r>
            <a:r>
              <a:rPr lang="pt-BR" baseline="0" dirty="0" err="1" smtClean="0"/>
              <a:t>tv</a:t>
            </a:r>
            <a:endParaRPr lang="pt-BR" baseline="0" dirty="0" smtClean="0"/>
          </a:p>
          <a:p>
            <a:pPr marL="171450" indent="-171450">
              <a:buFontTx/>
              <a:buChar char="-"/>
            </a:pPr>
            <a:r>
              <a:rPr lang="pt-BR" baseline="0" dirty="0" err="1" smtClean="0"/>
              <a:t>Midia</a:t>
            </a:r>
            <a:r>
              <a:rPr lang="pt-BR" baseline="0" dirty="0" smtClean="0"/>
              <a:t> q nossos pais e alguns estão acostumados. </a:t>
            </a:r>
            <a:r>
              <a:rPr lang="pt-BR" baseline="0" dirty="0" err="1" smtClean="0"/>
              <a:t>Séc</a:t>
            </a:r>
            <a:r>
              <a:rPr lang="pt-BR" baseline="0" dirty="0" smtClean="0"/>
              <a:t> XX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Ou fazia conversação ou a informação era espalhada para todo mundo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8978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Internet é o primeiro meio nativo q suporte criação de grupos e conversações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Todos</a:t>
            </a:r>
            <a:r>
              <a:rPr lang="pt-BR" baseline="0" dirty="0" smtClean="0"/>
              <a:t> os meios migraram para a internet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Qualquer um pode consumir e produzir informação de forma barata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2985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A medida q o terremoto acontece, os chineses </a:t>
            </a:r>
            <a:r>
              <a:rPr lang="pt-BR" dirty="0" err="1" smtClean="0"/>
              <a:t>twitavam</a:t>
            </a:r>
            <a:r>
              <a:rPr lang="pt-BR" dirty="0" smtClean="0"/>
              <a:t>,</a:t>
            </a:r>
            <a:r>
              <a:rPr lang="pt-BR" baseline="0" dirty="0" smtClean="0"/>
              <a:t> </a:t>
            </a:r>
            <a:r>
              <a:rPr lang="pt-BR" baseline="0" dirty="0" err="1" smtClean="0"/>
              <a:t>up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videos</a:t>
            </a:r>
            <a:r>
              <a:rPr lang="pt-BR" baseline="0" dirty="0" smtClean="0"/>
              <a:t> e trocavam informações sobre onde encontrar parentes ajuda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A </a:t>
            </a:r>
            <a:r>
              <a:rPr lang="pt-BR" baseline="0" dirty="0" err="1" smtClean="0"/>
              <a:t>bbc</a:t>
            </a:r>
            <a:r>
              <a:rPr lang="pt-BR" baseline="0" dirty="0" smtClean="0"/>
              <a:t> se informava através das </a:t>
            </a:r>
            <a:r>
              <a:rPr lang="pt-BR" baseline="0" dirty="0" err="1" smtClean="0"/>
              <a:t>hastags</a:t>
            </a:r>
            <a:endParaRPr lang="pt-BR" baseline="0" dirty="0" smtClean="0"/>
          </a:p>
          <a:p>
            <a:pPr marL="171450" indent="-171450">
              <a:buFontTx/>
              <a:buChar char="-"/>
            </a:pPr>
            <a:r>
              <a:rPr lang="pt-BR" baseline="0" dirty="0" smtClean="0"/>
              <a:t>A última vez q houve um terremoto dessa magnitude o governo demorou 3 meses p admitir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Em menos de um dia apareceu sites para recolher doações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Pessoas começaram a perceber q muitos colégios desmoronaram, descobriram q os oficiais foram subornados e não fizeram as escolas direito</a:t>
            </a:r>
          </a:p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8813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 Uma </a:t>
            </a:r>
            <a:r>
              <a:rPr lang="pt-BR" dirty="0" err="1" smtClean="0"/>
              <a:t>msg</a:t>
            </a:r>
            <a:r>
              <a:rPr lang="pt-BR" baseline="0" dirty="0" smtClean="0"/>
              <a:t> era agrupada e enviada para todo mundo. Era caro! Incomodo!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4579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err="1" smtClean="0"/>
              <a:t>Midia</a:t>
            </a:r>
            <a:r>
              <a:rPr lang="pt-BR" dirty="0" smtClean="0"/>
              <a:t> global, social,</a:t>
            </a:r>
            <a:r>
              <a:rPr lang="pt-BR" baseline="0" dirty="0" smtClean="0"/>
              <a:t> ubíqua e barata!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A audiência pode responder (TV Digital)</a:t>
            </a:r>
          </a:p>
          <a:p>
            <a:pPr marL="171450" indent="-171450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7006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Eles não estão mais desconectados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Os consumidores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tb</a:t>
            </a:r>
            <a:r>
              <a:rPr lang="pt-BR" baseline="0" dirty="0" smtClean="0"/>
              <a:t> são produtores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A </a:t>
            </a:r>
            <a:r>
              <a:rPr lang="pt-BR" baseline="0" dirty="0" err="1" smtClean="0"/>
              <a:t>audiencia</a:t>
            </a:r>
            <a:r>
              <a:rPr lang="pt-BR" baseline="0" dirty="0" smtClean="0"/>
              <a:t> pode falar diretamente uns com os outros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Existem muito mais amadores do q profissionais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O q era produzido era principalmente p profissionais...isso não é mais...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Exemplo de Obama q votou a favor, depois contra, os eleitores ficaram furiosos, mas em nenhum momento foram censurados. </a:t>
            </a:r>
            <a:r>
              <a:rPr lang="pt-BR" baseline="0" dirty="0" err="1" smtClean="0"/>
              <a:t>Vc</a:t>
            </a:r>
            <a:r>
              <a:rPr lang="pt-BR" baseline="0" dirty="0" smtClean="0"/>
              <a:t> NÃO pode controlar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#</a:t>
            </a:r>
            <a:r>
              <a:rPr lang="pt-BR" baseline="0" dirty="0" err="1" smtClean="0"/>
              <a:t>gasolinamaisbaratoja</a:t>
            </a:r>
            <a:r>
              <a:rPr lang="pt-BR" baseline="0" dirty="0" smtClean="0"/>
              <a:t>, #</a:t>
            </a:r>
            <a:r>
              <a:rPr lang="pt-BR" baseline="0" dirty="0" err="1" smtClean="0"/>
              <a:t>foramicarla</a:t>
            </a:r>
            <a:r>
              <a:rPr lang="pt-BR" baseline="0" dirty="0" smtClean="0"/>
              <a:t>, #</a:t>
            </a:r>
            <a:r>
              <a:rPr lang="pt-BR" baseline="0" dirty="0" err="1" smtClean="0"/>
              <a:t>IFRNemGreve</a:t>
            </a:r>
            <a:r>
              <a:rPr lang="pt-BR" baseline="0" dirty="0" smtClean="0"/>
              <a:t>,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4964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menino de oitos anos fica milionário </a:t>
            </a:r>
          </a:p>
          <a:p>
            <a:pPr marL="171450" indent="-171450">
              <a:buFontTx/>
              <a:buChar char="-"/>
            </a:pPr>
            <a:r>
              <a:rPr lang="pt-BR" dirty="0" err="1" smtClean="0"/>
              <a:t>Facebook</a:t>
            </a:r>
            <a:r>
              <a:rPr lang="pt-BR" dirty="0" smtClean="0"/>
              <a:t> 50 bi (04/01/2011)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http://www.mundocurioso.blog.br/2010/11/top-10-milionarios-da-internet.html	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2744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TCP/IP</a:t>
            </a:r>
          </a:p>
          <a:p>
            <a:r>
              <a:rPr lang="pt-BR" dirty="0" smtClean="0"/>
              <a:t>Universidades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 </a:t>
            </a:r>
            <a:r>
              <a:rPr lang="pt-BR" dirty="0" err="1" smtClean="0"/>
              <a:t>Inteligencia</a:t>
            </a:r>
            <a:r>
              <a:rPr lang="pt-BR" dirty="0" smtClean="0"/>
              <a:t> coletiva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Mister </a:t>
            </a:r>
            <a:r>
              <a:rPr lang="pt-BR" dirty="0" err="1" smtClean="0"/>
              <a:t>Splash</a:t>
            </a:r>
            <a:r>
              <a:rPr lang="pt-BR" dirty="0" smtClean="0"/>
              <a:t> </a:t>
            </a:r>
            <a:r>
              <a:rPr lang="pt-BR" dirty="0" err="1" smtClean="0"/>
              <a:t>Pants</a:t>
            </a:r>
            <a:r>
              <a:rPr lang="pt-BR" dirty="0" smtClean="0"/>
              <a:t> (senhor</a:t>
            </a:r>
            <a:r>
              <a:rPr lang="pt-BR" baseline="0" dirty="0" smtClean="0"/>
              <a:t> de calça molhada, respingada)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5% - 70% </a:t>
            </a:r>
          </a:p>
          <a:p>
            <a:pPr marL="171450" indent="-171450">
              <a:buFontTx/>
              <a:buChar char="-"/>
            </a:pPr>
            <a:r>
              <a:rPr lang="pt-BR" baseline="0" dirty="0" err="1" smtClean="0"/>
              <a:t>Greenpace</a:t>
            </a:r>
            <a:r>
              <a:rPr lang="pt-BR" baseline="0" dirty="0" smtClean="0"/>
              <a:t> não gostou 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A propaganda continuou e a internet aderiu (grupos foram criados no </a:t>
            </a:r>
            <a:r>
              <a:rPr lang="pt-BR" baseline="0" dirty="0" err="1" smtClean="0"/>
              <a:t>facebook</a:t>
            </a:r>
            <a:r>
              <a:rPr lang="pt-BR" baseline="0" dirty="0" smtClean="0"/>
              <a:t> e cartazes)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78% da votação e o outro nome teve apenas 3%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Criaram uma campanha de marketing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Governo do </a:t>
            </a:r>
            <a:r>
              <a:rPr lang="pt-BR" baseline="0" dirty="0" err="1" smtClean="0"/>
              <a:t>japão</a:t>
            </a:r>
            <a:r>
              <a:rPr lang="pt-BR" baseline="0" dirty="0" smtClean="0"/>
              <a:t> cancelou a caça as baleias </a:t>
            </a:r>
            <a:r>
              <a:rPr lang="pt-BR" baseline="0" dirty="0" err="1" smtClean="0"/>
              <a:t>jubarte</a:t>
            </a:r>
            <a:r>
              <a:rPr lang="pt-BR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Publicar informação é </a:t>
            </a:r>
            <a:r>
              <a:rPr lang="pt-BR" baseline="0" dirty="0" err="1" smtClean="0"/>
              <a:t>gratuíto</a:t>
            </a:r>
            <a:r>
              <a:rPr lang="pt-BR" baseline="0" dirty="0" smtClean="0"/>
              <a:t> e pouco tempo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Perder controle e não levar as coisas tão a sério é normal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30052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 </a:t>
            </a:r>
            <a:r>
              <a:rPr lang="pt-BR" dirty="0" err="1" smtClean="0"/>
              <a:t>qm</a:t>
            </a:r>
            <a:r>
              <a:rPr lang="pt-BR" dirty="0" smtClean="0"/>
              <a:t> controla? </a:t>
            </a:r>
            <a:r>
              <a:rPr lang="pt-BR" dirty="0" err="1" smtClean="0"/>
              <a:t>td</a:t>
            </a:r>
            <a:r>
              <a:rPr lang="pt-BR" dirty="0" smtClean="0"/>
              <a:t> mundo um pouco</a:t>
            </a:r>
          </a:p>
          <a:p>
            <a:r>
              <a:rPr lang="pt-BR" dirty="0" smtClean="0"/>
              <a:t>- </a:t>
            </a:r>
            <a:r>
              <a:rPr lang="pt-BR" dirty="0" err="1" smtClean="0"/>
              <a:t>vc</a:t>
            </a:r>
            <a:r>
              <a:rPr lang="pt-BR" dirty="0" smtClean="0"/>
              <a:t> fornece um conteúdo as outras pessoas tem o poder d clicar e comentar ou </a:t>
            </a:r>
            <a:r>
              <a:rPr lang="pt-BR" dirty="0" err="1" smtClean="0"/>
              <a:t>nao</a:t>
            </a:r>
            <a:endParaRPr lang="pt-BR" dirty="0" smtClean="0"/>
          </a:p>
          <a:p>
            <a:r>
              <a:rPr lang="pt-BR" dirty="0" smtClean="0"/>
              <a:t>- a rede de pessoas faz com q um termo s torne o primeiro colocado</a:t>
            </a:r>
          </a:p>
          <a:p>
            <a:r>
              <a:rPr lang="pt-BR" dirty="0" smtClean="0"/>
              <a:t>- decisão coletiva</a:t>
            </a:r>
          </a:p>
          <a:p>
            <a:r>
              <a:rPr lang="pt-BR" dirty="0" smtClean="0"/>
              <a:t>- </a:t>
            </a:r>
            <a:r>
              <a:rPr lang="pt-BR" dirty="0" err="1" smtClean="0"/>
              <a:t>google</a:t>
            </a:r>
            <a:r>
              <a:rPr lang="pt-BR" dirty="0" smtClean="0"/>
              <a:t> </a:t>
            </a:r>
            <a:r>
              <a:rPr lang="pt-BR" dirty="0" err="1" smtClean="0"/>
              <a:t>zeitgeist</a:t>
            </a:r>
            <a:endParaRPr lang="pt-BR" dirty="0" smtClean="0"/>
          </a:p>
          <a:p>
            <a:r>
              <a:rPr lang="pt-BR" dirty="0" smtClean="0"/>
              <a:t>- 20% dos blogs possui 80% dos links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240075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baseline="0" dirty="0" smtClean="0"/>
              <a:t>A rede define quem deve ser o número 1. O </a:t>
            </a:r>
            <a:r>
              <a:rPr lang="pt-BR" baseline="0" dirty="0" err="1" smtClean="0"/>
              <a:t>google</a:t>
            </a:r>
            <a:r>
              <a:rPr lang="pt-BR" baseline="0" dirty="0" smtClean="0"/>
              <a:t> apenas analisa os números 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Cérebro Global e o q ele está pensando?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794136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 Pedido de dados brutos pelo próprio </a:t>
            </a:r>
            <a:r>
              <a:rPr lang="pt-BR" dirty="0" err="1" smtClean="0"/>
              <a:t>Tin</a:t>
            </a:r>
            <a:r>
              <a:rPr lang="pt-BR" dirty="0" smtClean="0"/>
              <a:t> </a:t>
            </a:r>
            <a:r>
              <a:rPr lang="pt-BR" dirty="0" err="1" smtClean="0"/>
              <a:t>Berners</a:t>
            </a:r>
            <a:r>
              <a:rPr lang="pt-BR" dirty="0" smtClean="0"/>
              <a:t> - Lee</a:t>
            </a:r>
          </a:p>
          <a:p>
            <a:r>
              <a:rPr lang="pt-BR" dirty="0" smtClean="0"/>
              <a:t>- Dados</a:t>
            </a:r>
            <a:r>
              <a:rPr lang="pt-BR" baseline="0" dirty="0" smtClean="0"/>
              <a:t> brutos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1383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Governos colocando dados brutos online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Cruzar dados p exemplo </a:t>
            </a:r>
            <a:r>
              <a:rPr lang="pt-BR" dirty="0" err="1" smtClean="0"/>
              <a:t>sanemento</a:t>
            </a:r>
            <a:r>
              <a:rPr lang="pt-BR" baseline="0" dirty="0" smtClean="0"/>
              <a:t> básico e etnia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72223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 A comunidade </a:t>
            </a:r>
            <a:r>
              <a:rPr lang="pt-BR" dirty="0" err="1" smtClean="0"/>
              <a:t>tb</a:t>
            </a:r>
            <a:r>
              <a:rPr lang="pt-BR" dirty="0" smtClean="0"/>
              <a:t> gera dados brutos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91370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2009 houve um terremoto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Pessoas colaboraram e era</a:t>
            </a:r>
            <a:r>
              <a:rPr lang="pt-BR" baseline="0" dirty="0" smtClean="0"/>
              <a:t> o mapa mais atualizado, utilizado inclusive pelas equipes de resgate 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Estradas bloqueadas, prédios danificados, campos refugiados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32424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 E na educação? O q fazer?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761247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="1" dirty="0" smtClean="0">
                <a:effectLst/>
              </a:rPr>
              <a:t>Salman Khan: Vamos usar o vídeo para reinventar a educação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="0" dirty="0" smtClean="0">
                <a:effectLst/>
              </a:rPr>
              <a:t>2200 </a:t>
            </a:r>
            <a:r>
              <a:rPr lang="pt-BR" b="0" dirty="0" err="1" smtClean="0">
                <a:effectLst/>
              </a:rPr>
              <a:t>videos</a:t>
            </a:r>
            <a:r>
              <a:rPr lang="pt-BR" b="0" dirty="0" smtClean="0">
                <a:effectLst/>
              </a:rPr>
              <a:t>, aritmética básica ao cálculo</a:t>
            </a:r>
            <a:r>
              <a:rPr lang="pt-BR" b="0" baseline="0" dirty="0" smtClean="0">
                <a:effectLst/>
              </a:rPr>
              <a:t> vetorial, 1 milhão d estudantes p mês, 100 a 200 mil </a:t>
            </a:r>
            <a:r>
              <a:rPr lang="pt-BR" b="0" baseline="0" dirty="0" err="1" smtClean="0">
                <a:effectLst/>
              </a:rPr>
              <a:t>videos</a:t>
            </a:r>
            <a:r>
              <a:rPr lang="pt-BR" b="0" baseline="0" dirty="0" smtClean="0">
                <a:effectLst/>
              </a:rPr>
              <a:t> p dia</a:t>
            </a:r>
            <a:endParaRPr lang="pt-BR" b="0" dirty="0" smtClean="0">
              <a:effectLst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="0" dirty="0" smtClean="0">
                <a:effectLst/>
              </a:rPr>
              <a:t>Perda</a:t>
            </a:r>
            <a:r>
              <a:rPr lang="pt-BR" b="0" baseline="0" dirty="0" smtClean="0">
                <a:effectLst/>
              </a:rPr>
              <a:t> do controle</a:t>
            </a:r>
            <a:endParaRPr lang="pt-BR" b="0" dirty="0" smtClean="0">
              <a:effectLst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1179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 err="1" smtClean="0"/>
              <a:t>brasil</a:t>
            </a:r>
            <a:r>
              <a:rPr lang="pt-BR" baseline="0" dirty="0" smtClean="0"/>
              <a:t> começou a ter internet em </a:t>
            </a:r>
            <a:r>
              <a:rPr lang="pt-BR" dirty="0" smtClean="0"/>
              <a:t>1988 no mesmo ano que foi realizado a abertura comercial</a:t>
            </a:r>
            <a:r>
              <a:rPr lang="pt-BR" baseline="0" dirty="0" smtClean="0"/>
              <a:t> da internet</a:t>
            </a:r>
            <a:endParaRPr lang="pt-BR" dirty="0" smtClean="0"/>
          </a:p>
          <a:p>
            <a:r>
              <a:rPr lang="pt-BR" dirty="0" smtClean="0"/>
              <a:t>Correio </a:t>
            </a:r>
            <a:r>
              <a:rPr lang="pt-BR" dirty="0" err="1" smtClean="0"/>
              <a:t>eletronico</a:t>
            </a:r>
            <a:r>
              <a:rPr lang="pt-BR" dirty="0" smtClean="0"/>
              <a:t> era o principal motivo de uso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Não precisava</a:t>
            </a:r>
            <a:r>
              <a:rPr lang="pt-BR" baseline="0" dirty="0" smtClean="0"/>
              <a:t> mais ficar abusando 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Cada um pode seguir seu </a:t>
            </a:r>
            <a:r>
              <a:rPr lang="pt-BR" baseline="0" dirty="0" err="1" smtClean="0"/>
              <a:t>ritimo</a:t>
            </a:r>
            <a:r>
              <a:rPr lang="pt-BR" baseline="0" dirty="0" smtClean="0"/>
              <a:t> de estudo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Pausar e voltar </a:t>
            </a:r>
            <a:r>
              <a:rPr lang="pt-BR" baseline="0" dirty="0" err="1" smtClean="0"/>
              <a:t>qnts</a:t>
            </a:r>
            <a:r>
              <a:rPr lang="pt-BR" baseline="0" dirty="0" smtClean="0"/>
              <a:t> vezes quiser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Assistia aulas em </a:t>
            </a:r>
            <a:r>
              <a:rPr lang="pt-BR" baseline="0" dirty="0" err="1" smtClean="0"/>
              <a:t>ksa</a:t>
            </a:r>
            <a:r>
              <a:rPr lang="pt-BR" baseline="0" dirty="0" smtClean="0"/>
              <a:t> e fazia atividades em sala de aula tirando dúvidas com os professores 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O aluno é assistido e verifica quais são os principais problemas do aluno. O seu erro é jogado p frente, a fim de q ele aprenda. A história do 7 e não 10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009724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 Até as q começavam mal depois acompanhavam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439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CERN (</a:t>
            </a:r>
            <a:r>
              <a:rPr lang="pt-BR" dirty="0" err="1" smtClean="0"/>
              <a:t>européia</a:t>
            </a:r>
            <a:r>
              <a:rPr lang="pt-BR" dirty="0" smtClean="0"/>
              <a:t>) desenvolveu a World </a:t>
            </a:r>
            <a:r>
              <a:rPr lang="pt-BR" dirty="0" err="1" smtClean="0"/>
              <a:t>Wide</a:t>
            </a:r>
            <a:r>
              <a:rPr lang="pt-BR" dirty="0" smtClean="0"/>
              <a:t> Web</a:t>
            </a:r>
          </a:p>
          <a:p>
            <a:r>
              <a:rPr lang="pt-BR" dirty="0" smtClean="0"/>
              <a:t>Apenas cientistas trocavam dados</a:t>
            </a:r>
          </a:p>
          <a:p>
            <a:r>
              <a:rPr lang="pt-BR" dirty="0" smtClean="0"/>
              <a:t>Tim Bernes-Lee</a:t>
            </a:r>
          </a:p>
          <a:p>
            <a:r>
              <a:rPr lang="pt-BR" dirty="0" smtClean="0"/>
              <a:t>Permitir pessoas trabalharem em conjunto, combinando seu conhecimento numa rede de documentos</a:t>
            </a:r>
          </a:p>
          <a:p>
            <a:r>
              <a:rPr lang="pt-BR" dirty="0" smtClean="0"/>
              <a:t>1991 disponibilizado mundialmente</a:t>
            </a:r>
          </a:p>
          <a:p>
            <a:r>
              <a:rPr lang="pt-BR" dirty="0" smtClean="0"/>
              <a:t>Internet Erroneamente </a:t>
            </a:r>
            <a:r>
              <a:rPr lang="pt-BR" dirty="0" smtClean="0"/>
              <a:t>virou sinônimo de WWW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870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Crescimento de 100% ao ano!!!</a:t>
            </a:r>
          </a:p>
          <a:p>
            <a:r>
              <a:rPr lang="pt-BR" dirty="0" smtClean="0"/>
              <a:t>Falta de uma administração central, assim como a natureza aberta dos protocolos da internet (isso q faz </a:t>
            </a:r>
            <a:r>
              <a:rPr lang="pt-BR" dirty="0" err="1" smtClean="0"/>
              <a:t>td</a:t>
            </a:r>
            <a:r>
              <a:rPr lang="pt-BR" dirty="0" smtClean="0"/>
              <a:t> a diferença)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145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 acordo com um artigo de junho de 2007, na revista </a:t>
            </a:r>
            <a:r>
              <a:rPr lang="pt-BR" dirty="0" err="1" smtClean="0">
                <a:hlinkClick r:id="rId3" tooltip="Discover"/>
              </a:rPr>
              <a:t>Discover</a:t>
            </a:r>
            <a:r>
              <a:rPr lang="pt-BR" dirty="0" smtClean="0"/>
              <a:t>, o peso combinado de todos os elétrons que se movem dentro da Internet num dia é de 2</a:t>
            </a:r>
            <a:r>
              <a:rPr lang="pt-BR" baseline="30000" dirty="0" smtClean="0"/>
              <a:t>−6</a:t>
            </a:r>
            <a:r>
              <a:rPr lang="pt-BR" dirty="0" smtClean="0"/>
              <a:t> gramas.</a:t>
            </a:r>
            <a:r>
              <a:rPr lang="pt-BR" baseline="30000" dirty="0" smtClean="0">
                <a:hlinkClick r:id="rId4"/>
              </a:rPr>
              <a:t>[13]</a:t>
            </a:r>
            <a:r>
              <a:rPr lang="pt-BR" dirty="0" smtClean="0"/>
              <a:t> Outras estimativas dizem que o peso total dos </a:t>
            </a:r>
            <a:r>
              <a:rPr lang="pt-BR" dirty="0" smtClean="0">
                <a:hlinkClick r:id="rId5" tooltip="Elétron"/>
              </a:rPr>
              <a:t>elétrons</a:t>
            </a:r>
            <a:r>
              <a:rPr lang="pt-BR" dirty="0" smtClean="0"/>
              <a:t> que se movem na Internet diariamente chega a 2 gramas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9050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DNS, POP3, IMAP, SMTP, HTTP, FTP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2004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Ingles</a:t>
            </a:r>
            <a:r>
              <a:rPr lang="pt-BR" baseline="0" smtClean="0"/>
              <a:t>(</a:t>
            </a:r>
            <a:r>
              <a:rPr lang="pt-BR" smtClean="0"/>
              <a:t>28,6</a:t>
            </a:r>
            <a:r>
              <a:rPr lang="pt-BR" dirty="0" smtClean="0"/>
              <a:t>%),  </a:t>
            </a:r>
            <a:r>
              <a:rPr lang="pt-BR" dirty="0" smtClean="0">
                <a:hlinkClick r:id="rId3" tooltip="Língua chinesa"/>
              </a:rPr>
              <a:t>chinês</a:t>
            </a:r>
            <a:r>
              <a:rPr lang="pt-BR" dirty="0" smtClean="0"/>
              <a:t> (20,3%), </a:t>
            </a:r>
            <a:r>
              <a:rPr lang="pt-BR" dirty="0" smtClean="0">
                <a:hlinkClick r:id="rId4" tooltip="Língua castelhana"/>
              </a:rPr>
              <a:t>espanhol</a:t>
            </a:r>
            <a:r>
              <a:rPr lang="pt-BR" dirty="0" smtClean="0"/>
              <a:t>(8,2%), </a:t>
            </a:r>
            <a:r>
              <a:rPr lang="pt-BR" dirty="0" smtClean="0">
                <a:hlinkClick r:id="rId5" tooltip="Língua japonesa"/>
              </a:rPr>
              <a:t>japonês</a:t>
            </a:r>
            <a:r>
              <a:rPr lang="pt-BR" dirty="0" smtClean="0"/>
              <a:t> (5,9%), </a:t>
            </a:r>
            <a:r>
              <a:rPr lang="pt-BR" dirty="0" smtClean="0">
                <a:hlinkClick r:id="rId6" tooltip="Língua francesa"/>
              </a:rPr>
              <a:t>francês</a:t>
            </a:r>
            <a:r>
              <a:rPr lang="pt-BR" dirty="0" smtClean="0"/>
              <a:t> (4,6%), </a:t>
            </a:r>
            <a:r>
              <a:rPr lang="pt-BR" dirty="0" smtClean="0">
                <a:hlinkClick r:id="rId7" tooltip="Língua portuguesa"/>
              </a:rPr>
              <a:t>português</a:t>
            </a:r>
            <a:r>
              <a:rPr lang="pt-BR" dirty="0" smtClean="0"/>
              <a:t> (4,6%), </a:t>
            </a:r>
            <a:r>
              <a:rPr lang="pt-BR" dirty="0" smtClean="0">
                <a:hlinkClick r:id="rId8" tooltip="Língua alemã"/>
              </a:rPr>
              <a:t>alemão</a:t>
            </a:r>
            <a:r>
              <a:rPr lang="pt-BR" dirty="0" smtClean="0"/>
              <a:t> (4,1%), </a:t>
            </a:r>
            <a:r>
              <a:rPr lang="pt-BR" dirty="0" smtClean="0">
                <a:hlinkClick r:id="rId9" tooltip="Língua árabe"/>
              </a:rPr>
              <a:t>árabe</a:t>
            </a:r>
            <a:r>
              <a:rPr lang="pt-BR" dirty="0" smtClean="0"/>
              <a:t> (2,6%), </a:t>
            </a:r>
            <a:r>
              <a:rPr lang="pt-BR" dirty="0" smtClean="0">
                <a:hlinkClick r:id="rId10" tooltip="Língua russa"/>
              </a:rPr>
              <a:t>russo</a:t>
            </a:r>
            <a:r>
              <a:rPr lang="pt-BR" dirty="0" smtClean="0"/>
              <a:t> (2,4%) e </a:t>
            </a:r>
            <a:r>
              <a:rPr lang="pt-BR" dirty="0" smtClean="0">
                <a:hlinkClick r:id="rId11" tooltip="Língua coreana"/>
              </a:rPr>
              <a:t>coreano</a:t>
            </a:r>
            <a:r>
              <a:rPr lang="pt-BR" dirty="0" smtClean="0"/>
              <a:t>(2,3%).</a:t>
            </a:r>
            <a:r>
              <a:rPr lang="pt-BR" baseline="30000" dirty="0" smtClean="0">
                <a:hlinkClick r:id="rId12"/>
              </a:rPr>
              <a:t>[16]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42BC-2E29-41A1-87AD-93616E2DEFE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4308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CA5-31F1-4862-9EEB-D29B10C42099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FA09-57BC-4485-8DC8-BFA18DA84CE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CA5-31F1-4862-9EEB-D29B10C42099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FA09-57BC-4485-8DC8-BFA18DA84C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CA5-31F1-4862-9EEB-D29B10C42099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FA09-57BC-4485-8DC8-BFA18DA84C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CA5-31F1-4862-9EEB-D29B10C42099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FA09-57BC-4485-8DC8-BFA18DA84C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CA5-31F1-4862-9EEB-D29B10C42099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FA09-57BC-4485-8DC8-BFA18DA84C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CA5-31F1-4862-9EEB-D29B10C42099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FA09-57BC-4485-8DC8-BFA18DA84C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CA5-31F1-4862-9EEB-D29B10C42099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FA09-57BC-4485-8DC8-BFA18DA84C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CA5-31F1-4862-9EEB-D29B10C42099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FA09-57BC-4485-8DC8-BFA18DA84C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CA5-31F1-4862-9EEB-D29B10C42099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FA09-57BC-4485-8DC8-BFA18DA84C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CA5-31F1-4862-9EEB-D29B10C42099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FA09-57BC-4485-8DC8-BFA18DA84CE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DD8DCA5-31F1-4862-9EEB-D29B10C42099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99FA09-57BC-4485-8DC8-BFA18DA84C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DD8DCA5-31F1-4862-9EEB-D29B10C42099}" type="datetimeFigureOut">
              <a:rPr lang="pt-BR" smtClean="0"/>
              <a:pPr/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99FA09-57BC-4485-8DC8-BFA18DA84C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ed.com/talks/lang/en/jonathan_zittrain_the_web_is_a_random_act_of_kindnes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ed.com/talks/jimmy_wales_on_the_birth_of_wikipedia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ed.com/talks/lang/pt-br/clay_shirky_how_cellphones_twitter_facebook_can_make_history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ed.com/talks/lang/en/alexis_ohanian_how_to_make_a_splash_in_social_media.html" TargetMode="Externa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lang/en/steven_johnson_on_the_web_as_a_city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ed.com/talks/lang/en/steven_johnson_on_the_web_as_a_city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treetmap.org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salman_khan_let_s_use_video_to_reinvent_education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Hist%C3%B3ria_da_Internet" TargetMode="External"/><Relationship Id="rId2" Type="http://schemas.openxmlformats.org/officeDocument/2006/relationships/hyperlink" Target="http://pt.wikipedia.org/wiki/Inter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t.wikipedia.org/wiki/World_Wide_We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2/25/Internet_users_per_100_inhabitants_1997-2007_ITU.png/250px-Internet_users_per_100_inhabitants_1997-2007_ITU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Internet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Thiago Medeiros Barros</a:t>
            </a:r>
          </a:p>
          <a:p>
            <a:r>
              <a:rPr lang="pt-BR" dirty="0" smtClean="0"/>
              <a:t>22/11/2011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77" y="180209"/>
            <a:ext cx="3655293" cy="238000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38" y="692696"/>
            <a:ext cx="3669185" cy="27518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553" y="3020653"/>
            <a:ext cx="3070238" cy="23051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38" y="3789040"/>
            <a:ext cx="3710247" cy="2499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6"/>
            <a:ext cx="8379345" cy="3697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737" y="332656"/>
            <a:ext cx="4712072" cy="353405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708357"/>
            <a:ext cx="5144120" cy="3432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72" y="656087"/>
            <a:ext cx="7353718" cy="550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4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61670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www.ted.com/talks/lang/en/jonathan_zittrain_the_web_is_a_random_act_of_kindness.html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17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4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15730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19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04" y="439897"/>
            <a:ext cx="875557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48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8213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69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6" y="0"/>
            <a:ext cx="91321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88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 Grande Rede...</a:t>
            </a:r>
            <a:endParaRPr lang="pt-BR" dirty="0"/>
          </a:p>
        </p:txBody>
      </p:sp>
      <p:pic>
        <p:nvPicPr>
          <p:cNvPr id="4" name="Espaço Reservado para Conteúdo 3" descr="inter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1271" y="260648"/>
            <a:ext cx="5383677" cy="529603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95536" y="5949280"/>
            <a:ext cx="9125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www.ted.com/talks/jimmy_wales_on_the_birth_of_wikipedia.html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746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346" y="476672"/>
            <a:ext cx="7804366" cy="566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19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24" y="332655"/>
            <a:ext cx="8527447" cy="617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34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16" y="260649"/>
            <a:ext cx="8603556" cy="625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84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8640"/>
            <a:ext cx="6408712" cy="64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1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25641" y="1052736"/>
            <a:ext cx="7920880" cy="46474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5400" b="1" dirty="0" smtClean="0">
                <a:solidFill>
                  <a:schemeClr val="accent1"/>
                </a:solidFill>
              </a:rPr>
              <a:t>1.96 </a:t>
            </a:r>
            <a:r>
              <a:rPr lang="pt-BR" sz="5400" b="1" dirty="0">
                <a:solidFill>
                  <a:schemeClr val="accent1"/>
                </a:solidFill>
              </a:rPr>
              <a:t>bilhão</a:t>
            </a:r>
            <a:r>
              <a:rPr lang="pt-BR" sz="4400" dirty="0"/>
              <a:t> de pessoas tinham acesso a internet em junho de </a:t>
            </a:r>
            <a:r>
              <a:rPr lang="pt-BR" sz="4400" dirty="0" smtClean="0"/>
              <a:t>2010</a:t>
            </a:r>
            <a:br>
              <a:rPr lang="pt-BR" sz="4400" dirty="0" smtClean="0"/>
            </a:br>
            <a:endParaRPr lang="pt-BR" sz="44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4400" dirty="0" err="1" smtClean="0"/>
              <a:t>Facebook</a:t>
            </a:r>
            <a:r>
              <a:rPr lang="pt-BR" sz="4400" dirty="0" smtClean="0"/>
              <a:t> </a:t>
            </a:r>
            <a:r>
              <a:rPr lang="pt-BR" sz="4400" dirty="0"/>
              <a:t>ultrapassou a barreira dos </a:t>
            </a:r>
            <a:r>
              <a:rPr lang="pt-BR" sz="6000" dirty="0">
                <a:solidFill>
                  <a:schemeClr val="accent1"/>
                </a:solidFill>
              </a:rPr>
              <a:t>750 </a:t>
            </a:r>
            <a:r>
              <a:rPr lang="pt-BR" sz="6000" dirty="0" smtClean="0">
                <a:solidFill>
                  <a:schemeClr val="accent1"/>
                </a:solidFill>
              </a:rPr>
              <a:t>milhões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xmlns="" val="2790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3467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1560" y="572721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www.ted.com/talks/lang/pt-br/clay_shirky_how_cellphones_twitter_facebook_can_make_history.html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017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627" y="980728"/>
            <a:ext cx="869069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46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3914"/>
            <a:ext cx="8166438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1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397"/>
            <a:ext cx="5030473" cy="45731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068960"/>
            <a:ext cx="3510589" cy="30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7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087" y="332656"/>
            <a:ext cx="706866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30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330" y="260648"/>
            <a:ext cx="7519546" cy="62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91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71054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59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74895"/>
            <a:ext cx="2843174" cy="42647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31" y="3727764"/>
            <a:ext cx="5128382" cy="29458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1312" y="80213"/>
            <a:ext cx="4622688" cy="28447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996952"/>
            <a:ext cx="3810000" cy="36766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5074" y="2276872"/>
            <a:ext cx="2423636" cy="20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0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9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640"/>
            <a:ext cx="3759200" cy="515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67" y="1928540"/>
            <a:ext cx="45815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9512" y="600095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http://</a:t>
            </a:r>
            <a:r>
              <a:rPr lang="pt-BR" dirty="0" smtClean="0">
                <a:hlinkClick r:id="rId5"/>
              </a:rPr>
              <a:t>www.ted.com/talks/lang/en/alexis_ohanian_how_to_make_a_splash_in_social_media.html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261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3040" y="616480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www.ted.com/talks/lang/en/steven_johnson_on_the_web_as_a_city.html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59" y="260648"/>
            <a:ext cx="4933950" cy="35528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531519"/>
            <a:ext cx="36957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37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85" y="332656"/>
            <a:ext cx="8964488" cy="385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0592" y="6396335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http://www.ted.com/talks/lang/en/steven_johnson_on_the_web_as_a_city.html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666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790" y="99560"/>
            <a:ext cx="8231666" cy="342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683" y="3212976"/>
            <a:ext cx="7274967" cy="350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66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441" y="1556792"/>
            <a:ext cx="6933081" cy="383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74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Colocar imagem da guerra fria</a:t>
            </a:r>
            <a:endParaRPr lang="pt-BR" dirty="0"/>
          </a:p>
        </p:txBody>
      </p:sp>
      <p:pic>
        <p:nvPicPr>
          <p:cNvPr id="4" name="Espaço Reservado para Conteúdo 3" descr="guerra-fr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322" y="836712"/>
            <a:ext cx="882516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28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778" y="1052736"/>
            <a:ext cx="862244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8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674" y="332656"/>
            <a:ext cx="84166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79904" y="4293096"/>
            <a:ext cx="329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http://www.openstreetmap.org</a:t>
            </a:r>
            <a:r>
              <a:rPr lang="pt-BR" dirty="0" smtClean="0">
                <a:hlinkClick r:id="rId3"/>
              </a:rPr>
              <a:t>/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636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966" y="188640"/>
            <a:ext cx="54695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6657" y="3497084"/>
            <a:ext cx="5611647" cy="317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29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779" y="260648"/>
            <a:ext cx="8466693" cy="63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82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6093296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www.ted.com/talks/salman_khan_let_s_use_video_to_reinvent_education.html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762" y="-7147"/>
            <a:ext cx="4093504" cy="28941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9788" y="1183111"/>
            <a:ext cx="3992230" cy="340784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844" y="2910679"/>
            <a:ext cx="3676027" cy="27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6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92696"/>
            <a:ext cx="4826000" cy="3619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2052" y="2565995"/>
            <a:ext cx="4915231" cy="34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6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69" y="908720"/>
            <a:ext cx="840560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2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http://pt.wikipedia.org/wiki/Internet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http://pt.wikipedia.org/wiki/Hist%C3%B3ria_da_Internet</a:t>
            </a:r>
            <a:endParaRPr lang="pt-BR" dirty="0" smtClean="0"/>
          </a:p>
          <a:p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pt.wikipedia.org/wiki/World_Wide_Web</a:t>
            </a:r>
            <a:r>
              <a:rPr lang="pt-B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cp_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85728"/>
            <a:ext cx="7231036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Imagem relacionada a abertura comercial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" y="0"/>
            <a:ext cx="913942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Imagem relacionada a WEB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380" y="0"/>
            <a:ext cx="919137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http://upload.wikimedia.org/wikipedia/commons/thumb/2/25/Internet_users_per_100_inhabitants_1997-2007_ITU.png/250px-Internet_users_per_100_inhabitants_1997-2007_ITU.png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Imagem de </a:t>
            </a:r>
            <a:r>
              <a:rPr lang="pt-BR" dirty="0" err="1" smtClean="0"/>
              <a:t>eletrons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0" y="0"/>
            <a:ext cx="913172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2826</TotalTime>
  <Words>1296</Words>
  <Application>Microsoft Office PowerPoint</Application>
  <PresentationFormat>Apresentação na tela (4:3)</PresentationFormat>
  <Paragraphs>186</Paragraphs>
  <Slides>48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Módulo</vt:lpstr>
      <vt:lpstr>A Internet</vt:lpstr>
      <vt:lpstr>A Grande Rede...</vt:lpstr>
      <vt:lpstr>Slide 3</vt:lpstr>
      <vt:lpstr>Colocar imagem da guerra fria</vt:lpstr>
      <vt:lpstr>Slide 5</vt:lpstr>
      <vt:lpstr>Imagem relacionada a abertura comercial</vt:lpstr>
      <vt:lpstr>Imagem relacionada a WEB</vt:lpstr>
      <vt:lpstr>Slide 8</vt:lpstr>
      <vt:lpstr>Imagem de eletrons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Medeiros</dc:creator>
  <cp:lastModifiedBy>Medeiros</cp:lastModifiedBy>
  <cp:revision>170</cp:revision>
  <dcterms:created xsi:type="dcterms:W3CDTF">2011-11-22T20:39:09Z</dcterms:created>
  <dcterms:modified xsi:type="dcterms:W3CDTF">2012-04-20T12:10:21Z</dcterms:modified>
</cp:coreProperties>
</file>