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726" r:id="rId2"/>
    <p:sldId id="727" r:id="rId3"/>
    <p:sldId id="728" r:id="rId4"/>
    <p:sldId id="729" r:id="rId5"/>
    <p:sldId id="730" r:id="rId6"/>
    <p:sldId id="731" r:id="rId7"/>
    <p:sldId id="733" r:id="rId8"/>
    <p:sldId id="735" r:id="rId9"/>
    <p:sldId id="736" r:id="rId10"/>
    <p:sldId id="737" r:id="rId11"/>
    <p:sldId id="738" r:id="rId12"/>
    <p:sldId id="742" r:id="rId13"/>
    <p:sldId id="743" r:id="rId14"/>
    <p:sldId id="739" r:id="rId15"/>
    <p:sldId id="740" r:id="rId16"/>
    <p:sldId id="741" r:id="rId17"/>
    <p:sldId id="744" r:id="rId18"/>
    <p:sldId id="745" r:id="rId19"/>
    <p:sldId id="746" r:id="rId20"/>
    <p:sldId id="759" r:id="rId21"/>
    <p:sldId id="760" r:id="rId22"/>
    <p:sldId id="761" r:id="rId23"/>
    <p:sldId id="762" r:id="rId24"/>
    <p:sldId id="763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64" r:id="rId38"/>
    <p:sldId id="765" r:id="rId39"/>
    <p:sldId id="766" r:id="rId40"/>
    <p:sldId id="767" r:id="rId41"/>
    <p:sldId id="768" r:id="rId42"/>
    <p:sldId id="769" r:id="rId43"/>
    <p:sldId id="770" r:id="rId44"/>
    <p:sldId id="771" r:id="rId45"/>
    <p:sldId id="772" r:id="rId46"/>
    <p:sldId id="773" r:id="rId47"/>
    <p:sldId id="774" r:id="rId48"/>
    <p:sldId id="777" r:id="rId49"/>
    <p:sldId id="778" r:id="rId50"/>
    <p:sldId id="779" r:id="rId51"/>
    <p:sldId id="780" r:id="rId52"/>
    <p:sldId id="781" r:id="rId53"/>
    <p:sldId id="783" r:id="rId54"/>
    <p:sldId id="784" r:id="rId55"/>
    <p:sldId id="785" r:id="rId56"/>
    <p:sldId id="786" r:id="rId57"/>
    <p:sldId id="787" r:id="rId58"/>
    <p:sldId id="788" r:id="rId59"/>
    <p:sldId id="789" r:id="rId60"/>
    <p:sldId id="790" r:id="rId61"/>
    <p:sldId id="791" r:id="rId62"/>
    <p:sldId id="792" r:id="rId63"/>
    <p:sldId id="793" r:id="rId64"/>
    <p:sldId id="794" r:id="rId65"/>
    <p:sldId id="775" r:id="rId66"/>
    <p:sldId id="782" r:id="rId67"/>
    <p:sldId id="795" r:id="rId68"/>
  </p:sldIdLst>
  <p:sldSz cx="9144000" cy="6858000" type="screen4x3"/>
  <p:notesSz cx="6873875" cy="100631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8211"/>
    <a:srgbClr val="C4FF6E"/>
    <a:srgbClr val="00FF00"/>
    <a:srgbClr val="FF0000"/>
    <a:srgbClr val="FFFFCC"/>
    <a:srgbClr val="FFFF66"/>
    <a:srgbClr val="FF9900"/>
    <a:srgbClr val="00C000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3436" autoAdjust="0"/>
  </p:normalViewPr>
  <p:slideViewPr>
    <p:cSldViewPr>
      <p:cViewPr varScale="1">
        <p:scale>
          <a:sx n="72" d="100"/>
          <a:sy n="72" d="100"/>
        </p:scale>
        <p:origin x="-1488" y="-120"/>
      </p:cViewPr>
      <p:guideLst>
        <p:guide orient="horz" pos="2115"/>
        <p:guide orient="horz" pos="482"/>
        <p:guide orient="horz" pos="3838"/>
        <p:guide orient="horz" pos="720"/>
        <p:guide orient="horz" pos="2205"/>
        <p:guide orient="horz" pos="3612"/>
        <p:guide pos="521"/>
        <p:guide pos="5538"/>
        <p:guide pos="222"/>
        <p:guide pos="2880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670" y="-204"/>
      </p:cViewPr>
      <p:guideLst>
        <p:guide orient="horz" pos="3170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876300" y="303213"/>
            <a:ext cx="5067300" cy="22701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pt-BR" sz="12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Gestão Estratégica - DISBECOL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235700" y="9607550"/>
            <a:ext cx="371475" cy="285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fld id="{9E1942F1-58C7-9641-9A6E-A0095713A350}" type="slidenum">
              <a:rPr lang="pt-BR" sz="1200" b="1">
                <a:latin typeface="Kabel Bk BT" charset="0"/>
              </a:rPr>
              <a:pPr algn="r">
                <a:spcBef>
                  <a:spcPct val="50000"/>
                </a:spcBef>
              </a:pPr>
              <a:t>‹#›</a:t>
            </a:fld>
            <a:endParaRPr lang="pt-BR" sz="1400">
              <a:effectLst>
                <a:outerShdw blurRad="38100" dist="38100" dir="2700000" algn="tl">
                  <a:srgbClr val="DDDDDD"/>
                </a:outerShdw>
              </a:effectLst>
              <a:latin typeface="Kabel Bk BT" charset="0"/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550863" y="9532938"/>
            <a:ext cx="577215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50863" y="495300"/>
            <a:ext cx="577215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74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476250"/>
            <a:ext cx="5529262" cy="414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31988" y="185738"/>
            <a:ext cx="4546600" cy="24765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pt-BR" sz="1200" b="1" i="1">
                <a:effectLst>
                  <a:outerShdw blurRad="38100" dist="38100" dir="2700000" algn="tl">
                    <a:srgbClr val="DDDDDD"/>
                  </a:outerShdw>
                </a:effectLst>
                <a:latin typeface="Kabel Bk BT" charset="0"/>
              </a:rPr>
              <a:t>Workshop Planejamento Estratégico</a:t>
            </a:r>
            <a:endParaRPr lang="pt-BR" sz="1000" b="1" i="1">
              <a:effectLst>
                <a:outerShdw blurRad="38100" dist="38100" dir="2700000" algn="tl">
                  <a:srgbClr val="DDDDDD"/>
                </a:outerShdw>
              </a:effectLst>
              <a:latin typeface="Kabel Bk BT" charset="0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768350" y="9791700"/>
            <a:ext cx="5838825" cy="477838"/>
            <a:chOff x="438" y="5910"/>
            <a:chExt cx="3760" cy="253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958" y="5910"/>
              <a:ext cx="2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fld id="{7E2FD78D-82CF-144D-8B86-8CB5004B68F1}" type="slidenum">
                <a:rPr lang="pt-BR" sz="1200" b="1">
                  <a:latin typeface="Kabel Bk BT" charset="0"/>
                </a:rPr>
                <a:pPr algn="r">
                  <a:spcBef>
                    <a:spcPct val="50000"/>
                  </a:spcBef>
                </a:pPr>
                <a:t>‹#›</a:t>
              </a:fld>
              <a:endParaRPr lang="pt-BR" sz="1400">
                <a:effectLst>
                  <a:outerShdw blurRad="38100" dist="38100" dir="2700000" algn="tl">
                    <a:srgbClr val="DDDDDD"/>
                  </a:outerShdw>
                </a:effectLst>
                <a:latin typeface="Kabel Bk BT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38" y="5998"/>
              <a:ext cx="350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C0C0C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22325" y="4759325"/>
            <a:ext cx="12398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1">
                <a:latin typeface="Kabel Bk BT" charset="0"/>
              </a:rPr>
              <a:t>Anotações:</a:t>
            </a:r>
            <a:endParaRPr lang="pt-BR" sz="1600" b="1">
              <a:effectLst>
                <a:outerShdw blurRad="38100" dist="38100" dir="2700000" algn="tl">
                  <a:srgbClr val="DDDDDD"/>
                </a:outerShdw>
              </a:effectLst>
              <a:latin typeface="Kabel Bk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8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Para escrever bem, não é necessário inovar. Basta aplicar os fundamentos da redação, como: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Palavra grega que significa documento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78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Deslizante economiza at</a:t>
            </a:r>
            <a:r>
              <a:rPr lang="pt-BR" dirty="0" smtClean="0"/>
              <a:t>é 70% de espaço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96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5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25344"/>
            <a:ext cx="4114800" cy="32918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82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8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65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2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3" y="3820900"/>
            <a:ext cx="2963917" cy="30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1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Projeto Integrador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18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04/08/14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525344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Projeto Integrador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16444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F7385668-72B5-41F9-86DE-85D762D19531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164"/>
            <a:ext cx="9144000" cy="458550"/>
          </a:xfrm>
          <a:prstGeom prst="rect">
            <a:avLst/>
          </a:prstGeom>
          <a:gradFill flip="none" rotWithShape="1">
            <a:gsLst>
              <a:gs pos="0">
                <a:srgbClr val="339933"/>
              </a:gs>
              <a:gs pos="45000">
                <a:srgbClr val="006600">
                  <a:tint val="44500"/>
                  <a:satMod val="160000"/>
                  <a:lumMod val="82000"/>
                  <a:lumOff val="1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55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Comic Sans MS" charset="0"/>
              </a:rPr>
              <a:t>Rotinas administrativas</a:t>
            </a:r>
            <a:endParaRPr lang="pt-BR" sz="6600" dirty="0">
              <a:latin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Victor Marques</a:t>
            </a:r>
            <a:endParaRPr lang="pt-B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B8BB-3358-AE45-A288-9117BCC53D8C}" type="slidenum">
              <a:rPr lang="pt-BR"/>
              <a:pPr/>
              <a:t>1</a:t>
            </a:fld>
            <a:endParaRPr lang="pt-BR"/>
          </a:p>
        </p:txBody>
      </p:sp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1855788" y="92075"/>
            <a:ext cx="540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005887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 de Abrangência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Gestão da Produção e Logística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13" descr="cap01_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 b="6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Rotinas administrativas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Atendimento </a:t>
            </a: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Victor Marques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Como foi seu melhor atendimento?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42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E como foi seu pior?</a:t>
            </a:r>
            <a:endParaRPr lang="pt-BR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6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 smtClean="0"/>
              <a:t> sobre atendimento 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Tudo Que </a:t>
            </a:r>
            <a:r>
              <a:rPr lang="pt-BR" dirty="0" err="1"/>
              <a:t>Voce</a:t>
            </a:r>
            <a:r>
              <a:rPr lang="pt-BR" dirty="0"/>
              <a:t>̂ </a:t>
            </a:r>
            <a:r>
              <a:rPr lang="pt-BR" dirty="0" err="1"/>
              <a:t>Não</a:t>
            </a:r>
            <a:r>
              <a:rPr lang="pt-BR" dirty="0"/>
              <a:t> Deve Fazer No Atendimento Ao Cliente.mp4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50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 smtClean="0"/>
              <a:t> sobre atendimento 2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Vídeo</a:t>
            </a:r>
            <a:r>
              <a:rPr lang="pt-BR" dirty="0"/>
              <a:t> treinamento para atendimento - FAMEC PANI 2013.</a:t>
            </a:r>
            <a:r>
              <a:rPr lang="pt-BR" dirty="0" smtClean="0"/>
              <a:t>mp4</a:t>
            </a:r>
          </a:p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 smtClean="0"/>
              <a:t> sobre atendimento 3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Tipos de clientes:</a:t>
            </a:r>
          </a:p>
          <a:p>
            <a:pPr lvl="1"/>
            <a:r>
              <a:rPr lang="pt-BR" dirty="0"/>
              <a:t>TIPOS DE CLIENTES.mp4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1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Quais características devem ser valorizadas?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0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Como saber se estamos atendendo bem ou não?</a:t>
            </a:r>
            <a:endParaRPr lang="pt-B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7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Documentos oficiais</a:t>
            </a: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Victor Marques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8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O Auxiliar Administrativo na Era da Globalização; As Organizações na Era do Conhecimento; Qualidades e Responsabilidades do Auxiliar de Administração; A História das Empresas e seus segmentos de Negócios; A Administração e os conceitos de Empregador e de Empregado; Realiza as seguintes Rotinas da área de Pessoal; Preparar processos de admissão de empregados; Conferir e registrar documentos de contratos de trabalho; Realizar controles de jornada de trabalho; Efetuar cálculos de folha de pagamento e de encargos sociais; Realiza as seguintes Rotinas da área Administrativa; Entregar e controlar a entrada, saída de documentos e materiais diversos; Emitir Notas Fiscais; Operar equipamentos eletrônicos diversos; Atender telefonemas, preencher documentos e dar recados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49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Redação oficial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pt-BR" dirty="0" smtClean="0"/>
              <a:t>Comunicar </a:t>
            </a:r>
            <a:r>
              <a:rPr lang="pt-BR" dirty="0"/>
              <a:t>com a máxima clareza e impessoalidade os assuntos pertinentes ao órgão </a:t>
            </a:r>
            <a:r>
              <a:rPr lang="pt-BR" dirty="0" smtClean="0"/>
              <a:t>emissor</a:t>
            </a:r>
          </a:p>
          <a:p>
            <a:pPr algn="just">
              <a:lnSpc>
                <a:spcPct val="130000"/>
              </a:lnSpc>
            </a:pPr>
            <a:r>
              <a:rPr lang="pt-BR" dirty="0" smtClean="0"/>
              <a:t>Oficial (meio público) </a:t>
            </a:r>
            <a:r>
              <a:rPr lang="pt-BR" dirty="0" err="1" smtClean="0"/>
              <a:t>x</a:t>
            </a:r>
            <a:r>
              <a:rPr lang="pt-BR" dirty="0" smtClean="0"/>
              <a:t> Comercial (particulares)</a:t>
            </a:r>
          </a:p>
          <a:p>
            <a:pPr algn="just">
              <a:lnSpc>
                <a:spcPct val="130000"/>
              </a:lnSpc>
            </a:pPr>
            <a:r>
              <a:rPr lang="pt-BR" dirty="0" smtClean="0"/>
              <a:t>Internos e externos</a:t>
            </a:r>
          </a:p>
          <a:p>
            <a:pPr algn="just">
              <a:lnSpc>
                <a:spcPct val="130000"/>
              </a:lnSpc>
            </a:pPr>
            <a:r>
              <a:rPr lang="pt-BR" dirty="0" smtClean="0"/>
              <a:t>Orientam feitura e tramitação</a:t>
            </a:r>
          </a:p>
          <a:p>
            <a:pPr algn="just">
              <a:lnSpc>
                <a:spcPct val="13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44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Impessoalidade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Não pode usar 1º pessoa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Não pode adjetivação</a:t>
            </a:r>
          </a:p>
          <a:p>
            <a:pPr lvl="1"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Correção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Padrão culto da língua portuguesa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Uso de normas gramaticais</a:t>
            </a:r>
          </a:p>
          <a:p>
            <a:pPr lvl="1"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 smtClean="0"/>
              <a:t>Errado: É tempo do Congresso votar a emenda</a:t>
            </a:r>
          </a:p>
          <a:p>
            <a:pPr>
              <a:lnSpc>
                <a:spcPct val="120000"/>
              </a:lnSpc>
            </a:pPr>
            <a:r>
              <a:rPr lang="pt-BR" b="1" dirty="0" smtClean="0"/>
              <a:t>Certo: É tempo de o Congresso votar a emenda</a:t>
            </a:r>
          </a:p>
          <a:p>
            <a:pPr lvl="1">
              <a:lnSpc>
                <a:spcPct val="12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Concisão:</a:t>
            </a:r>
          </a:p>
          <a:p>
            <a:pPr lvl="1" algn="just"/>
            <a:r>
              <a:rPr lang="pt-BR" dirty="0"/>
              <a:t>transmitir o máximo de informações com o mínimo de palavras. Se você quer chamar atenção para algo, coloque em negrito (</a:t>
            </a:r>
            <a:r>
              <a:rPr lang="pt-BR" dirty="0" smtClean="0"/>
              <a:t>mas </a:t>
            </a:r>
            <a:r>
              <a:rPr lang="pt-BR" dirty="0"/>
              <a:t>não exagere)</a:t>
            </a:r>
            <a:r>
              <a:rPr lang="pt-BR" dirty="0" smtClean="0"/>
              <a:t>.</a:t>
            </a:r>
          </a:p>
          <a:p>
            <a:pPr lvl="1" algn="just"/>
            <a:endParaRPr lang="pt-BR" dirty="0"/>
          </a:p>
          <a:p>
            <a:pPr algn="just"/>
            <a:r>
              <a:rPr lang="pt-BR" dirty="0" smtClean="0"/>
              <a:t>Clareza:</a:t>
            </a:r>
          </a:p>
          <a:p>
            <a:pPr lvl="1" algn="just"/>
            <a:r>
              <a:rPr lang="pt-BR" dirty="0"/>
              <a:t>o documento não pode apresentar palavras ou expressões ambíguas. Tente ser o mais direto possível, sem rodeios</a:t>
            </a:r>
            <a:r>
              <a:rPr lang="pt-BR" dirty="0" smtClean="0"/>
              <a:t>.</a:t>
            </a:r>
          </a:p>
          <a:p>
            <a:pPr lvl="1" algn="just"/>
            <a:endParaRPr lang="pt-BR" dirty="0"/>
          </a:p>
          <a:p>
            <a:pPr algn="just"/>
            <a:r>
              <a:rPr lang="pt-BR" dirty="0" smtClean="0"/>
              <a:t>Padronização:</a:t>
            </a:r>
          </a:p>
          <a:p>
            <a:pPr lvl="1" algn="just"/>
            <a:r>
              <a:rPr lang="pt-BR" dirty="0"/>
              <a:t>diz respeito a manter a formalidade e a uniformidade nos documentos emitidos em toda a Administração Federal</a:t>
            </a:r>
            <a:r>
              <a:rPr lang="pt-BR" dirty="0" smtClean="0"/>
              <a:t>.</a:t>
            </a:r>
          </a:p>
          <a:p>
            <a:pPr lvl="1" algn="just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13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envelope</a:t>
            </a:r>
            <a:endParaRPr lang="pt-BR" dirty="0"/>
          </a:p>
        </p:txBody>
      </p:sp>
      <p:pic>
        <p:nvPicPr>
          <p:cNvPr id="5" name="Content Placeholder 4" descr="Captura de Tela 2015-01-27 às 16.22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51" b="-5095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82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Ofício</a:t>
            </a:r>
            <a:endParaRPr lang="pt-B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dirty="0" smtClean="0"/>
              <a:t>O </a:t>
            </a:r>
            <a:r>
              <a:rPr lang="pt-BR" dirty="0"/>
              <a:t>ofício tem a finalidade de estabelecer uma comunicação entre os diferentes órgãos do Serviço Público e entre órgãos do Serviço Público com particulares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2400" dirty="0" smtClean="0"/>
              <a:t>Memorando</a:t>
            </a:r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pt-BR" dirty="0" smtClean="0"/>
              <a:t>O </a:t>
            </a:r>
            <a:r>
              <a:rPr lang="pt-BR" dirty="0"/>
              <a:t>memorando tem a finalidade de estabelecer a comunicação interna dos órgãos do Serviço Público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0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Oficio</a:t>
            </a:r>
          </a:p>
          <a:p>
            <a:r>
              <a:rPr lang="pt-BR" dirty="0" smtClean="0"/>
              <a:t>Aviso</a:t>
            </a:r>
          </a:p>
          <a:p>
            <a:r>
              <a:rPr lang="pt-BR" dirty="0" smtClean="0"/>
              <a:t>Memorando</a:t>
            </a:r>
          </a:p>
          <a:p>
            <a:r>
              <a:rPr lang="pt-BR" dirty="0" smtClean="0"/>
              <a:t>Mensagem</a:t>
            </a:r>
          </a:p>
          <a:p>
            <a:r>
              <a:rPr lang="pt-BR" dirty="0" smtClean="0"/>
              <a:t>Telegrama</a:t>
            </a:r>
          </a:p>
          <a:p>
            <a:r>
              <a:rPr lang="pt-BR" dirty="0" smtClean="0"/>
              <a:t>Correio </a:t>
            </a:r>
            <a:r>
              <a:rPr lang="pt-BR" dirty="0" err="1" smtClean="0"/>
              <a:t>eletronico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47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 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Timbre</a:t>
            </a:r>
          </a:p>
          <a:p>
            <a:pPr lvl="1" algn="just">
              <a:lnSpc>
                <a:spcPct val="130000"/>
              </a:lnSpc>
            </a:pPr>
            <a:r>
              <a:rPr lang="pt-BR" dirty="0" smtClean="0"/>
              <a:t>No </a:t>
            </a:r>
            <a:r>
              <a:rPr lang="pt-BR" dirty="0"/>
              <a:t>alto da folha. Deve conter o símbolo do órgão, o nome do órgão e do setor, o endereço para correspondência, o telefone, o fax e o e-mail.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4" descr="Captura de Tela 2015-01-27 às 15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65458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9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dirty="0"/>
              <a:t>Tipo </a:t>
            </a:r>
            <a:r>
              <a:rPr lang="pt-BR" dirty="0" smtClean="0"/>
              <a:t>e número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pt-BR" dirty="0" smtClean="0"/>
              <a:t>Tipo e número </a:t>
            </a:r>
            <a:r>
              <a:rPr lang="pt-BR" dirty="0"/>
              <a:t>do expediente, seguido da sigla do órgão que o expede, com alinhamento à esquerda e sem ponto final</a:t>
            </a:r>
            <a:r>
              <a:rPr lang="pt-BR" dirty="0" smtClean="0"/>
              <a:t>.</a:t>
            </a:r>
          </a:p>
          <a:p>
            <a:pPr>
              <a:lnSpc>
                <a:spcPct val="130000"/>
              </a:lnSpc>
            </a:pPr>
            <a:endParaRPr lang="pt-BR" dirty="0"/>
          </a:p>
          <a:p>
            <a:pPr marL="0" indent="0">
              <a:buNone/>
            </a:pPr>
            <a:r>
              <a:rPr lang="pt-BR" dirty="0"/>
              <a:t>Memorando </a:t>
            </a:r>
            <a:r>
              <a:rPr lang="pt-BR" dirty="0" err="1"/>
              <a:t>n.</a:t>
            </a:r>
            <a:r>
              <a:rPr lang="pt-BR" sz="1400" baseline="30000" dirty="0" err="1"/>
              <a:t>o</a:t>
            </a:r>
            <a:r>
              <a:rPr lang="pt-BR" dirty="0"/>
              <a:t> 1/2014/GR</a:t>
            </a:r>
          </a:p>
          <a:p>
            <a:pPr marL="0" indent="0">
              <a:buNone/>
            </a:pPr>
            <a:r>
              <a:rPr lang="pt-BR" dirty="0"/>
              <a:t>Ofício </a:t>
            </a:r>
            <a:r>
              <a:rPr lang="pt-BR" dirty="0" err="1"/>
              <a:t>n.</a:t>
            </a:r>
            <a:r>
              <a:rPr lang="pt-BR" sz="1400" baseline="30000" dirty="0" err="1"/>
              <a:t>o</a:t>
            </a:r>
            <a:r>
              <a:rPr lang="pt-BR" dirty="0"/>
              <a:t> 1/2014/DDP/SEGESP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5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pt-BR" dirty="0" smtClean="0"/>
              <a:t>Local </a:t>
            </a:r>
            <a:r>
              <a:rPr lang="pt-BR" dirty="0"/>
              <a:t>e data em que foi assinado por extenso, com alinhamento à direita, ponto final e sem o número zero antes do dia</a:t>
            </a:r>
            <a:r>
              <a:rPr lang="pt-BR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dirty="0"/>
          </a:p>
          <a:p>
            <a:pPr marL="0" indent="0" algn="r">
              <a:lnSpc>
                <a:spcPct val="130000"/>
              </a:lnSpc>
              <a:buNone/>
            </a:pPr>
            <a:r>
              <a:rPr lang="pt-BR" dirty="0"/>
              <a:t>Florianópolis, 1º de janeiro de </a:t>
            </a:r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9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Destinatário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pt-BR" dirty="0" smtClean="0"/>
              <a:t>O </a:t>
            </a:r>
            <a:r>
              <a:rPr lang="pt-BR" dirty="0"/>
              <a:t>nome e o cargo da pessoa a quem é dirigida a comunicação, com alinhamento à esquerda.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29</a:t>
            </a:fld>
            <a:endParaRPr lang="pt-BR"/>
          </a:p>
        </p:txBody>
      </p:sp>
      <p:pic>
        <p:nvPicPr>
          <p:cNvPr id="5" name="Picture 4" descr="Captura de Tela 2015-01-27 às 15.4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016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Bases </a:t>
            </a:r>
            <a:r>
              <a:rPr lang="en-US" dirty="0" err="1"/>
              <a:t>Científico-Tecnológicas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Conteúdos</a:t>
            </a:r>
            <a:r>
              <a:rPr lang="en-US" dirty="0"/>
              <a:t>)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 smtClean="0"/>
              <a:t>Conceitos </a:t>
            </a:r>
            <a:r>
              <a:rPr lang="pt-BR" sz="1200" dirty="0"/>
              <a:t>de Administração; de Administrador; de Empresas e segmentos de Negócios; </a:t>
            </a:r>
            <a:endParaRPr lang="pt-BR" sz="12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 smtClean="0"/>
              <a:t>Histórico da Organização das Empresas da Era Industrial a Era do Conhecimento;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 smtClean="0"/>
              <a:t>Competências</a:t>
            </a:r>
            <a:r>
              <a:rPr lang="pt-BR" sz="1200" dirty="0"/>
              <a:t>, Conhecimentos, Responsabilidades e Atitudes valorizadas nas Pessoas, pelas Organizações da Era da Informação;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Principais Rotinas e Processos desenvolvidos nas atividades da Administração de Pessoal/Administrativo; Como realizar/calcular; Admissão/Demissão de Empregados; Elaboração de Contratos de  trabalho; Controles de jornadas de trabalho; Cálculo de folhas de pagamento e de Encargos Sociais; </a:t>
            </a:r>
            <a:endParaRPr lang="pt-BR" sz="12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 smtClean="0"/>
              <a:t>Como realizar/calcular o Apontamento de horas trabalhadas dos empregados, controlando horas extras, faltas e atrasos;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 smtClean="0"/>
              <a:t>Como </a:t>
            </a:r>
            <a:r>
              <a:rPr lang="pt-BR" sz="1200" dirty="0"/>
              <a:t>devem ser organizadas e mantidas as diversas informações cadastrais dos empregados, para a elaboração de cálculos e informações diversas;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Atender e operar telefonia móvel, Projetores, Computador, Hardware e Software, Notebook, Impressoras, Fac-símile, Copiadora;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Como Preencher na prática Documentos e Formulários das principais Rotinas das áreas de Pessoal e Administrativa;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Atividades práticas de Arquivo; Tipos de Arquivos, Atualização dos Arquivos, Classificação dos Documentos; Tipos de Documentos, Categorias de Arquivamento, Classificação e Métodos de Arquivamentos;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Como efetuar os controles de entrada e saída de materiais; preenchimento de Notas Fiscais, de Contracheques, Recibos diversos; de dados informatizados;  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pt-BR" sz="1200" dirty="0"/>
              <a:t>Como preparar expedientes Administrativos para remessa de documentos internos e externos, além de formas de contatos com clientes, fornecedores, colegas e Superiores.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38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Assunto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pt-BR" dirty="0"/>
              <a:t>Resumo do teor do documento. Em negrito e com alinhamento à esquerda. Sem ponto final.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30</a:t>
            </a:fld>
            <a:endParaRPr lang="pt-BR"/>
          </a:p>
        </p:txBody>
      </p:sp>
      <p:pic>
        <p:nvPicPr>
          <p:cNvPr id="5" name="Picture 4" descr="Captura de Tela 2015-01-27 às 15.4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009900"/>
            <a:ext cx="6959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9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pt-BR" dirty="0" smtClean="0"/>
              <a:t>Introdução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Desenvolvimento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1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Fechamento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2,5 cm de distância da margem à esquerda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Atenciosamente,</a:t>
            </a:r>
          </a:p>
          <a:p>
            <a:r>
              <a:rPr lang="pt-BR" dirty="0" smtClean="0"/>
              <a:t>Respeitosamente,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1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Assinatura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pt-BR" dirty="0"/>
              <a:t>Assinatura do autor da comunicação e identificação do signatário: </a:t>
            </a:r>
            <a:r>
              <a:rPr lang="pt-BR" dirty="0" smtClean="0"/>
              <a:t>centralizado</a:t>
            </a:r>
            <a:r>
              <a:rPr lang="pt-B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35</a:t>
            </a:fld>
            <a:endParaRPr lang="pt-BR"/>
          </a:p>
        </p:txBody>
      </p:sp>
      <p:pic>
        <p:nvPicPr>
          <p:cNvPr id="3" name="Picture 2" descr="Captura de Tela 2015-01-27 às 15.5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58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 para uma boa redação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Adote como norma a ordem direta: </a:t>
            </a:r>
          </a:p>
          <a:p>
            <a:pPr marL="274320" lvl="1" indent="0" algn="ctr">
              <a:buNone/>
            </a:pPr>
            <a:r>
              <a:rPr lang="pt-BR" dirty="0" smtClean="0"/>
              <a:t>sujeito – verbo – complementos</a:t>
            </a:r>
          </a:p>
          <a:p>
            <a:r>
              <a:rPr lang="pt-BR" dirty="0" smtClean="0"/>
              <a:t>Não tenha pressa ao escrever. Gaste seu tempo para o leitor economizar o dele</a:t>
            </a:r>
          </a:p>
          <a:p>
            <a:r>
              <a:rPr lang="pt-BR" dirty="0" smtClean="0"/>
              <a:t>Elimine o que é supérfluo. </a:t>
            </a:r>
            <a:r>
              <a:rPr lang="pt-BR" dirty="0"/>
              <a:t>Seja objetivo. Ninguém tem tempo para ficar “meditando” sobre aquilo que você escreveu; </a:t>
            </a:r>
            <a:endParaRPr lang="pt-BR" dirty="0" smtClean="0"/>
          </a:p>
          <a:p>
            <a:r>
              <a:rPr lang="pt-BR" dirty="0" smtClean="0"/>
              <a:t>Evite </a:t>
            </a:r>
            <a:r>
              <a:rPr lang="pt-BR" dirty="0"/>
              <a:t>frases muito longas, com excesso de pontuação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r>
              <a:rPr lang="pt-BR" sz="1400" dirty="0"/>
              <a:t>Fonte: </a:t>
            </a:r>
            <a:r>
              <a:rPr lang="pt-BR" sz="1400" dirty="0" err="1"/>
              <a:t>http</a:t>
            </a:r>
            <a:r>
              <a:rPr lang="pt-BR" sz="1400" dirty="0"/>
              <a:t>://</a:t>
            </a:r>
            <a:r>
              <a:rPr lang="pt-BR" sz="1400" dirty="0" err="1"/>
              <a:t>www.ifam.edu.br</a:t>
            </a:r>
            <a:r>
              <a:rPr lang="pt-BR" sz="1400" dirty="0"/>
              <a:t>/portal/</a:t>
            </a:r>
            <a:r>
              <a:rPr lang="pt-BR" sz="1400" dirty="0" err="1"/>
              <a:t>images</a:t>
            </a:r>
            <a:r>
              <a:rPr lang="pt-BR" sz="1400" dirty="0"/>
              <a:t>/file/CARTILHA%20DE%20REDACAO%20E%20CORRESPONDENCIAS%20OFICIAIS-1.pdf</a:t>
            </a:r>
            <a:endParaRPr lang="pt-BR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3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 descr="Captura de Tela 2015-01-27 às 16.29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5" b="-2566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32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38</a:t>
            </a:fld>
            <a:endParaRPr lang="pt-BR"/>
          </a:p>
        </p:txBody>
      </p:sp>
      <p:pic>
        <p:nvPicPr>
          <p:cNvPr id="5" name="Picture 4" descr="Captura de Tela 2015-01-27 às 17.5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821"/>
            <a:ext cx="7848872" cy="6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39</a:t>
            </a:fld>
            <a:endParaRPr lang="pt-BR"/>
          </a:p>
        </p:txBody>
      </p:sp>
      <p:pic>
        <p:nvPicPr>
          <p:cNvPr id="3" name="Picture 2" descr="Captura de Tela 2015-01-27 às 17.5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060751" cy="31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21/01 – Apresentação da disciplina, o que é empresa, quais as áreas, como funciona um negócio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22/01 – Como funciona </a:t>
            </a:r>
            <a:r>
              <a:rPr lang="pt-BR" smtClean="0"/>
              <a:t>a administração </a:t>
            </a:r>
            <a:r>
              <a:rPr lang="pt-BR" dirty="0" smtClean="0"/>
              <a:t>de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23/01 –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27/01 –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28/01 –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29/01 –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t-BR" dirty="0" smtClean="0"/>
              <a:t>30/01 – </a:t>
            </a:r>
          </a:p>
          <a:p>
            <a:pPr marL="0" indent="0">
              <a:lnSpc>
                <a:spcPct val="130000"/>
              </a:lnSpc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6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40</a:t>
            </a:fld>
            <a:endParaRPr lang="pt-BR"/>
          </a:p>
        </p:txBody>
      </p:sp>
      <p:pic>
        <p:nvPicPr>
          <p:cNvPr id="3" name="Picture 2" descr="Captura de Tela 2015-01-27 às 17.5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97678" cy="50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41</a:t>
            </a:fld>
            <a:endParaRPr lang="pt-BR"/>
          </a:p>
        </p:txBody>
      </p:sp>
      <p:pic>
        <p:nvPicPr>
          <p:cNvPr id="3" name="Picture 2" descr="Captura de Tela 2015-01-27 às 17.5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2" y="908720"/>
            <a:ext cx="8313196" cy="48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42</a:t>
            </a:fld>
            <a:endParaRPr lang="pt-BR"/>
          </a:p>
        </p:txBody>
      </p:sp>
      <p:pic>
        <p:nvPicPr>
          <p:cNvPr id="3" name="Picture 2" descr="Captura de Tela 2015-01-27 às 17.5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7" y="764704"/>
            <a:ext cx="863691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43</a:t>
            </a:fld>
            <a:endParaRPr lang="pt-BR"/>
          </a:p>
        </p:txBody>
      </p:sp>
      <p:pic>
        <p:nvPicPr>
          <p:cNvPr id="3" name="Picture 2" descr="Captura de Tela 2015-01-27 às 18.0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1" y="620687"/>
            <a:ext cx="8081539" cy="54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8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44</a:t>
            </a:fld>
            <a:endParaRPr lang="pt-BR"/>
          </a:p>
        </p:txBody>
      </p:sp>
      <p:pic>
        <p:nvPicPr>
          <p:cNvPr id="3" name="Picture 2" descr="Captura de Tela 2015-01-27 às 18.0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241"/>
            <a:ext cx="6768752" cy="62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45</a:t>
            </a:fld>
            <a:endParaRPr lang="pt-BR"/>
          </a:p>
        </p:txBody>
      </p:sp>
      <p:pic>
        <p:nvPicPr>
          <p:cNvPr id="3" name="Picture 2" descr="Captura de Tela 2015-01-27 às 18.0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" y="476671"/>
            <a:ext cx="8382170" cy="58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6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46</a:t>
            </a:fld>
            <a:endParaRPr lang="pt-BR"/>
          </a:p>
        </p:txBody>
      </p:sp>
      <p:pic>
        <p:nvPicPr>
          <p:cNvPr id="3" name="Picture 2" descr="Captura de Tela 2015-01-27 às 18.0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11512" cy="28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ARQUIVAMENTO E PROTOCOLO</a:t>
            </a:r>
            <a:endParaRPr lang="pt-B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Victor Marques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90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Arquivo: fun</a:t>
            </a:r>
            <a:r>
              <a:rPr lang="pt-BR" dirty="0" smtClean="0"/>
              <a:t>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Armazenagem:</a:t>
            </a:r>
          </a:p>
          <a:p>
            <a:pPr lvl="1"/>
            <a:r>
              <a:rPr lang="pt-BR" dirty="0" smtClean="0"/>
              <a:t>Recolher, selecionar, classificar e catalogar</a:t>
            </a:r>
          </a:p>
          <a:p>
            <a:r>
              <a:rPr lang="pt-BR" dirty="0" smtClean="0"/>
              <a:t>Integridade</a:t>
            </a:r>
          </a:p>
          <a:p>
            <a:pPr lvl="1"/>
            <a:r>
              <a:rPr lang="pt-BR" dirty="0" smtClean="0"/>
              <a:t>Garante a conserva</a:t>
            </a:r>
            <a:r>
              <a:rPr lang="pt-BR" dirty="0" smtClean="0"/>
              <a:t>ção do documento</a:t>
            </a:r>
            <a:endParaRPr lang="pt-BR" dirty="0" smtClean="0"/>
          </a:p>
          <a:p>
            <a:r>
              <a:rPr lang="pt-BR" dirty="0" smtClean="0"/>
              <a:t>Conserva</a:t>
            </a:r>
            <a:r>
              <a:rPr lang="pt-BR" dirty="0" smtClean="0"/>
              <a:t>ção</a:t>
            </a:r>
          </a:p>
          <a:p>
            <a:pPr lvl="1"/>
            <a:r>
              <a:rPr lang="pt-BR" dirty="0" smtClean="0"/>
              <a:t>Garantir a conservação do conteúdo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5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</a:t>
            </a:r>
            <a:r>
              <a:rPr lang="pt-BR" dirty="0" smtClean="0"/>
              <a:t>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Ativo: sempre consulta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Últimos 2 anos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Inativo: consultados ocasionalmente (n</a:t>
            </a:r>
            <a:r>
              <a:rPr lang="pt-BR" dirty="0" smtClean="0"/>
              <a:t>ão morto)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Fornece informações ocasionais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Histórico: memória empresarial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Dinâmico: está em formação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2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Histórica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Artesanato e produção industrial</a:t>
            </a:r>
          </a:p>
          <a:p>
            <a:r>
              <a:rPr lang="pt-BR" dirty="0" smtClean="0"/>
              <a:t>Revolução industrial</a:t>
            </a:r>
          </a:p>
          <a:p>
            <a:pPr lvl="1"/>
            <a:r>
              <a:rPr lang="pt-BR" dirty="0" smtClean="0"/>
              <a:t>Mecanização das atividades</a:t>
            </a:r>
          </a:p>
          <a:p>
            <a:pPr lvl="1"/>
            <a:r>
              <a:rPr lang="pt-BR" dirty="0" smtClean="0"/>
              <a:t>Padronização de processos</a:t>
            </a:r>
          </a:p>
          <a:p>
            <a:pPr lvl="1"/>
            <a:r>
              <a:rPr lang="pt-BR" dirty="0" smtClean="0"/>
              <a:t>Planejamento e controle da produção</a:t>
            </a:r>
          </a:p>
          <a:p>
            <a:r>
              <a:rPr lang="pt-BR" dirty="0" smtClean="0"/>
              <a:t>Segunda guerra mundial</a:t>
            </a:r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Gestão da Produção e Logística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052736"/>
            <a:ext cx="3263900" cy="248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51" y="4221088"/>
            <a:ext cx="3023993" cy="218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16" y="3933056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arquivo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Centralizado: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Todos num único lugar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Pessoal especializado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Local restrito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Descentralizado: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Cada ator tem o seu arquivo</a:t>
            </a:r>
          </a:p>
          <a:p>
            <a:pPr lvl="1">
              <a:lnSpc>
                <a:spcPct val="12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9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Rotina de um arquivo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Ler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Classificar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Numerar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Agrupar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Arquivar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89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de organiza</a:t>
            </a:r>
            <a:r>
              <a:rPr lang="pt-BR" dirty="0" smtClean="0"/>
              <a:t>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Gavetas folgadas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Preferencia ao plástico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Grampeie do lado superior do papel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Papeis rasgados devem ser consertados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Quando retirar um documento assine o local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53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3378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04864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Moveis para arquivo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54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31242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764704"/>
            <a:ext cx="29337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149080"/>
            <a:ext cx="3225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7170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Pastas para arquivo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55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24744"/>
            <a:ext cx="32004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140968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</a:t>
            </a:r>
            <a:r>
              <a:rPr lang="pt-BR" dirty="0" smtClean="0"/>
              <a:t>étodos para arquivamento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Alfabético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Nominal, geogr</a:t>
            </a:r>
            <a:r>
              <a:rPr lang="pt-BR" dirty="0" smtClean="0"/>
              <a:t>áfico, especifico, por assunto. Acesso direto.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Numérico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Se baseia em atribuir c</a:t>
            </a:r>
            <a:r>
              <a:rPr lang="pt-BR" dirty="0" smtClean="0"/>
              <a:t>ódigo numérico aos documentos. Acesso indireto. Uso de índice.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Alfanumérico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Combina números e letras.</a:t>
            </a:r>
          </a:p>
          <a:p>
            <a:pPr>
              <a:lnSpc>
                <a:spcPct val="120000"/>
              </a:lnSpc>
            </a:pP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0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reten</a:t>
            </a:r>
            <a:r>
              <a:rPr lang="pt-BR" dirty="0" smtClean="0"/>
              <a:t>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Guarda eventual: interesse passageiro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Guarda tempor</a:t>
            </a:r>
            <a:r>
              <a:rPr lang="pt-BR" dirty="0" smtClean="0"/>
              <a:t>ária: interesse administrativo temporário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Guarda permanente: valor probatório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4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</a:t>
            </a:r>
            <a:r>
              <a:rPr lang="pt-BR" dirty="0" err="1" smtClean="0"/>
              <a:t>aquivamento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1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Arquivo eletrônico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Dropbox</a:t>
            </a:r>
            <a:endParaRPr lang="pt-BR" dirty="0" smtClean="0"/>
          </a:p>
          <a:p>
            <a:r>
              <a:rPr lang="pt-BR" dirty="0" smtClean="0"/>
              <a:t>Box</a:t>
            </a:r>
          </a:p>
          <a:p>
            <a:r>
              <a:rPr lang="pt-BR" dirty="0" smtClean="0"/>
              <a:t>Google drive</a:t>
            </a:r>
          </a:p>
          <a:p>
            <a:r>
              <a:rPr lang="pt-BR" dirty="0" smtClean="0"/>
              <a:t>outros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0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Histórica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Frederick Taylor</a:t>
            </a:r>
          </a:p>
          <a:p>
            <a:pPr lvl="1"/>
            <a:r>
              <a:rPr lang="pt-BR" dirty="0" smtClean="0"/>
              <a:t>Estudo dos tempos e movimentos</a:t>
            </a:r>
          </a:p>
          <a:p>
            <a:pPr lvl="1"/>
            <a:r>
              <a:rPr lang="pt-BR" dirty="0" smtClean="0"/>
              <a:t>Racionalização das atividades</a:t>
            </a:r>
          </a:p>
          <a:p>
            <a:pPr lvl="1"/>
            <a:endParaRPr lang="pt-BR" dirty="0"/>
          </a:p>
          <a:p>
            <a:r>
              <a:rPr lang="pt-BR" dirty="0" smtClean="0"/>
              <a:t>Henry Ford</a:t>
            </a:r>
          </a:p>
          <a:p>
            <a:pPr lvl="1"/>
            <a:r>
              <a:rPr lang="pt-BR" dirty="0" smtClean="0"/>
              <a:t>Mecanização das atividades</a:t>
            </a:r>
          </a:p>
          <a:p>
            <a:pPr lvl="1"/>
            <a:r>
              <a:rPr lang="pt-BR" dirty="0" smtClean="0"/>
              <a:t>Custos operacionais</a:t>
            </a:r>
          </a:p>
          <a:p>
            <a:pPr lvl="1"/>
            <a:r>
              <a:rPr lang="pt-BR" dirty="0" smtClean="0"/>
              <a:t>Produção em massa (1913). </a:t>
            </a:r>
          </a:p>
          <a:p>
            <a:pPr lvl="2"/>
            <a:r>
              <a:rPr lang="pt-BR" dirty="0" smtClean="0"/>
              <a:t>Ford Modelo </a:t>
            </a:r>
            <a:r>
              <a:rPr lang="pt-BR" dirty="0" err="1" smtClean="0"/>
              <a:t>T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Gestão da Produção e Logística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564904"/>
            <a:ext cx="3941074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Dropbox</a:t>
            </a:r>
            <a:endParaRPr lang="pt-BR" dirty="0"/>
          </a:p>
        </p:txBody>
      </p:sp>
      <p:pic>
        <p:nvPicPr>
          <p:cNvPr id="5" name="Content Placeholder 4" descr="Captura de Tela 2015-01-28 às 17.44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9" b="-675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2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Dropbox</a:t>
            </a:r>
            <a:r>
              <a:rPr lang="pt-BR" dirty="0" smtClean="0"/>
              <a:t> - </a:t>
            </a:r>
            <a:r>
              <a:rPr lang="pt-BR" dirty="0" err="1" smtClean="0"/>
              <a:t>victor</a:t>
            </a:r>
            <a:endParaRPr lang="pt-BR" dirty="0"/>
          </a:p>
        </p:txBody>
      </p:sp>
      <p:pic>
        <p:nvPicPr>
          <p:cNvPr id="5" name="Content Placeholder 4" descr="Captura de Tela 2015-01-28 às 17.46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7" b="-65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8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Box</a:t>
            </a:r>
            <a:endParaRPr lang="pt-BR" dirty="0"/>
          </a:p>
        </p:txBody>
      </p:sp>
      <p:pic>
        <p:nvPicPr>
          <p:cNvPr id="5" name="Content Placeholder 4" descr="Captura de Tela 2015-01-28 às 17.4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5" r="-514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11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Google drive</a:t>
            </a:r>
            <a:endParaRPr lang="pt-BR" dirty="0"/>
          </a:p>
        </p:txBody>
      </p:sp>
      <p:pic>
        <p:nvPicPr>
          <p:cNvPr id="5" name="Content Placeholder 4" descr="Captura de Tela 2015-01-28 às 17.48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9" b="-816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4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Google drive - </a:t>
            </a:r>
            <a:r>
              <a:rPr lang="pt-BR" dirty="0" err="1" smtClean="0"/>
              <a:t>victor</a:t>
            </a:r>
            <a:endParaRPr lang="pt-BR" dirty="0"/>
          </a:p>
        </p:txBody>
      </p:sp>
      <p:pic>
        <p:nvPicPr>
          <p:cNvPr id="5" name="Content Placeholder 4" descr="Captura de Tela 2015-01-28 às 17.4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9" b="-670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4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Recebimento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Classifica</a:t>
            </a:r>
            <a:r>
              <a:rPr lang="pt-BR" dirty="0" smtClean="0"/>
              <a:t>ção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Assunto Ostensivo – tratamento necess</a:t>
            </a:r>
            <a:r>
              <a:rPr lang="pt-BR" dirty="0" smtClean="0"/>
              <a:t>ário</a:t>
            </a:r>
            <a:endParaRPr lang="pt-BR" dirty="0" smtClean="0"/>
          </a:p>
          <a:p>
            <a:pPr lvl="1">
              <a:lnSpc>
                <a:spcPct val="120000"/>
              </a:lnSpc>
            </a:pPr>
            <a:r>
              <a:rPr lang="pt-BR" dirty="0" smtClean="0"/>
              <a:t>Assunto sigiloso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Particular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Registro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Movimenta</a:t>
            </a:r>
            <a:r>
              <a:rPr lang="pt-BR" dirty="0" smtClean="0"/>
              <a:t>ção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Distribuição – dentro da organização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Expedição – para fora da organização</a:t>
            </a:r>
          </a:p>
          <a:p>
            <a:pPr lvl="1">
              <a:lnSpc>
                <a:spcPct val="12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8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66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04" y="1142504"/>
            <a:ext cx="4590752" cy="45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67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Bens e Serviços</a:t>
            </a:r>
            <a:endParaRPr lang="pt-B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Produto físico</a:t>
            </a:r>
          </a:p>
          <a:p>
            <a:r>
              <a:rPr lang="pt-BR" dirty="0" smtClean="0"/>
              <a:t>Tangível</a:t>
            </a:r>
          </a:p>
          <a:p>
            <a:r>
              <a:rPr lang="pt-BR" dirty="0" smtClean="0"/>
              <a:t>Exemplos:</a:t>
            </a:r>
          </a:p>
          <a:p>
            <a:pPr lvl="1"/>
            <a:r>
              <a:rPr lang="pt-BR" dirty="0" smtClean="0"/>
              <a:t>Geladeira</a:t>
            </a:r>
          </a:p>
          <a:p>
            <a:pPr lvl="1"/>
            <a:r>
              <a:rPr lang="pt-BR" dirty="0" smtClean="0"/>
              <a:t>Automóvel</a:t>
            </a:r>
          </a:p>
          <a:p>
            <a:pPr lvl="1"/>
            <a:r>
              <a:rPr lang="pt-BR" dirty="0" smtClean="0"/>
              <a:t>Sabonete</a:t>
            </a:r>
          </a:p>
          <a:p>
            <a:pPr lvl="1"/>
            <a:r>
              <a:rPr lang="pt-BR" dirty="0" smtClean="0"/>
              <a:t>Livros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Serviço prestado</a:t>
            </a:r>
          </a:p>
          <a:p>
            <a:r>
              <a:rPr lang="pt-BR" dirty="0" smtClean="0"/>
              <a:t>Ação</a:t>
            </a:r>
          </a:p>
          <a:p>
            <a:r>
              <a:rPr lang="pt-BR" dirty="0" smtClean="0"/>
              <a:t>Intangível</a:t>
            </a:r>
          </a:p>
          <a:p>
            <a:r>
              <a:rPr lang="pt-BR" dirty="0" smtClean="0"/>
              <a:t>Sem estoques</a:t>
            </a:r>
          </a:p>
          <a:p>
            <a:r>
              <a:rPr lang="pt-BR" dirty="0" smtClean="0"/>
              <a:t>Grande influência de mão de obra</a:t>
            </a:r>
          </a:p>
          <a:p>
            <a:pPr lvl="1"/>
            <a:r>
              <a:rPr lang="pt-BR" dirty="0" smtClean="0"/>
              <a:t>Médico</a:t>
            </a:r>
          </a:p>
          <a:p>
            <a:pPr lvl="1"/>
            <a:r>
              <a:rPr lang="pt-BR" dirty="0" smtClean="0"/>
              <a:t>Professor</a:t>
            </a:r>
          </a:p>
          <a:p>
            <a:pPr lvl="1"/>
            <a:endParaRPr lang="pt-B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Gestão da Produção e Logística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21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Estruturação de uma Empresa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Gestão da Produção e Logística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8</a:t>
            </a:fld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3347864" y="2276872"/>
            <a:ext cx="1944216" cy="17281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Finanças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84" y="3429000"/>
            <a:ext cx="1944216" cy="17281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11960" y="3356992"/>
            <a:ext cx="1944216" cy="17281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Marketing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691680" y="1628800"/>
            <a:ext cx="5184576" cy="4680520"/>
          </a:xfrm>
          <a:prstGeom prst="donut">
            <a:avLst>
              <a:gd name="adj" fmla="val 80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36096" y="1484784"/>
            <a:ext cx="2520280" cy="1152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Engenharia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20" y="1700808"/>
            <a:ext cx="2520280" cy="1152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Recursos Humanos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568" y="5013176"/>
            <a:ext cx="2520280" cy="1152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Informação/tecnologia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0152" y="5013176"/>
            <a:ext cx="2520280" cy="1152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Outras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1712" y="623731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Adaptado Slack, 2004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396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Gerenciais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Gestão da Produção e Logística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5668-72B5-41F9-86DE-85D762D19531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6" descr="cap01_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4" r="-123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13928</TotalTime>
  <Words>1445</Words>
  <Application>Microsoft Macintosh PowerPoint</Application>
  <PresentationFormat>On-screen Show (4:3)</PresentationFormat>
  <Paragraphs>300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Brilho</vt:lpstr>
      <vt:lpstr>Rotinas administrativas</vt:lpstr>
      <vt:lpstr>Ementa</vt:lpstr>
      <vt:lpstr>Bases Científico-Tecnológicas (Conteúdos) </vt:lpstr>
      <vt:lpstr>Cronograma</vt:lpstr>
      <vt:lpstr>Evolução Histórica</vt:lpstr>
      <vt:lpstr>Evolução Histórica</vt:lpstr>
      <vt:lpstr>Bens e Serviços</vt:lpstr>
      <vt:lpstr>Estruturação de uma Empresa</vt:lpstr>
      <vt:lpstr>Funções Gerenciais</vt:lpstr>
      <vt:lpstr>Níveis  de Abrangência</vt:lpstr>
      <vt:lpstr>Rotinas administrativas Atendimento </vt:lpstr>
      <vt:lpstr>PowerPoint Presentation</vt:lpstr>
      <vt:lpstr>PowerPoint Presentation</vt:lpstr>
      <vt:lpstr>Video sobre atendimento 1</vt:lpstr>
      <vt:lpstr>Video sobre atendimento 2</vt:lpstr>
      <vt:lpstr>Video sobre atendimento 3</vt:lpstr>
      <vt:lpstr>Quais características devem ser valorizadas?</vt:lpstr>
      <vt:lpstr>PowerPoint Presentation</vt:lpstr>
      <vt:lpstr>Documentos oficiais</vt:lpstr>
      <vt:lpstr>Redação oficial</vt:lpstr>
      <vt:lpstr>Estilo</vt:lpstr>
      <vt:lpstr>Caracterização</vt:lpstr>
      <vt:lpstr>No envelope</vt:lpstr>
      <vt:lpstr>PowerPoint Presentation</vt:lpstr>
      <vt:lpstr>PowerPoint Presentation</vt:lpstr>
      <vt:lpstr>Documento o</vt:lpstr>
      <vt:lpstr>Tipo e número</vt:lpstr>
      <vt:lpstr>Localização</vt:lpstr>
      <vt:lpstr>Destinatário</vt:lpstr>
      <vt:lpstr>Assunto</vt:lpstr>
      <vt:lpstr>Texto</vt:lpstr>
      <vt:lpstr>Fechamento</vt:lpstr>
      <vt:lpstr>Assinatura</vt:lpstr>
      <vt:lpstr>PowerPoint Presentation</vt:lpstr>
      <vt:lpstr>PowerPoint Presentation</vt:lpstr>
      <vt:lpstr>Sugestões para uma boa redação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ARQUIVAMENTO E PROTOCOLO</vt:lpstr>
      <vt:lpstr>Arquivo: funções</vt:lpstr>
      <vt:lpstr>Classificação</vt:lpstr>
      <vt:lpstr>Sistema de arquivo</vt:lpstr>
      <vt:lpstr>Rotina de um arquivo</vt:lpstr>
      <vt:lpstr>Dicas de organização</vt:lpstr>
      <vt:lpstr>PowerPoint Presentation</vt:lpstr>
      <vt:lpstr>Moveis para arquivo</vt:lpstr>
      <vt:lpstr>Pastas para arquivo</vt:lpstr>
      <vt:lpstr>Métodos para arquivamento</vt:lpstr>
      <vt:lpstr>Tempo de retenção</vt:lpstr>
      <vt:lpstr>Tabela de aquivamento</vt:lpstr>
      <vt:lpstr>Arquivo eletrônico</vt:lpstr>
      <vt:lpstr>Dropbox</vt:lpstr>
      <vt:lpstr>Dropbox - victor</vt:lpstr>
      <vt:lpstr>Box</vt:lpstr>
      <vt:lpstr>Google drive</vt:lpstr>
      <vt:lpstr>Google drive - victor</vt:lpstr>
      <vt:lpstr>Protocolo</vt:lpstr>
      <vt:lpstr>PowerPoint Presentation</vt:lpstr>
      <vt:lpstr>PowerPoint Presentation</vt:lpstr>
    </vt:vector>
  </TitlesOfParts>
  <Company>Nóbrega Assessoria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Apostila padrão NAL</dc:title>
  <dc:subject>cursos</dc:subject>
  <dc:creator>Kleber Nóbrega</dc:creator>
  <cp:lastModifiedBy>Victor Marques de Araújo Silva</cp:lastModifiedBy>
  <cp:revision>1133</cp:revision>
  <cp:lastPrinted>1999-11-30T03:36:24Z</cp:lastPrinted>
  <dcterms:created xsi:type="dcterms:W3CDTF">1998-12-18T19:20:05Z</dcterms:created>
  <dcterms:modified xsi:type="dcterms:W3CDTF">2015-01-28T21:05:50Z</dcterms:modified>
</cp:coreProperties>
</file>